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34"/>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5" r:id="rId19"/>
    <p:sldId id="286" r:id="rId20"/>
    <p:sldId id="287" r:id="rId21"/>
    <p:sldId id="275" r:id="rId22"/>
    <p:sldId id="276" r:id="rId23"/>
    <p:sldId id="277" r:id="rId24"/>
    <p:sldId id="278" r:id="rId25"/>
    <p:sldId id="279" r:id="rId26"/>
    <p:sldId id="280" r:id="rId27"/>
    <p:sldId id="281" r:id="rId28"/>
    <p:sldId id="282" r:id="rId29"/>
    <p:sldId id="283" r:id="rId30"/>
    <p:sldId id="284" r:id="rId31"/>
    <p:sldId id="288" r:id="rId32"/>
    <p:sldId id="290" r:id="rId3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81" autoAdjust="0"/>
  </p:normalViewPr>
  <p:slideViewPr>
    <p:cSldViewPr>
      <p:cViewPr varScale="1">
        <p:scale>
          <a:sx n="132" d="100"/>
          <a:sy n="132" d="100"/>
        </p:scale>
        <p:origin x="-82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FAEC56-79CD-47CE-A5EE-167219419272}" type="doc">
      <dgm:prSet loTypeId="urn:microsoft.com/office/officeart/2005/8/layout/chevron2" loCatId="process" qsTypeId="urn:microsoft.com/office/officeart/2005/8/quickstyle/simple3" qsCatId="simple" csTypeId="urn:microsoft.com/office/officeart/2005/8/colors/accent1_2" csCatId="accent1" phldr="1"/>
      <dgm:spPr/>
      <dgm:t>
        <a:bodyPr/>
        <a:lstStyle/>
        <a:p>
          <a:endParaRPr lang="el-GR"/>
        </a:p>
      </dgm:t>
    </dgm:pt>
    <dgm:pt modelId="{B518A627-4668-4408-B7A3-B105E82F7721}">
      <dgm:prSet phldrT="[Κείμενο]"/>
      <dgm:spPr/>
      <dgm:t>
        <a:bodyPr/>
        <a:lstStyle/>
        <a:p>
          <a:r>
            <a:rPr lang="en-US" smtClean="0"/>
            <a:t>1</a:t>
          </a:r>
          <a:endParaRPr lang="el-GR" dirty="0"/>
        </a:p>
      </dgm:t>
    </dgm:pt>
    <dgm:pt modelId="{3E563A08-1077-4071-ABF2-9D2EF6E1C5CE}" type="parTrans" cxnId="{57112E6F-29BE-4083-BEEC-5F819D1BBB0B}">
      <dgm:prSet/>
      <dgm:spPr/>
      <dgm:t>
        <a:bodyPr/>
        <a:lstStyle/>
        <a:p>
          <a:endParaRPr lang="el-GR"/>
        </a:p>
      </dgm:t>
    </dgm:pt>
    <dgm:pt modelId="{BEEAD0B0-6EBE-4E0C-B8C1-2F0F9351A270}" type="sibTrans" cxnId="{57112E6F-29BE-4083-BEEC-5F819D1BBB0B}">
      <dgm:prSet/>
      <dgm:spPr/>
      <dgm:t>
        <a:bodyPr/>
        <a:lstStyle/>
        <a:p>
          <a:endParaRPr lang="el-GR"/>
        </a:p>
      </dgm:t>
    </dgm:pt>
    <dgm:pt modelId="{18ABAEF4-E3FF-452D-933C-CD0BB0A290BE}">
      <dgm:prSet phldrT="[Κείμενο]"/>
      <dgm:spPr/>
      <dgm:t>
        <a:bodyPr/>
        <a:lstStyle/>
        <a:p>
          <a:r>
            <a:rPr lang="en-US" smtClean="0"/>
            <a:t>2</a:t>
          </a:r>
          <a:endParaRPr lang="el-GR" dirty="0"/>
        </a:p>
      </dgm:t>
    </dgm:pt>
    <dgm:pt modelId="{AB65F91F-3B9C-4137-AFCC-92D946EDDEB0}" type="parTrans" cxnId="{45C7A06D-4528-4AAC-83BB-07087D257229}">
      <dgm:prSet/>
      <dgm:spPr/>
      <dgm:t>
        <a:bodyPr/>
        <a:lstStyle/>
        <a:p>
          <a:endParaRPr lang="el-GR"/>
        </a:p>
      </dgm:t>
    </dgm:pt>
    <dgm:pt modelId="{37CB941C-5F87-48DF-B6E7-91370ABBC793}" type="sibTrans" cxnId="{45C7A06D-4528-4AAC-83BB-07087D257229}">
      <dgm:prSet/>
      <dgm:spPr/>
      <dgm:t>
        <a:bodyPr/>
        <a:lstStyle/>
        <a:p>
          <a:endParaRPr lang="el-GR"/>
        </a:p>
      </dgm:t>
    </dgm:pt>
    <dgm:pt modelId="{ED9F0706-AEEE-4F69-9C7A-40D4D33079D2}">
      <dgm:prSet phldrT="[Κείμενο]" custT="1"/>
      <dgm:spPr/>
      <dgm:t>
        <a:bodyPr/>
        <a:lstStyle/>
        <a:p>
          <a:pPr algn="ctr"/>
          <a:r>
            <a:rPr lang="el-GR" sz="2000" b="1" i="1" smtClean="0">
              <a:effectLst>
                <a:outerShdw blurRad="38100" dist="38100" dir="2700000" algn="tl">
                  <a:srgbClr val="000000">
                    <a:alpha val="43137"/>
                  </a:srgbClr>
                </a:outerShdw>
              </a:effectLst>
            </a:rPr>
            <a:t>ΣΤΡΑΤΗΓΙΚΟ ΠΛΑΙΣΙΟ ΓΙΑ ΤΗΝ ΕΥΡΩΠΑΪΚΗ ΣΥΝΕΡΓΑΣΙΑ ΣΤΗΝ </a:t>
          </a:r>
          <a:r>
            <a:rPr lang="en-US" sz="2000" b="1" i="1" smtClean="0">
              <a:effectLst>
                <a:outerShdw blurRad="38100" dist="38100" dir="2700000" algn="tl">
                  <a:srgbClr val="000000">
                    <a:alpha val="43137"/>
                  </a:srgbClr>
                </a:outerShdw>
              </a:effectLst>
            </a:rPr>
            <a:t>        </a:t>
          </a:r>
          <a:r>
            <a:rPr lang="el-GR" sz="2000" b="1" i="1" smtClean="0">
              <a:effectLst>
                <a:outerShdw blurRad="38100" dist="38100" dir="2700000" algn="tl">
                  <a:srgbClr val="000000">
                    <a:alpha val="43137"/>
                  </a:srgbClr>
                </a:outerShdw>
              </a:effectLst>
            </a:rPr>
            <a:t>ΕΚΠΑΙΔΕΥΣΗ ΚΑΙ ΤΗΝ ΚΑΤΑΡΤΙΣΗ</a:t>
          </a:r>
          <a:endParaRPr lang="el-GR" sz="2000" i="1" dirty="0">
            <a:effectLst>
              <a:outerShdw blurRad="38100" dist="38100" dir="2700000" algn="tl">
                <a:srgbClr val="000000">
                  <a:alpha val="43137"/>
                </a:srgbClr>
              </a:outerShdw>
            </a:effectLst>
          </a:endParaRPr>
        </a:p>
      </dgm:t>
    </dgm:pt>
    <dgm:pt modelId="{04DCA676-0D41-45FC-948A-9CF3A79D9406}" type="parTrans" cxnId="{5A8773B2-95CC-44BC-9354-4A179858902A}">
      <dgm:prSet/>
      <dgm:spPr/>
      <dgm:t>
        <a:bodyPr/>
        <a:lstStyle/>
        <a:p>
          <a:endParaRPr lang="el-GR"/>
        </a:p>
      </dgm:t>
    </dgm:pt>
    <dgm:pt modelId="{68079D70-36CF-4DFA-BA2E-608B05BB0FC6}" type="sibTrans" cxnId="{5A8773B2-95CC-44BC-9354-4A179858902A}">
      <dgm:prSet/>
      <dgm:spPr/>
      <dgm:t>
        <a:bodyPr/>
        <a:lstStyle/>
        <a:p>
          <a:endParaRPr lang="el-GR"/>
        </a:p>
      </dgm:t>
    </dgm:pt>
    <dgm:pt modelId="{C9EC4A7F-171D-4CFD-A82E-503CD5C005C9}">
      <dgm:prSet phldrT="[Κείμενο]"/>
      <dgm:spPr/>
      <dgm:t>
        <a:bodyPr/>
        <a:lstStyle/>
        <a:p>
          <a:r>
            <a:rPr lang="en-US" smtClean="0"/>
            <a:t>3</a:t>
          </a:r>
          <a:endParaRPr lang="el-GR" dirty="0"/>
        </a:p>
      </dgm:t>
    </dgm:pt>
    <dgm:pt modelId="{1599FB76-9039-4F45-97FE-3A1D716DC2FB}" type="parTrans" cxnId="{942D4251-5586-451D-A964-AA9C4D4DF83E}">
      <dgm:prSet/>
      <dgm:spPr/>
      <dgm:t>
        <a:bodyPr/>
        <a:lstStyle/>
        <a:p>
          <a:endParaRPr lang="el-GR"/>
        </a:p>
      </dgm:t>
    </dgm:pt>
    <dgm:pt modelId="{2176E583-23CA-42D1-BC05-17E9CE4B483C}" type="sibTrans" cxnId="{942D4251-5586-451D-A964-AA9C4D4DF83E}">
      <dgm:prSet/>
      <dgm:spPr/>
      <dgm:t>
        <a:bodyPr/>
        <a:lstStyle/>
        <a:p>
          <a:endParaRPr lang="el-GR"/>
        </a:p>
      </dgm:t>
    </dgm:pt>
    <dgm:pt modelId="{690A9278-E297-4823-88A3-591F86390678}">
      <dgm:prSet phldrT="[Κείμενο]" custT="1"/>
      <dgm:spPr/>
      <dgm:t>
        <a:bodyPr/>
        <a:lstStyle/>
        <a:p>
          <a:r>
            <a:rPr lang="el-GR" sz="2400" b="1" i="1" smtClean="0">
              <a:effectLst>
                <a:outerShdw blurRad="38100" dist="38100" dir="2700000" algn="tl">
                  <a:srgbClr val="000000">
                    <a:alpha val="43137"/>
                  </a:srgbClr>
                </a:outerShdw>
              </a:effectLst>
            </a:rPr>
            <a:t>ΑΝΩΤΑΤΗ ΕΚΠΑΙΔΕΥΣΗ ΚΑΙ ΕΥΡΩΠΑΪΚΗ ΕΝΩΣΗ</a:t>
          </a:r>
          <a:endParaRPr lang="el-GR" sz="2400" i="1" dirty="0">
            <a:effectLst>
              <a:outerShdw blurRad="38100" dist="38100" dir="2700000" algn="tl">
                <a:srgbClr val="000000">
                  <a:alpha val="43137"/>
                </a:srgbClr>
              </a:outerShdw>
            </a:effectLst>
          </a:endParaRPr>
        </a:p>
      </dgm:t>
    </dgm:pt>
    <dgm:pt modelId="{2EC51A7F-7CEC-437D-A322-04AEC39D2A66}" type="parTrans" cxnId="{AF33126C-FD3C-44E0-9C02-F0D644C6D28B}">
      <dgm:prSet/>
      <dgm:spPr/>
      <dgm:t>
        <a:bodyPr/>
        <a:lstStyle/>
        <a:p>
          <a:endParaRPr lang="el-GR"/>
        </a:p>
      </dgm:t>
    </dgm:pt>
    <dgm:pt modelId="{FF9615AE-01CE-4F5E-A4A9-9998822AE510}" type="sibTrans" cxnId="{AF33126C-FD3C-44E0-9C02-F0D644C6D28B}">
      <dgm:prSet/>
      <dgm:spPr/>
      <dgm:t>
        <a:bodyPr/>
        <a:lstStyle/>
        <a:p>
          <a:endParaRPr lang="el-GR"/>
        </a:p>
      </dgm:t>
    </dgm:pt>
    <dgm:pt modelId="{DB397ED7-81AD-4144-B34B-689574D876AA}">
      <dgm:prSet phldrT="[Κείμενο]" custT="1"/>
      <dgm:spPr/>
      <dgm:t>
        <a:bodyPr/>
        <a:lstStyle/>
        <a:p>
          <a:pPr algn="ctr"/>
          <a:r>
            <a:rPr lang="el-GR" sz="3200" b="1" i="1" smtClean="0">
              <a:effectLst>
                <a:outerShdw blurRad="38100" dist="38100" dir="2700000" algn="tl">
                  <a:srgbClr val="000000">
                    <a:alpha val="43137"/>
                  </a:srgbClr>
                </a:outerShdw>
              </a:effectLst>
            </a:rPr>
            <a:t>       </a:t>
          </a:r>
          <a:r>
            <a:rPr lang="el-GR" sz="2400" b="1" i="1" smtClean="0">
              <a:effectLst>
                <a:outerShdw blurRad="38100" dist="38100" dir="2700000" algn="tl">
                  <a:srgbClr val="000000">
                    <a:alpha val="43137"/>
                  </a:srgbClr>
                </a:outerShdw>
              </a:effectLst>
            </a:rPr>
            <a:t>ΣΤΡΑΤΗΓΙΚΗ ΕΥΡΩΠΗ </a:t>
          </a:r>
          <a:r>
            <a:rPr lang="el-GR" sz="2400" b="1" i="1" smtClean="0">
              <a:effectLst>
                <a:outerShdw blurRad="38100" dist="38100" dir="2700000" algn="tl">
                  <a:srgbClr val="000000">
                    <a:alpha val="43137"/>
                  </a:srgbClr>
                </a:outerShdw>
              </a:effectLst>
              <a:latin typeface="Calibri" pitchFamily="34" charset="0"/>
            </a:rPr>
            <a:t>2020</a:t>
          </a:r>
          <a:endParaRPr lang="el-GR" sz="2400" i="1" dirty="0">
            <a:effectLst>
              <a:outerShdw blurRad="38100" dist="38100" dir="2700000" algn="tl">
                <a:srgbClr val="000000">
                  <a:alpha val="43137"/>
                </a:srgbClr>
              </a:outerShdw>
            </a:effectLst>
            <a:latin typeface="Calibri" pitchFamily="34" charset="0"/>
          </a:endParaRPr>
        </a:p>
      </dgm:t>
    </dgm:pt>
    <dgm:pt modelId="{956B5CE8-543D-4441-9148-97B012B7ECC7}" type="sibTrans" cxnId="{E6A4E393-EC4A-4DDF-89B7-486649A1A3D7}">
      <dgm:prSet/>
      <dgm:spPr/>
      <dgm:t>
        <a:bodyPr/>
        <a:lstStyle/>
        <a:p>
          <a:endParaRPr lang="el-GR"/>
        </a:p>
      </dgm:t>
    </dgm:pt>
    <dgm:pt modelId="{C77FDFD1-55EA-4A4F-AE31-C47F730E2990}" type="parTrans" cxnId="{E6A4E393-EC4A-4DDF-89B7-486649A1A3D7}">
      <dgm:prSet/>
      <dgm:spPr/>
      <dgm:t>
        <a:bodyPr/>
        <a:lstStyle/>
        <a:p>
          <a:endParaRPr lang="el-GR"/>
        </a:p>
      </dgm:t>
    </dgm:pt>
    <dgm:pt modelId="{23FA0809-2CE6-4881-B7A1-317E350BAFB0}">
      <dgm:prSet phldrT="[Κείμενο]" custT="1"/>
      <dgm:spPr/>
      <dgm:t>
        <a:bodyPr/>
        <a:lstStyle/>
        <a:p>
          <a:pPr algn="ctr"/>
          <a:r>
            <a:rPr lang="el-GR" sz="2000" b="1" i="1" smtClean="0">
              <a:effectLst>
                <a:outerShdw blurRad="38100" dist="38100" dir="2700000" algn="tl">
                  <a:srgbClr val="000000">
                    <a:alpha val="43137"/>
                  </a:srgbClr>
                </a:outerShdw>
              </a:effectLst>
            </a:rPr>
            <a:t>«ΕΤ 2020»</a:t>
          </a:r>
          <a:endParaRPr lang="el-GR" sz="2000" i="1" dirty="0">
            <a:effectLst>
              <a:outerShdw blurRad="38100" dist="38100" dir="2700000" algn="tl">
                <a:srgbClr val="000000">
                  <a:alpha val="43137"/>
                </a:srgbClr>
              </a:outerShdw>
            </a:effectLst>
          </a:endParaRPr>
        </a:p>
      </dgm:t>
    </dgm:pt>
    <dgm:pt modelId="{8CF2BA24-DADF-4E47-85E9-6AAF8ED31F18}" type="parTrans" cxnId="{0935EF47-9D41-471A-89D3-DA4DFEAD2975}">
      <dgm:prSet/>
      <dgm:spPr/>
      <dgm:t>
        <a:bodyPr/>
        <a:lstStyle/>
        <a:p>
          <a:endParaRPr lang="el-GR"/>
        </a:p>
      </dgm:t>
    </dgm:pt>
    <dgm:pt modelId="{9DABC308-1D90-400D-8E4B-AAC8E1E738BB}" type="sibTrans" cxnId="{0935EF47-9D41-471A-89D3-DA4DFEAD2975}">
      <dgm:prSet/>
      <dgm:spPr/>
      <dgm:t>
        <a:bodyPr/>
        <a:lstStyle/>
        <a:p>
          <a:endParaRPr lang="el-GR"/>
        </a:p>
      </dgm:t>
    </dgm:pt>
    <dgm:pt modelId="{10ED536F-327D-42E8-8E56-146CD3D091AD}" type="pres">
      <dgm:prSet presAssocID="{0CFAEC56-79CD-47CE-A5EE-167219419272}" presName="linearFlow" presStyleCnt="0">
        <dgm:presLayoutVars>
          <dgm:dir/>
          <dgm:animLvl val="lvl"/>
          <dgm:resizeHandles val="exact"/>
        </dgm:presLayoutVars>
      </dgm:prSet>
      <dgm:spPr/>
    </dgm:pt>
    <dgm:pt modelId="{9783DE6D-C360-43C9-A39D-6AD1F50BD4A2}" type="pres">
      <dgm:prSet presAssocID="{B518A627-4668-4408-B7A3-B105E82F7721}" presName="composite" presStyleCnt="0"/>
      <dgm:spPr/>
    </dgm:pt>
    <dgm:pt modelId="{33833A49-8886-47D8-B2FD-1C2270B116D8}" type="pres">
      <dgm:prSet presAssocID="{B518A627-4668-4408-B7A3-B105E82F7721}" presName="parentText" presStyleLbl="alignNode1" presStyleIdx="0" presStyleCnt="3">
        <dgm:presLayoutVars>
          <dgm:chMax val="1"/>
          <dgm:bulletEnabled val="1"/>
        </dgm:presLayoutVars>
      </dgm:prSet>
      <dgm:spPr/>
      <dgm:t>
        <a:bodyPr/>
        <a:lstStyle/>
        <a:p>
          <a:endParaRPr lang="el-GR"/>
        </a:p>
      </dgm:t>
    </dgm:pt>
    <dgm:pt modelId="{FCE2D3D8-3D1B-4A94-AA10-71FEEF331912}" type="pres">
      <dgm:prSet presAssocID="{B518A627-4668-4408-B7A3-B105E82F7721}" presName="descendantText" presStyleLbl="alignAcc1" presStyleIdx="0" presStyleCnt="3" custLinFactNeighborX="24" custLinFactNeighborY="-19">
        <dgm:presLayoutVars>
          <dgm:bulletEnabled val="1"/>
        </dgm:presLayoutVars>
      </dgm:prSet>
      <dgm:spPr/>
      <dgm:t>
        <a:bodyPr/>
        <a:lstStyle/>
        <a:p>
          <a:endParaRPr lang="el-GR"/>
        </a:p>
      </dgm:t>
    </dgm:pt>
    <dgm:pt modelId="{4AF1D372-EFE7-4035-BB8D-3572DEB955C6}" type="pres">
      <dgm:prSet presAssocID="{BEEAD0B0-6EBE-4E0C-B8C1-2F0F9351A270}" presName="sp" presStyleCnt="0"/>
      <dgm:spPr/>
    </dgm:pt>
    <dgm:pt modelId="{BF1415C5-678A-43F9-9B02-AC95D15413EF}" type="pres">
      <dgm:prSet presAssocID="{18ABAEF4-E3FF-452D-933C-CD0BB0A290BE}" presName="composite" presStyleCnt="0"/>
      <dgm:spPr/>
    </dgm:pt>
    <dgm:pt modelId="{562AABB1-62EB-4135-BC4D-41B5A434E2E0}" type="pres">
      <dgm:prSet presAssocID="{18ABAEF4-E3FF-452D-933C-CD0BB0A290BE}" presName="parentText" presStyleLbl="alignNode1" presStyleIdx="1" presStyleCnt="3" custLinFactNeighborX="0" custLinFactNeighborY="-1220">
        <dgm:presLayoutVars>
          <dgm:chMax val="1"/>
          <dgm:bulletEnabled val="1"/>
        </dgm:presLayoutVars>
      </dgm:prSet>
      <dgm:spPr/>
    </dgm:pt>
    <dgm:pt modelId="{7C2CA07F-C63A-4530-903E-B01E065757DC}" type="pres">
      <dgm:prSet presAssocID="{18ABAEF4-E3FF-452D-933C-CD0BB0A290BE}" presName="descendantText" presStyleLbl="alignAcc1" presStyleIdx="1" presStyleCnt="3">
        <dgm:presLayoutVars>
          <dgm:bulletEnabled val="1"/>
        </dgm:presLayoutVars>
      </dgm:prSet>
      <dgm:spPr/>
      <dgm:t>
        <a:bodyPr/>
        <a:lstStyle/>
        <a:p>
          <a:endParaRPr lang="el-GR"/>
        </a:p>
      </dgm:t>
    </dgm:pt>
    <dgm:pt modelId="{4C49DE99-0C2D-4B7B-AE87-2E5B99DAF58D}" type="pres">
      <dgm:prSet presAssocID="{37CB941C-5F87-48DF-B6E7-91370ABBC793}" presName="sp" presStyleCnt="0"/>
      <dgm:spPr/>
    </dgm:pt>
    <dgm:pt modelId="{C6B11D39-39EC-45F4-9FD6-6A216260068C}" type="pres">
      <dgm:prSet presAssocID="{C9EC4A7F-171D-4CFD-A82E-503CD5C005C9}" presName="composite" presStyleCnt="0"/>
      <dgm:spPr/>
    </dgm:pt>
    <dgm:pt modelId="{FD3B0642-A2E3-4109-9FF6-26949801E2DC}" type="pres">
      <dgm:prSet presAssocID="{C9EC4A7F-171D-4CFD-A82E-503CD5C005C9}" presName="parentText" presStyleLbl="alignNode1" presStyleIdx="2" presStyleCnt="3">
        <dgm:presLayoutVars>
          <dgm:chMax val="1"/>
          <dgm:bulletEnabled val="1"/>
        </dgm:presLayoutVars>
      </dgm:prSet>
      <dgm:spPr/>
    </dgm:pt>
    <dgm:pt modelId="{36457D2E-8CFC-4722-8BAF-8F0F32C408F0}" type="pres">
      <dgm:prSet presAssocID="{C9EC4A7F-171D-4CFD-A82E-503CD5C005C9}" presName="descendantText" presStyleLbl="alignAcc1" presStyleIdx="2" presStyleCnt="3">
        <dgm:presLayoutVars>
          <dgm:bulletEnabled val="1"/>
        </dgm:presLayoutVars>
      </dgm:prSet>
      <dgm:spPr/>
      <dgm:t>
        <a:bodyPr/>
        <a:lstStyle/>
        <a:p>
          <a:endParaRPr lang="el-GR"/>
        </a:p>
      </dgm:t>
    </dgm:pt>
  </dgm:ptLst>
  <dgm:cxnLst>
    <dgm:cxn modelId="{66B6E1D9-3424-456D-B723-B5F93656F3CF}" type="presOf" srcId="{B518A627-4668-4408-B7A3-B105E82F7721}" destId="{33833A49-8886-47D8-B2FD-1C2270B116D8}" srcOrd="0" destOrd="0" presId="urn:microsoft.com/office/officeart/2005/8/layout/chevron2"/>
    <dgm:cxn modelId="{C00ECEF1-CDF2-4E07-A471-03FBE27E8710}" type="presOf" srcId="{DB397ED7-81AD-4144-B34B-689574D876AA}" destId="{FCE2D3D8-3D1B-4A94-AA10-71FEEF331912}" srcOrd="0" destOrd="0" presId="urn:microsoft.com/office/officeart/2005/8/layout/chevron2"/>
    <dgm:cxn modelId="{A0EDEDD3-DA5F-4907-82A2-17A8061B8B27}" type="presOf" srcId="{18ABAEF4-E3FF-452D-933C-CD0BB0A290BE}" destId="{562AABB1-62EB-4135-BC4D-41B5A434E2E0}" srcOrd="0" destOrd="0" presId="urn:microsoft.com/office/officeart/2005/8/layout/chevron2"/>
    <dgm:cxn modelId="{5A8773B2-95CC-44BC-9354-4A179858902A}" srcId="{18ABAEF4-E3FF-452D-933C-CD0BB0A290BE}" destId="{ED9F0706-AEEE-4F69-9C7A-40D4D33079D2}" srcOrd="0" destOrd="0" parTransId="{04DCA676-0D41-45FC-948A-9CF3A79D9406}" sibTransId="{68079D70-36CF-4DFA-BA2E-608B05BB0FC6}"/>
    <dgm:cxn modelId="{E6A4E393-EC4A-4DDF-89B7-486649A1A3D7}" srcId="{B518A627-4668-4408-B7A3-B105E82F7721}" destId="{DB397ED7-81AD-4144-B34B-689574D876AA}" srcOrd="0" destOrd="0" parTransId="{C77FDFD1-55EA-4A4F-AE31-C47F730E2990}" sibTransId="{956B5CE8-543D-4441-9148-97B012B7ECC7}"/>
    <dgm:cxn modelId="{1B142F3C-9558-4E5D-A539-E55FD5DFDDD8}" type="presOf" srcId="{0CFAEC56-79CD-47CE-A5EE-167219419272}" destId="{10ED536F-327D-42E8-8E56-146CD3D091AD}" srcOrd="0" destOrd="0" presId="urn:microsoft.com/office/officeart/2005/8/layout/chevron2"/>
    <dgm:cxn modelId="{942D4251-5586-451D-A964-AA9C4D4DF83E}" srcId="{0CFAEC56-79CD-47CE-A5EE-167219419272}" destId="{C9EC4A7F-171D-4CFD-A82E-503CD5C005C9}" srcOrd="2" destOrd="0" parTransId="{1599FB76-9039-4F45-97FE-3A1D716DC2FB}" sibTransId="{2176E583-23CA-42D1-BC05-17E9CE4B483C}"/>
    <dgm:cxn modelId="{06D38C0F-4C7A-493D-94B9-93099899AB79}" type="presOf" srcId="{23FA0809-2CE6-4881-B7A1-317E350BAFB0}" destId="{7C2CA07F-C63A-4530-903E-B01E065757DC}" srcOrd="0" destOrd="1" presId="urn:microsoft.com/office/officeart/2005/8/layout/chevron2"/>
    <dgm:cxn modelId="{57112E6F-29BE-4083-BEEC-5F819D1BBB0B}" srcId="{0CFAEC56-79CD-47CE-A5EE-167219419272}" destId="{B518A627-4668-4408-B7A3-B105E82F7721}" srcOrd="0" destOrd="0" parTransId="{3E563A08-1077-4071-ABF2-9D2EF6E1C5CE}" sibTransId="{BEEAD0B0-6EBE-4E0C-B8C1-2F0F9351A270}"/>
    <dgm:cxn modelId="{1BC768BB-A262-4F4A-929B-508BF3576E3A}" type="presOf" srcId="{C9EC4A7F-171D-4CFD-A82E-503CD5C005C9}" destId="{FD3B0642-A2E3-4109-9FF6-26949801E2DC}" srcOrd="0" destOrd="0" presId="urn:microsoft.com/office/officeart/2005/8/layout/chevron2"/>
    <dgm:cxn modelId="{83037952-2C92-43CD-BB2D-CFFA1A0DAFC9}" type="presOf" srcId="{ED9F0706-AEEE-4F69-9C7A-40D4D33079D2}" destId="{7C2CA07F-C63A-4530-903E-B01E065757DC}" srcOrd="0" destOrd="0" presId="urn:microsoft.com/office/officeart/2005/8/layout/chevron2"/>
    <dgm:cxn modelId="{FB7EA41D-D9B1-42F8-9037-9E762669B710}" type="presOf" srcId="{690A9278-E297-4823-88A3-591F86390678}" destId="{36457D2E-8CFC-4722-8BAF-8F0F32C408F0}" srcOrd="0" destOrd="0" presId="urn:microsoft.com/office/officeart/2005/8/layout/chevron2"/>
    <dgm:cxn modelId="{AF33126C-FD3C-44E0-9C02-F0D644C6D28B}" srcId="{C9EC4A7F-171D-4CFD-A82E-503CD5C005C9}" destId="{690A9278-E297-4823-88A3-591F86390678}" srcOrd="0" destOrd="0" parTransId="{2EC51A7F-7CEC-437D-A322-04AEC39D2A66}" sibTransId="{FF9615AE-01CE-4F5E-A4A9-9998822AE510}"/>
    <dgm:cxn modelId="{45C7A06D-4528-4AAC-83BB-07087D257229}" srcId="{0CFAEC56-79CD-47CE-A5EE-167219419272}" destId="{18ABAEF4-E3FF-452D-933C-CD0BB0A290BE}" srcOrd="1" destOrd="0" parTransId="{AB65F91F-3B9C-4137-AFCC-92D946EDDEB0}" sibTransId="{37CB941C-5F87-48DF-B6E7-91370ABBC793}"/>
    <dgm:cxn modelId="{0935EF47-9D41-471A-89D3-DA4DFEAD2975}" srcId="{18ABAEF4-E3FF-452D-933C-CD0BB0A290BE}" destId="{23FA0809-2CE6-4881-B7A1-317E350BAFB0}" srcOrd="1" destOrd="0" parTransId="{8CF2BA24-DADF-4E47-85E9-6AAF8ED31F18}" sibTransId="{9DABC308-1D90-400D-8E4B-AAC8E1E738BB}"/>
    <dgm:cxn modelId="{F1106844-FA37-409C-A2D7-2C1AD8400FF7}" type="presParOf" srcId="{10ED536F-327D-42E8-8E56-146CD3D091AD}" destId="{9783DE6D-C360-43C9-A39D-6AD1F50BD4A2}" srcOrd="0" destOrd="0" presId="urn:microsoft.com/office/officeart/2005/8/layout/chevron2"/>
    <dgm:cxn modelId="{68DCFAB2-8493-4AB0-80D0-31E299E9FB86}" type="presParOf" srcId="{9783DE6D-C360-43C9-A39D-6AD1F50BD4A2}" destId="{33833A49-8886-47D8-B2FD-1C2270B116D8}" srcOrd="0" destOrd="0" presId="urn:microsoft.com/office/officeart/2005/8/layout/chevron2"/>
    <dgm:cxn modelId="{3419ADFC-8819-4DAD-98D0-A41A31CF6B85}" type="presParOf" srcId="{9783DE6D-C360-43C9-A39D-6AD1F50BD4A2}" destId="{FCE2D3D8-3D1B-4A94-AA10-71FEEF331912}" srcOrd="1" destOrd="0" presId="urn:microsoft.com/office/officeart/2005/8/layout/chevron2"/>
    <dgm:cxn modelId="{17422939-660C-495F-AF59-3921E7BF39C3}" type="presParOf" srcId="{10ED536F-327D-42E8-8E56-146CD3D091AD}" destId="{4AF1D372-EFE7-4035-BB8D-3572DEB955C6}" srcOrd="1" destOrd="0" presId="urn:microsoft.com/office/officeart/2005/8/layout/chevron2"/>
    <dgm:cxn modelId="{038DA2D8-9085-4D1D-A2F2-9A914EBA1B4D}" type="presParOf" srcId="{10ED536F-327D-42E8-8E56-146CD3D091AD}" destId="{BF1415C5-678A-43F9-9B02-AC95D15413EF}" srcOrd="2" destOrd="0" presId="urn:microsoft.com/office/officeart/2005/8/layout/chevron2"/>
    <dgm:cxn modelId="{63E59F4A-0419-4FC5-A57E-BF64F9BCEE26}" type="presParOf" srcId="{BF1415C5-678A-43F9-9B02-AC95D15413EF}" destId="{562AABB1-62EB-4135-BC4D-41B5A434E2E0}" srcOrd="0" destOrd="0" presId="urn:microsoft.com/office/officeart/2005/8/layout/chevron2"/>
    <dgm:cxn modelId="{9D7AC691-601A-435D-ADD3-D7254683CE70}" type="presParOf" srcId="{BF1415C5-678A-43F9-9B02-AC95D15413EF}" destId="{7C2CA07F-C63A-4530-903E-B01E065757DC}" srcOrd="1" destOrd="0" presId="urn:microsoft.com/office/officeart/2005/8/layout/chevron2"/>
    <dgm:cxn modelId="{1920BD8B-0BDD-42D9-8032-BECAD8D92CF2}" type="presParOf" srcId="{10ED536F-327D-42E8-8E56-146CD3D091AD}" destId="{4C49DE99-0C2D-4B7B-AE87-2E5B99DAF58D}" srcOrd="3" destOrd="0" presId="urn:microsoft.com/office/officeart/2005/8/layout/chevron2"/>
    <dgm:cxn modelId="{0DEBE1D9-D664-44B7-9C49-940E11209EC7}" type="presParOf" srcId="{10ED536F-327D-42E8-8E56-146CD3D091AD}" destId="{C6B11D39-39EC-45F4-9FD6-6A216260068C}" srcOrd="4" destOrd="0" presId="urn:microsoft.com/office/officeart/2005/8/layout/chevron2"/>
    <dgm:cxn modelId="{4CCBC285-A505-452F-9F2A-31A3C7318EC3}" type="presParOf" srcId="{C6B11D39-39EC-45F4-9FD6-6A216260068C}" destId="{FD3B0642-A2E3-4109-9FF6-26949801E2DC}" srcOrd="0" destOrd="0" presId="urn:microsoft.com/office/officeart/2005/8/layout/chevron2"/>
    <dgm:cxn modelId="{E333C5BE-C8CD-4659-8190-FCD5EC4076D4}" type="presParOf" srcId="{C6B11D39-39EC-45F4-9FD6-6A216260068C}" destId="{36457D2E-8CFC-4722-8BAF-8F0F32C408F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187D9B-6594-4A5F-9062-DC6EDD14482D}" type="doc">
      <dgm:prSet loTypeId="urn:microsoft.com/office/officeart/2005/8/layout/vList2" loCatId="list" qsTypeId="urn:microsoft.com/office/officeart/2005/8/quickstyle/simple2" qsCatId="simple" csTypeId="urn:microsoft.com/office/officeart/2005/8/colors/accent1_1" csCatId="accent1" phldr="1"/>
      <dgm:spPr/>
      <dgm:t>
        <a:bodyPr/>
        <a:lstStyle/>
        <a:p>
          <a:endParaRPr lang="el-GR"/>
        </a:p>
      </dgm:t>
    </dgm:pt>
    <dgm:pt modelId="{093E16DC-2526-4C28-A674-523C7234FBCD}">
      <dgm:prSet phldrT="[Κείμενο]" custT="1"/>
      <dgm:spPr/>
      <dgm:t>
        <a:bodyPr/>
        <a:lstStyle/>
        <a:p>
          <a:pPr algn="just"/>
          <a:r>
            <a:rPr lang="el-GR" sz="1600" b="1" i="0" dirty="0" smtClean="0">
              <a:solidFill>
                <a:srgbClr val="002060"/>
              </a:solidFill>
            </a:rPr>
            <a:t>Ο μέσος ρυθμός ανάπτυξης της Ευρώπης</a:t>
          </a:r>
          <a:r>
            <a:rPr lang="en-US" sz="1600" b="1" i="0" dirty="0" smtClean="0">
              <a:solidFill>
                <a:srgbClr val="002060"/>
              </a:solidFill>
            </a:rPr>
            <a:t> </a:t>
          </a:r>
          <a:r>
            <a:rPr lang="el-GR" sz="1600" b="1" i="0" dirty="0" smtClean="0">
              <a:solidFill>
                <a:srgbClr val="002060"/>
              </a:solidFill>
            </a:rPr>
            <a:t>είναι διαρθρωτικά χαμηλότερος από τον αντίστοιχο των βασικών οικονομικών μας εταίρων, γεγονός που οφείλεται σε μεγάλο βαθμό στο χάσμα παραγωγικότητας το οποίο διευρύνθηκε κατά την τελευταία δεκαετία</a:t>
          </a:r>
          <a:endParaRPr lang="el-GR" sz="1600" b="1" i="0" dirty="0">
            <a:solidFill>
              <a:srgbClr val="002060"/>
            </a:solidFill>
          </a:endParaRPr>
        </a:p>
      </dgm:t>
    </dgm:pt>
    <dgm:pt modelId="{E1FBD1F9-2927-4949-AC8F-CD0363B58B9A}" type="parTrans" cxnId="{370316BD-8A21-4A19-87FC-397EFC192A86}">
      <dgm:prSet/>
      <dgm:spPr/>
      <dgm:t>
        <a:bodyPr/>
        <a:lstStyle/>
        <a:p>
          <a:endParaRPr lang="el-GR"/>
        </a:p>
      </dgm:t>
    </dgm:pt>
    <dgm:pt modelId="{BBBA41EE-C11E-46A7-8578-945496D11EDD}" type="sibTrans" cxnId="{370316BD-8A21-4A19-87FC-397EFC192A86}">
      <dgm:prSet/>
      <dgm:spPr/>
      <dgm:t>
        <a:bodyPr/>
        <a:lstStyle/>
        <a:p>
          <a:endParaRPr lang="el-GR"/>
        </a:p>
      </dgm:t>
    </dgm:pt>
    <dgm:pt modelId="{FEE46339-7A92-4965-8D3E-E954CF9C128D}">
      <dgm:prSet phldrT="[Κείμενο]" custT="1"/>
      <dgm:spPr/>
      <dgm:t>
        <a:bodyPr/>
        <a:lstStyle/>
        <a:p>
          <a:pPr algn="just"/>
          <a:r>
            <a:rPr lang="el-GR" sz="1600" b="1" dirty="0" smtClean="0">
              <a:solidFill>
                <a:srgbClr val="002060"/>
              </a:solidFill>
            </a:rPr>
            <a:t>Τα ποσοστά ανεργίας στην Ευρώπη – κατά μέσο όρο πάνω από 25% για άτομα ηλικίας 20-64 ετών – εξακολουθούν να είναι σημαντικά υψηλότερα απ’ ότι σε άλλα μέρη του κόσμου</a:t>
          </a:r>
          <a:endParaRPr lang="el-GR" sz="1600" b="1" dirty="0">
            <a:solidFill>
              <a:srgbClr val="002060"/>
            </a:solidFill>
          </a:endParaRPr>
        </a:p>
      </dgm:t>
    </dgm:pt>
    <dgm:pt modelId="{21AE32E7-3DBA-4761-B39F-D13516A6D793}" type="parTrans" cxnId="{2914DBAB-07DD-474D-81A7-B53BA4A9DA4D}">
      <dgm:prSet/>
      <dgm:spPr/>
      <dgm:t>
        <a:bodyPr/>
        <a:lstStyle/>
        <a:p>
          <a:endParaRPr lang="el-GR"/>
        </a:p>
      </dgm:t>
    </dgm:pt>
    <dgm:pt modelId="{AE45FDA7-9896-4E1D-8769-C1F05387F469}" type="sibTrans" cxnId="{2914DBAB-07DD-474D-81A7-B53BA4A9DA4D}">
      <dgm:prSet/>
      <dgm:spPr/>
      <dgm:t>
        <a:bodyPr/>
        <a:lstStyle/>
        <a:p>
          <a:endParaRPr lang="el-GR"/>
        </a:p>
      </dgm:t>
    </dgm:pt>
    <dgm:pt modelId="{CB67587C-2DF6-44D1-AA58-312219A08765}">
      <dgm:prSet phldrT="[Κείμενο]" custT="1"/>
      <dgm:spPr/>
      <dgm:t>
        <a:bodyPr/>
        <a:lstStyle/>
        <a:p>
          <a:r>
            <a:rPr lang="el-GR" sz="1800" b="1" dirty="0" smtClean="0">
              <a:solidFill>
                <a:srgbClr val="002060"/>
              </a:solidFill>
            </a:rPr>
            <a:t>Η δημογραφική γήρανση επιταχύνεται</a:t>
          </a:r>
          <a:endParaRPr lang="el-GR" sz="1800" b="1" dirty="0"/>
        </a:p>
      </dgm:t>
    </dgm:pt>
    <dgm:pt modelId="{8F3EC31C-05F7-40D9-9B75-5759A3C1B3F6}" type="parTrans" cxnId="{4C4EC21B-CD84-48BC-8DD9-4A2A4374B49A}">
      <dgm:prSet/>
      <dgm:spPr/>
      <dgm:t>
        <a:bodyPr/>
        <a:lstStyle/>
        <a:p>
          <a:endParaRPr lang="el-GR"/>
        </a:p>
      </dgm:t>
    </dgm:pt>
    <dgm:pt modelId="{9DDEA5BA-05BC-4682-95B3-253FF96DB56D}" type="sibTrans" cxnId="{4C4EC21B-CD84-48BC-8DD9-4A2A4374B49A}">
      <dgm:prSet/>
      <dgm:spPr/>
      <dgm:t>
        <a:bodyPr/>
        <a:lstStyle/>
        <a:p>
          <a:endParaRPr lang="el-GR"/>
        </a:p>
      </dgm:t>
    </dgm:pt>
    <dgm:pt modelId="{4A1D76A0-7F22-4907-A35C-4126C25A08F6}">
      <dgm:prSet phldrT="[Κείμενο]" custT="1"/>
      <dgm:spPr/>
      <dgm:t>
        <a:bodyPr/>
        <a:lstStyle/>
        <a:p>
          <a:r>
            <a:rPr lang="el-GR" sz="1600" b="1" dirty="0" smtClean="0">
              <a:solidFill>
                <a:srgbClr val="002060"/>
              </a:solidFill>
            </a:rPr>
            <a:t>Οι οικονομίες μας είναι όλο και πιο αλληλένδετες σε παγκόσμιο επίπεδο</a:t>
          </a:r>
          <a:endParaRPr lang="el-GR" sz="1600" b="1" dirty="0"/>
        </a:p>
      </dgm:t>
    </dgm:pt>
    <dgm:pt modelId="{DD463E49-5873-4274-B2AA-97ADD3946226}" type="parTrans" cxnId="{BC3D08E6-E091-41D1-B3CA-A0D7EEF2F400}">
      <dgm:prSet/>
      <dgm:spPr/>
      <dgm:t>
        <a:bodyPr/>
        <a:lstStyle/>
        <a:p>
          <a:endParaRPr lang="el-GR"/>
        </a:p>
      </dgm:t>
    </dgm:pt>
    <dgm:pt modelId="{C0D3C665-BDE6-4908-AA14-71F863D08CC8}" type="sibTrans" cxnId="{BC3D08E6-E091-41D1-B3CA-A0D7EEF2F400}">
      <dgm:prSet/>
      <dgm:spPr/>
      <dgm:t>
        <a:bodyPr/>
        <a:lstStyle/>
        <a:p>
          <a:endParaRPr lang="el-GR"/>
        </a:p>
      </dgm:t>
    </dgm:pt>
    <dgm:pt modelId="{E7EB268C-81D2-4E00-9CB4-FD8E2220C7CA}">
      <dgm:prSet phldrT="[Κείμενο]" custT="1"/>
      <dgm:spPr/>
      <dgm:t>
        <a:bodyPr/>
        <a:lstStyle/>
        <a:p>
          <a:pPr algn="just"/>
          <a:endParaRPr lang="el-GR" sz="1600" dirty="0"/>
        </a:p>
      </dgm:t>
    </dgm:pt>
    <dgm:pt modelId="{DE2CA18C-C2F9-413B-95BC-2CCFA90463A6}" type="parTrans" cxnId="{5F6AFA24-E3B1-436D-99AB-203A707640FF}">
      <dgm:prSet/>
      <dgm:spPr/>
      <dgm:t>
        <a:bodyPr/>
        <a:lstStyle/>
        <a:p>
          <a:endParaRPr lang="el-GR"/>
        </a:p>
      </dgm:t>
    </dgm:pt>
    <dgm:pt modelId="{20C6A6CA-9D50-402B-9A12-76B28A6CF4E2}" type="sibTrans" cxnId="{5F6AFA24-E3B1-436D-99AB-203A707640FF}">
      <dgm:prSet/>
      <dgm:spPr/>
      <dgm:t>
        <a:bodyPr/>
        <a:lstStyle/>
        <a:p>
          <a:endParaRPr lang="el-GR"/>
        </a:p>
      </dgm:t>
    </dgm:pt>
    <dgm:pt modelId="{15C17EE5-E48F-42B3-B92C-89B048FF7D0F}">
      <dgm:prSet phldrT="[Κείμενο]" custT="1"/>
      <dgm:spPr/>
      <dgm:t>
        <a:bodyPr/>
        <a:lstStyle/>
        <a:p>
          <a:endParaRPr lang="el-GR" sz="1600" b="1" dirty="0"/>
        </a:p>
      </dgm:t>
    </dgm:pt>
    <dgm:pt modelId="{D55EA523-B80C-49DB-A5EC-756D72AF878E}" type="parTrans" cxnId="{BEA144C4-22B8-4A9A-8F14-7AAE553BFBE7}">
      <dgm:prSet/>
      <dgm:spPr/>
      <dgm:t>
        <a:bodyPr/>
        <a:lstStyle/>
        <a:p>
          <a:endParaRPr lang="el-GR"/>
        </a:p>
      </dgm:t>
    </dgm:pt>
    <dgm:pt modelId="{0FA27961-3F29-4B0E-B796-F4A477223E5B}" type="sibTrans" cxnId="{BEA144C4-22B8-4A9A-8F14-7AAE553BFBE7}">
      <dgm:prSet/>
      <dgm:spPr/>
      <dgm:t>
        <a:bodyPr/>
        <a:lstStyle/>
        <a:p>
          <a:endParaRPr lang="el-GR"/>
        </a:p>
      </dgm:t>
    </dgm:pt>
    <dgm:pt modelId="{E855BFFE-8093-44C9-A0E0-8D19E0C19FA4}">
      <dgm:prSet phldrT="[Κείμενο]" custT="1"/>
      <dgm:spPr/>
      <dgm:t>
        <a:bodyPr/>
        <a:lstStyle/>
        <a:p>
          <a:pPr algn="just"/>
          <a:endParaRPr lang="el-GR" sz="1600" b="1" dirty="0">
            <a:solidFill>
              <a:srgbClr val="002060"/>
            </a:solidFill>
          </a:endParaRPr>
        </a:p>
      </dgm:t>
    </dgm:pt>
    <dgm:pt modelId="{9063212C-FBCD-4759-9450-78CB1F9FD8FB}" type="parTrans" cxnId="{AB28AF7F-72FF-456B-8504-028393BE907B}">
      <dgm:prSet/>
      <dgm:spPr/>
      <dgm:t>
        <a:bodyPr/>
        <a:lstStyle/>
        <a:p>
          <a:endParaRPr lang="el-GR"/>
        </a:p>
      </dgm:t>
    </dgm:pt>
    <dgm:pt modelId="{3CA44C1D-6B84-48D6-A81C-BBBB5EB52EA3}" type="sibTrans" cxnId="{AB28AF7F-72FF-456B-8504-028393BE907B}">
      <dgm:prSet/>
      <dgm:spPr/>
      <dgm:t>
        <a:bodyPr/>
        <a:lstStyle/>
        <a:p>
          <a:endParaRPr lang="el-GR"/>
        </a:p>
      </dgm:t>
    </dgm:pt>
    <dgm:pt modelId="{96D97099-3263-4DE3-8D5B-E2AE92F771AB}" type="pres">
      <dgm:prSet presAssocID="{0C187D9B-6594-4A5F-9062-DC6EDD14482D}" presName="linear" presStyleCnt="0">
        <dgm:presLayoutVars>
          <dgm:animLvl val="lvl"/>
          <dgm:resizeHandles val="exact"/>
        </dgm:presLayoutVars>
      </dgm:prSet>
      <dgm:spPr/>
    </dgm:pt>
    <dgm:pt modelId="{75995C6D-7F40-4D2F-A691-DFBCEFF50D3D}" type="pres">
      <dgm:prSet presAssocID="{093E16DC-2526-4C28-A674-523C7234FBCD}" presName="parentText" presStyleLbl="node1" presStyleIdx="0" presStyleCnt="2" custScaleY="211047" custLinFactNeighborY="22145">
        <dgm:presLayoutVars>
          <dgm:chMax val="0"/>
          <dgm:bulletEnabled val="1"/>
        </dgm:presLayoutVars>
      </dgm:prSet>
      <dgm:spPr/>
      <dgm:t>
        <a:bodyPr/>
        <a:lstStyle/>
        <a:p>
          <a:endParaRPr lang="el-GR"/>
        </a:p>
      </dgm:t>
    </dgm:pt>
    <dgm:pt modelId="{B47AB73A-BF74-43BD-AB6F-F7B1E62119A1}" type="pres">
      <dgm:prSet presAssocID="{093E16DC-2526-4C28-A674-523C7234FBCD}" presName="childText" presStyleLbl="revTx" presStyleIdx="0" presStyleCnt="2" custScaleY="132269" custLinFactNeighborX="-870" custLinFactNeighborY="-74026">
        <dgm:presLayoutVars>
          <dgm:bulletEnabled val="1"/>
        </dgm:presLayoutVars>
      </dgm:prSet>
      <dgm:spPr/>
      <dgm:t>
        <a:bodyPr/>
        <a:lstStyle/>
        <a:p>
          <a:endParaRPr lang="el-GR"/>
        </a:p>
      </dgm:t>
    </dgm:pt>
    <dgm:pt modelId="{9A212F1C-6309-4756-B12D-AEBB48960573}" type="pres">
      <dgm:prSet presAssocID="{CB67587C-2DF6-44D1-AA58-312219A08765}" presName="parentText" presStyleLbl="node1" presStyleIdx="1" presStyleCnt="2" custLinFactNeighborX="870" custLinFactNeighborY="70927">
        <dgm:presLayoutVars>
          <dgm:chMax val="0"/>
          <dgm:bulletEnabled val="1"/>
        </dgm:presLayoutVars>
      </dgm:prSet>
      <dgm:spPr/>
      <dgm:t>
        <a:bodyPr/>
        <a:lstStyle/>
        <a:p>
          <a:endParaRPr lang="el-GR"/>
        </a:p>
      </dgm:t>
    </dgm:pt>
    <dgm:pt modelId="{208139AD-1B8F-4DD5-A0FF-406A52CD40D5}" type="pres">
      <dgm:prSet presAssocID="{CB67587C-2DF6-44D1-AA58-312219A08765}" presName="childText" presStyleLbl="revTx" presStyleIdx="1" presStyleCnt="2" custScaleY="227287">
        <dgm:presLayoutVars>
          <dgm:bulletEnabled val="1"/>
        </dgm:presLayoutVars>
      </dgm:prSet>
      <dgm:spPr/>
      <dgm:t>
        <a:bodyPr/>
        <a:lstStyle/>
        <a:p>
          <a:endParaRPr lang="el-GR"/>
        </a:p>
      </dgm:t>
    </dgm:pt>
  </dgm:ptLst>
  <dgm:cxnLst>
    <dgm:cxn modelId="{77C447EF-F5E2-43F6-816D-DC30754FF170}" type="presOf" srcId="{0C187D9B-6594-4A5F-9062-DC6EDD14482D}" destId="{96D97099-3263-4DE3-8D5B-E2AE92F771AB}" srcOrd="0" destOrd="0" presId="urn:microsoft.com/office/officeart/2005/8/layout/vList2"/>
    <dgm:cxn modelId="{5F6AFA24-E3B1-436D-99AB-203A707640FF}" srcId="{093E16DC-2526-4C28-A674-523C7234FBCD}" destId="{E7EB268C-81D2-4E00-9CB4-FD8E2220C7CA}" srcOrd="0" destOrd="0" parTransId="{DE2CA18C-C2F9-413B-95BC-2CCFA90463A6}" sibTransId="{20C6A6CA-9D50-402B-9A12-76B28A6CF4E2}"/>
    <dgm:cxn modelId="{4C4EC21B-CD84-48BC-8DD9-4A2A4374B49A}" srcId="{0C187D9B-6594-4A5F-9062-DC6EDD14482D}" destId="{CB67587C-2DF6-44D1-AA58-312219A08765}" srcOrd="1" destOrd="0" parTransId="{8F3EC31C-05F7-40D9-9B75-5759A3C1B3F6}" sibTransId="{9DDEA5BA-05BC-4682-95B3-253FF96DB56D}"/>
    <dgm:cxn modelId="{370316BD-8A21-4A19-87FC-397EFC192A86}" srcId="{0C187D9B-6594-4A5F-9062-DC6EDD14482D}" destId="{093E16DC-2526-4C28-A674-523C7234FBCD}" srcOrd="0" destOrd="0" parTransId="{E1FBD1F9-2927-4949-AC8F-CD0363B58B9A}" sibTransId="{BBBA41EE-C11E-46A7-8578-945496D11EDD}"/>
    <dgm:cxn modelId="{E9F7B2BB-D16E-4A1E-B1BB-ED29FB4924C4}" type="presOf" srcId="{CB67587C-2DF6-44D1-AA58-312219A08765}" destId="{9A212F1C-6309-4756-B12D-AEBB48960573}" srcOrd="0" destOrd="0" presId="urn:microsoft.com/office/officeart/2005/8/layout/vList2"/>
    <dgm:cxn modelId="{8B13E928-0C3C-41B0-A8C4-2094288757BD}" type="presOf" srcId="{4A1D76A0-7F22-4907-A35C-4126C25A08F6}" destId="{208139AD-1B8F-4DD5-A0FF-406A52CD40D5}" srcOrd="0" destOrd="1" presId="urn:microsoft.com/office/officeart/2005/8/layout/vList2"/>
    <dgm:cxn modelId="{0063B59D-ECF1-4A47-829F-B0CD797E3C6B}" type="presOf" srcId="{15C17EE5-E48F-42B3-B92C-89B048FF7D0F}" destId="{208139AD-1B8F-4DD5-A0FF-406A52CD40D5}" srcOrd="0" destOrd="0" presId="urn:microsoft.com/office/officeart/2005/8/layout/vList2"/>
    <dgm:cxn modelId="{AB28AF7F-72FF-456B-8504-028393BE907B}" srcId="{093E16DC-2526-4C28-A674-523C7234FBCD}" destId="{E855BFFE-8093-44C9-A0E0-8D19E0C19FA4}" srcOrd="1" destOrd="0" parTransId="{9063212C-FBCD-4759-9450-78CB1F9FD8FB}" sibTransId="{3CA44C1D-6B84-48D6-A81C-BBBB5EB52EA3}"/>
    <dgm:cxn modelId="{2914DBAB-07DD-474D-81A7-B53BA4A9DA4D}" srcId="{093E16DC-2526-4C28-A674-523C7234FBCD}" destId="{FEE46339-7A92-4965-8D3E-E954CF9C128D}" srcOrd="2" destOrd="0" parTransId="{21AE32E7-3DBA-4761-B39F-D13516A6D793}" sibTransId="{AE45FDA7-9896-4E1D-8769-C1F05387F469}"/>
    <dgm:cxn modelId="{9CD5251C-3554-459A-B3CA-E8526E72231B}" type="presOf" srcId="{E855BFFE-8093-44C9-A0E0-8D19E0C19FA4}" destId="{B47AB73A-BF74-43BD-AB6F-F7B1E62119A1}" srcOrd="0" destOrd="1" presId="urn:microsoft.com/office/officeart/2005/8/layout/vList2"/>
    <dgm:cxn modelId="{BC3D08E6-E091-41D1-B3CA-A0D7EEF2F400}" srcId="{CB67587C-2DF6-44D1-AA58-312219A08765}" destId="{4A1D76A0-7F22-4907-A35C-4126C25A08F6}" srcOrd="1" destOrd="0" parTransId="{DD463E49-5873-4274-B2AA-97ADD3946226}" sibTransId="{C0D3C665-BDE6-4908-AA14-71F863D08CC8}"/>
    <dgm:cxn modelId="{6AAD342E-49BF-4138-B538-8CD431D3116E}" type="presOf" srcId="{E7EB268C-81D2-4E00-9CB4-FD8E2220C7CA}" destId="{B47AB73A-BF74-43BD-AB6F-F7B1E62119A1}" srcOrd="0" destOrd="0" presId="urn:microsoft.com/office/officeart/2005/8/layout/vList2"/>
    <dgm:cxn modelId="{BEA144C4-22B8-4A9A-8F14-7AAE553BFBE7}" srcId="{CB67587C-2DF6-44D1-AA58-312219A08765}" destId="{15C17EE5-E48F-42B3-B92C-89B048FF7D0F}" srcOrd="0" destOrd="0" parTransId="{D55EA523-B80C-49DB-A5EC-756D72AF878E}" sibTransId="{0FA27961-3F29-4B0E-B796-F4A477223E5B}"/>
    <dgm:cxn modelId="{D38C5C67-BA32-4EC1-93D0-59AC16BB8F20}" type="presOf" srcId="{093E16DC-2526-4C28-A674-523C7234FBCD}" destId="{75995C6D-7F40-4D2F-A691-DFBCEFF50D3D}" srcOrd="0" destOrd="0" presId="urn:microsoft.com/office/officeart/2005/8/layout/vList2"/>
    <dgm:cxn modelId="{CEA0CA15-E3A5-483D-82CD-7CA9A15AB1A6}" type="presOf" srcId="{FEE46339-7A92-4965-8D3E-E954CF9C128D}" destId="{B47AB73A-BF74-43BD-AB6F-F7B1E62119A1}" srcOrd="0" destOrd="2" presId="urn:microsoft.com/office/officeart/2005/8/layout/vList2"/>
    <dgm:cxn modelId="{1BAD95D4-58C2-43D2-8F7A-0BCF342C84F4}" type="presParOf" srcId="{96D97099-3263-4DE3-8D5B-E2AE92F771AB}" destId="{75995C6D-7F40-4D2F-A691-DFBCEFF50D3D}" srcOrd="0" destOrd="0" presId="urn:microsoft.com/office/officeart/2005/8/layout/vList2"/>
    <dgm:cxn modelId="{05055162-CCF6-4ED0-AB69-E15E8B07A9D9}" type="presParOf" srcId="{96D97099-3263-4DE3-8D5B-E2AE92F771AB}" destId="{B47AB73A-BF74-43BD-AB6F-F7B1E62119A1}" srcOrd="1" destOrd="0" presId="urn:microsoft.com/office/officeart/2005/8/layout/vList2"/>
    <dgm:cxn modelId="{21E4315D-BDE8-4132-9529-8A78384771B9}" type="presParOf" srcId="{96D97099-3263-4DE3-8D5B-E2AE92F771AB}" destId="{9A212F1C-6309-4756-B12D-AEBB48960573}" srcOrd="2" destOrd="0" presId="urn:microsoft.com/office/officeart/2005/8/layout/vList2"/>
    <dgm:cxn modelId="{EFF821C7-DA99-4EEA-AB3B-DE0D9AC6A2BB}" type="presParOf" srcId="{96D97099-3263-4DE3-8D5B-E2AE92F771AB}" destId="{208139AD-1B8F-4DD5-A0FF-406A52CD40D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DA59A3-7E58-413A-8E2A-AE80AA8C8B88}" type="doc">
      <dgm:prSet loTypeId="urn:microsoft.com/office/officeart/2005/8/layout/vList2" loCatId="list" qsTypeId="urn:microsoft.com/office/officeart/2005/8/quickstyle/simple2" qsCatId="simple" csTypeId="urn:microsoft.com/office/officeart/2005/8/colors/accent1_1" csCatId="accent1" phldr="1"/>
      <dgm:spPr/>
      <dgm:t>
        <a:bodyPr/>
        <a:lstStyle/>
        <a:p>
          <a:endParaRPr lang="el-GR"/>
        </a:p>
      </dgm:t>
    </dgm:pt>
    <dgm:pt modelId="{68FD5D3D-86AF-408C-A65F-1803591B2E41}">
      <dgm:prSet phldrT="[Κείμενο]" custT="1"/>
      <dgm:spPr/>
      <dgm:t>
        <a:bodyPr/>
        <a:lstStyle/>
        <a:p>
          <a:r>
            <a:rPr lang="el-GR" sz="1600" b="1" dirty="0" smtClean="0">
              <a:solidFill>
                <a:srgbClr val="002060"/>
              </a:solidFill>
            </a:rPr>
            <a:t>Οι οικονομίες της ΕΕ των 27 είναι σε μεγάλο βαθμό αλληλένδετες</a:t>
          </a:r>
          <a:endParaRPr lang="el-GR" sz="1600" b="1" dirty="0"/>
        </a:p>
      </dgm:t>
    </dgm:pt>
    <dgm:pt modelId="{73235A41-0CAC-4BBA-81C4-1C5E259B7335}" type="parTrans" cxnId="{5D2A531E-31FF-442C-9E7E-D3B2E2094A42}">
      <dgm:prSet/>
      <dgm:spPr/>
      <dgm:t>
        <a:bodyPr/>
        <a:lstStyle/>
        <a:p>
          <a:endParaRPr lang="el-GR"/>
        </a:p>
      </dgm:t>
    </dgm:pt>
    <dgm:pt modelId="{85CE6B7D-FCF2-409C-B81F-1D0750BDDB81}" type="sibTrans" cxnId="{5D2A531E-31FF-442C-9E7E-D3B2E2094A42}">
      <dgm:prSet/>
      <dgm:spPr/>
      <dgm:t>
        <a:bodyPr/>
        <a:lstStyle/>
        <a:p>
          <a:endParaRPr lang="el-GR"/>
        </a:p>
      </dgm:t>
    </dgm:pt>
    <dgm:pt modelId="{62B05A03-C0EB-4D5B-88D9-3EE28C169734}">
      <dgm:prSet phldrT="[Κείμενο]" custT="1"/>
      <dgm:spPr/>
      <dgm:t>
        <a:bodyPr/>
        <a:lstStyle/>
        <a:p>
          <a:r>
            <a:rPr lang="el-GR" sz="1600" b="1" dirty="0" smtClean="0">
              <a:solidFill>
                <a:srgbClr val="002060"/>
              </a:solidFill>
            </a:rPr>
            <a:t>Το παγκόσμιο χρηματοπιστωτικό σύστημα εξακολουθεί να έχει ανάγκη ρύθμισης</a:t>
          </a:r>
          <a:endParaRPr lang="el-GR" sz="1600" b="1" dirty="0"/>
        </a:p>
      </dgm:t>
    </dgm:pt>
    <dgm:pt modelId="{7C95CFE1-E279-4F7D-8695-B1B3560821C7}" type="parTrans" cxnId="{1BF42B75-9A69-440D-9CC7-800107E47E9B}">
      <dgm:prSet/>
      <dgm:spPr/>
      <dgm:t>
        <a:bodyPr/>
        <a:lstStyle/>
        <a:p>
          <a:endParaRPr lang="el-GR"/>
        </a:p>
      </dgm:t>
    </dgm:pt>
    <dgm:pt modelId="{A6EC618C-6BA4-48AA-B627-4F7F6D38D125}" type="sibTrans" cxnId="{1BF42B75-9A69-440D-9CC7-800107E47E9B}">
      <dgm:prSet/>
      <dgm:spPr/>
      <dgm:t>
        <a:bodyPr/>
        <a:lstStyle/>
        <a:p>
          <a:endParaRPr lang="el-GR"/>
        </a:p>
      </dgm:t>
    </dgm:pt>
    <dgm:pt modelId="{377C9BEB-5B80-486A-9A74-B64665298AEE}">
      <dgm:prSet phldrT="[Κείμενο]" custT="1"/>
      <dgm:spPr/>
      <dgm:t>
        <a:bodyPr/>
        <a:lstStyle/>
        <a:p>
          <a:r>
            <a:rPr lang="el-GR" sz="1600" b="1" dirty="0" smtClean="0">
              <a:solidFill>
                <a:srgbClr val="002060"/>
              </a:solidFill>
            </a:rPr>
            <a:t>Οι προκλήσεις όσον αφορά το κλίμα και τους πόρους απαιτούν δραστικές ενέργειες</a:t>
          </a:r>
          <a:endParaRPr lang="el-GR" sz="1600" b="1" dirty="0"/>
        </a:p>
      </dgm:t>
    </dgm:pt>
    <dgm:pt modelId="{E4B0DBB1-E7AE-4F72-9EF1-E635B08D3D66}" type="parTrans" cxnId="{17A5302F-26B4-4695-87F7-213E147066A3}">
      <dgm:prSet/>
      <dgm:spPr/>
      <dgm:t>
        <a:bodyPr/>
        <a:lstStyle/>
        <a:p>
          <a:endParaRPr lang="el-GR"/>
        </a:p>
      </dgm:t>
    </dgm:pt>
    <dgm:pt modelId="{F4EC83DD-67D4-4391-9C08-A65533C643A7}" type="sibTrans" cxnId="{17A5302F-26B4-4695-87F7-213E147066A3}">
      <dgm:prSet/>
      <dgm:spPr/>
      <dgm:t>
        <a:bodyPr/>
        <a:lstStyle/>
        <a:p>
          <a:endParaRPr lang="el-GR"/>
        </a:p>
      </dgm:t>
    </dgm:pt>
    <dgm:pt modelId="{E5FA7A47-8AFD-4324-91C2-2DD117B6A9E5}">
      <dgm:prSet phldrT="[Κείμενο]" custT="1"/>
      <dgm:spPr/>
      <dgm:t>
        <a:bodyPr/>
        <a:lstStyle/>
        <a:p>
          <a:r>
            <a:rPr lang="el-GR" sz="1600" b="1" dirty="0" smtClean="0">
              <a:solidFill>
                <a:srgbClr val="002060"/>
              </a:solidFill>
            </a:rPr>
            <a:t>Ο συντονισμός εντός της ΕΕ αποδίδει, όπου αυτός επιτυγχάνεται</a:t>
          </a:r>
          <a:endParaRPr lang="el-GR" sz="1600" b="1" dirty="0"/>
        </a:p>
      </dgm:t>
    </dgm:pt>
    <dgm:pt modelId="{8E6C8333-31E9-4186-B9D3-AAF6D5B9B45E}" type="parTrans" cxnId="{8839D258-C795-4DF4-9C2D-A7D7B17DBD86}">
      <dgm:prSet/>
      <dgm:spPr/>
      <dgm:t>
        <a:bodyPr/>
        <a:lstStyle/>
        <a:p>
          <a:endParaRPr lang="el-GR"/>
        </a:p>
      </dgm:t>
    </dgm:pt>
    <dgm:pt modelId="{DB18120D-4FC1-4847-82A5-F6578403547F}" type="sibTrans" cxnId="{8839D258-C795-4DF4-9C2D-A7D7B17DBD86}">
      <dgm:prSet/>
      <dgm:spPr/>
      <dgm:t>
        <a:bodyPr/>
        <a:lstStyle/>
        <a:p>
          <a:endParaRPr lang="el-GR"/>
        </a:p>
      </dgm:t>
    </dgm:pt>
    <dgm:pt modelId="{9E21A61A-5A91-42D2-A75A-185AEB0FE7C8}" type="pres">
      <dgm:prSet presAssocID="{22DA59A3-7E58-413A-8E2A-AE80AA8C8B88}" presName="linear" presStyleCnt="0">
        <dgm:presLayoutVars>
          <dgm:animLvl val="lvl"/>
          <dgm:resizeHandles val="exact"/>
        </dgm:presLayoutVars>
      </dgm:prSet>
      <dgm:spPr/>
    </dgm:pt>
    <dgm:pt modelId="{B8BCFEBA-CBC1-453C-B4F6-F48ED0961701}" type="pres">
      <dgm:prSet presAssocID="{68FD5D3D-86AF-408C-A65F-1803591B2E41}" presName="parentText" presStyleLbl="node1" presStyleIdx="0" presStyleCnt="2" custScaleY="81786" custLinFactNeighborX="-870" custLinFactNeighborY="-98806">
        <dgm:presLayoutVars>
          <dgm:chMax val="0"/>
          <dgm:bulletEnabled val="1"/>
        </dgm:presLayoutVars>
      </dgm:prSet>
      <dgm:spPr/>
      <dgm:t>
        <a:bodyPr/>
        <a:lstStyle/>
        <a:p>
          <a:endParaRPr lang="el-GR"/>
        </a:p>
      </dgm:t>
    </dgm:pt>
    <dgm:pt modelId="{2CBA8880-5C2D-4E9C-9CAA-0A598FE05E25}" type="pres">
      <dgm:prSet presAssocID="{68FD5D3D-86AF-408C-A65F-1803591B2E41}" presName="childText" presStyleLbl="revTx" presStyleIdx="0" presStyleCnt="2" custLinFactNeighborY="17724">
        <dgm:presLayoutVars>
          <dgm:bulletEnabled val="1"/>
        </dgm:presLayoutVars>
      </dgm:prSet>
      <dgm:spPr/>
      <dgm:t>
        <a:bodyPr/>
        <a:lstStyle/>
        <a:p>
          <a:endParaRPr lang="el-GR"/>
        </a:p>
      </dgm:t>
    </dgm:pt>
    <dgm:pt modelId="{602911C5-B0AD-410C-A867-0DE892D17E7E}" type="pres">
      <dgm:prSet presAssocID="{377C9BEB-5B80-486A-9A74-B64665298AEE}" presName="parentText" presStyleLbl="node1" presStyleIdx="1" presStyleCnt="2" custLinFactNeighborY="-9252">
        <dgm:presLayoutVars>
          <dgm:chMax val="0"/>
          <dgm:bulletEnabled val="1"/>
        </dgm:presLayoutVars>
      </dgm:prSet>
      <dgm:spPr/>
      <dgm:t>
        <a:bodyPr/>
        <a:lstStyle/>
        <a:p>
          <a:endParaRPr lang="el-GR"/>
        </a:p>
      </dgm:t>
    </dgm:pt>
    <dgm:pt modelId="{FA0B38BD-CEDC-4107-BE41-4337D349B761}" type="pres">
      <dgm:prSet presAssocID="{377C9BEB-5B80-486A-9A74-B64665298AEE}" presName="childText" presStyleLbl="revTx" presStyleIdx="1" presStyleCnt="2" custScaleY="146238">
        <dgm:presLayoutVars>
          <dgm:bulletEnabled val="1"/>
        </dgm:presLayoutVars>
      </dgm:prSet>
      <dgm:spPr/>
      <dgm:t>
        <a:bodyPr/>
        <a:lstStyle/>
        <a:p>
          <a:endParaRPr lang="el-GR"/>
        </a:p>
      </dgm:t>
    </dgm:pt>
  </dgm:ptLst>
  <dgm:cxnLst>
    <dgm:cxn modelId="{5D2A531E-31FF-442C-9E7E-D3B2E2094A42}" srcId="{22DA59A3-7E58-413A-8E2A-AE80AA8C8B88}" destId="{68FD5D3D-86AF-408C-A65F-1803591B2E41}" srcOrd="0" destOrd="0" parTransId="{73235A41-0CAC-4BBA-81C4-1C5E259B7335}" sibTransId="{85CE6B7D-FCF2-409C-B81F-1D0750BDDB81}"/>
    <dgm:cxn modelId="{2A5573C5-9BAF-467B-9958-E3CAD72F5C64}" type="presOf" srcId="{377C9BEB-5B80-486A-9A74-B64665298AEE}" destId="{602911C5-B0AD-410C-A867-0DE892D17E7E}" srcOrd="0" destOrd="0" presId="urn:microsoft.com/office/officeart/2005/8/layout/vList2"/>
    <dgm:cxn modelId="{B38CE342-B9EE-4B4C-8DF1-B83A9A915365}" type="presOf" srcId="{E5FA7A47-8AFD-4324-91C2-2DD117B6A9E5}" destId="{FA0B38BD-CEDC-4107-BE41-4337D349B761}" srcOrd="0" destOrd="0" presId="urn:microsoft.com/office/officeart/2005/8/layout/vList2"/>
    <dgm:cxn modelId="{17A5302F-26B4-4695-87F7-213E147066A3}" srcId="{22DA59A3-7E58-413A-8E2A-AE80AA8C8B88}" destId="{377C9BEB-5B80-486A-9A74-B64665298AEE}" srcOrd="1" destOrd="0" parTransId="{E4B0DBB1-E7AE-4F72-9EF1-E635B08D3D66}" sibTransId="{F4EC83DD-67D4-4391-9C08-A65533C643A7}"/>
    <dgm:cxn modelId="{1BF42B75-9A69-440D-9CC7-800107E47E9B}" srcId="{68FD5D3D-86AF-408C-A65F-1803591B2E41}" destId="{62B05A03-C0EB-4D5B-88D9-3EE28C169734}" srcOrd="0" destOrd="0" parTransId="{7C95CFE1-E279-4F7D-8695-B1B3560821C7}" sibTransId="{A6EC618C-6BA4-48AA-B627-4F7F6D38D125}"/>
    <dgm:cxn modelId="{8839D258-C795-4DF4-9C2D-A7D7B17DBD86}" srcId="{377C9BEB-5B80-486A-9A74-B64665298AEE}" destId="{E5FA7A47-8AFD-4324-91C2-2DD117B6A9E5}" srcOrd="0" destOrd="0" parTransId="{8E6C8333-31E9-4186-B9D3-AAF6D5B9B45E}" sibTransId="{DB18120D-4FC1-4847-82A5-F6578403547F}"/>
    <dgm:cxn modelId="{7181B8B8-84D5-416A-96B9-E9848897FD6A}" type="presOf" srcId="{68FD5D3D-86AF-408C-A65F-1803591B2E41}" destId="{B8BCFEBA-CBC1-453C-B4F6-F48ED0961701}" srcOrd="0" destOrd="0" presId="urn:microsoft.com/office/officeart/2005/8/layout/vList2"/>
    <dgm:cxn modelId="{7A6EE788-4E84-4ED3-9E25-4BF306C091D4}" type="presOf" srcId="{22DA59A3-7E58-413A-8E2A-AE80AA8C8B88}" destId="{9E21A61A-5A91-42D2-A75A-185AEB0FE7C8}" srcOrd="0" destOrd="0" presId="urn:microsoft.com/office/officeart/2005/8/layout/vList2"/>
    <dgm:cxn modelId="{2A4DF73D-C3A3-41F9-B9DA-030962F66679}" type="presOf" srcId="{62B05A03-C0EB-4D5B-88D9-3EE28C169734}" destId="{2CBA8880-5C2D-4E9C-9CAA-0A598FE05E25}" srcOrd="0" destOrd="0" presId="urn:microsoft.com/office/officeart/2005/8/layout/vList2"/>
    <dgm:cxn modelId="{6743DB7F-7EBA-4E33-93BA-CAD3C9641A2F}" type="presParOf" srcId="{9E21A61A-5A91-42D2-A75A-185AEB0FE7C8}" destId="{B8BCFEBA-CBC1-453C-B4F6-F48ED0961701}" srcOrd="0" destOrd="0" presId="urn:microsoft.com/office/officeart/2005/8/layout/vList2"/>
    <dgm:cxn modelId="{4AEDC225-71EB-4B44-AE8E-570EBD01D56F}" type="presParOf" srcId="{9E21A61A-5A91-42D2-A75A-185AEB0FE7C8}" destId="{2CBA8880-5C2D-4E9C-9CAA-0A598FE05E25}" srcOrd="1" destOrd="0" presId="urn:microsoft.com/office/officeart/2005/8/layout/vList2"/>
    <dgm:cxn modelId="{5899BB23-FD5D-4D33-AB39-DA24A8BE5C5B}" type="presParOf" srcId="{9E21A61A-5A91-42D2-A75A-185AEB0FE7C8}" destId="{602911C5-B0AD-410C-A867-0DE892D17E7E}" srcOrd="2" destOrd="0" presId="urn:microsoft.com/office/officeart/2005/8/layout/vList2"/>
    <dgm:cxn modelId="{FA46A5D6-65F0-4D34-BA96-CD612A6C62BB}" type="presParOf" srcId="{9E21A61A-5A91-42D2-A75A-185AEB0FE7C8}" destId="{FA0B38BD-CEDC-4107-BE41-4337D349B761}" srcOrd="3"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A39000-12FB-4038-AB9A-D23D395AD03B}" type="doc">
      <dgm:prSet loTypeId="urn:microsoft.com/office/officeart/2011/layout/TabList" loCatId="list" qsTypeId="urn:microsoft.com/office/officeart/2005/8/quickstyle/simple3" qsCatId="simple" csTypeId="urn:microsoft.com/office/officeart/2005/8/colors/accent1_2" csCatId="accent1" phldr="1"/>
      <dgm:spPr/>
      <dgm:t>
        <a:bodyPr/>
        <a:lstStyle/>
        <a:p>
          <a:endParaRPr lang="el-GR"/>
        </a:p>
      </dgm:t>
    </dgm:pt>
    <dgm:pt modelId="{632DE2FD-B4F4-47AE-857F-2F2BE179A8B5}">
      <dgm:prSet phldrT="[Κείμενο]"/>
      <dgm:spPr/>
      <dgm:t>
        <a:bodyPr/>
        <a:lstStyle/>
        <a:p>
          <a:r>
            <a:rPr lang="el-GR" dirty="0" smtClean="0">
              <a:solidFill>
                <a:srgbClr val="002060"/>
              </a:solidFill>
            </a:rPr>
            <a:t>ΣΤΟΧΟΣ</a:t>
          </a:r>
          <a:endParaRPr lang="el-GR" dirty="0">
            <a:solidFill>
              <a:srgbClr val="002060"/>
            </a:solidFill>
          </a:endParaRPr>
        </a:p>
      </dgm:t>
    </dgm:pt>
    <dgm:pt modelId="{EA08322C-6038-4A38-BAB7-36EC1FB2503C}" type="parTrans" cxnId="{0C2BDFEF-883B-4498-81BD-48A9897A36A5}">
      <dgm:prSet/>
      <dgm:spPr/>
      <dgm:t>
        <a:bodyPr/>
        <a:lstStyle/>
        <a:p>
          <a:endParaRPr lang="el-GR"/>
        </a:p>
      </dgm:t>
    </dgm:pt>
    <dgm:pt modelId="{44E7D278-FFD1-44B5-9672-C1DA4BBC4410}" type="sibTrans" cxnId="{0C2BDFEF-883B-4498-81BD-48A9897A36A5}">
      <dgm:prSet/>
      <dgm:spPr/>
      <dgm:t>
        <a:bodyPr/>
        <a:lstStyle/>
        <a:p>
          <a:endParaRPr lang="el-GR"/>
        </a:p>
      </dgm:t>
    </dgm:pt>
    <dgm:pt modelId="{2955D041-3843-483F-B3AC-92645DDF9085}">
      <dgm:prSet phldrT="[Κείμενο]" phldr="1"/>
      <dgm:spPr/>
      <dgm:t>
        <a:bodyPr/>
        <a:lstStyle/>
        <a:p>
          <a:endParaRPr lang="el-GR" dirty="0"/>
        </a:p>
      </dgm:t>
    </dgm:pt>
    <dgm:pt modelId="{B0C36A6C-4E9F-42ED-9459-8AA49A0B9178}" type="parTrans" cxnId="{3239F6A3-1225-4D2A-84CB-BBD2A64B3B3B}">
      <dgm:prSet/>
      <dgm:spPr/>
      <dgm:t>
        <a:bodyPr/>
        <a:lstStyle/>
        <a:p>
          <a:endParaRPr lang="el-GR"/>
        </a:p>
      </dgm:t>
    </dgm:pt>
    <dgm:pt modelId="{8282DD6E-D120-4F4E-BF17-E4418B0F18D8}" type="sibTrans" cxnId="{3239F6A3-1225-4D2A-84CB-BBD2A64B3B3B}">
      <dgm:prSet/>
      <dgm:spPr/>
      <dgm:t>
        <a:bodyPr/>
        <a:lstStyle/>
        <a:p>
          <a:endParaRPr lang="el-GR"/>
        </a:p>
      </dgm:t>
    </dgm:pt>
    <dgm:pt modelId="{D6191327-0BA1-45BA-827A-6CAB49AB862B}">
      <dgm:prSet phldrT="[Κείμενο]" custT="1"/>
      <dgm:spPr/>
      <dgm:t>
        <a:bodyPr/>
        <a:lstStyle/>
        <a:p>
          <a:pPr algn="just"/>
          <a:r>
            <a:rPr lang="el-GR" sz="2400" b="1" dirty="0" smtClean="0">
              <a:solidFill>
                <a:srgbClr val="002060"/>
              </a:solidFill>
            </a:rPr>
            <a:t>της Στρατηγικής ΕΥΡΩΠΗ 2020 είναι η μετατροπή της Ευρωπαϊκής Ένωσης σε μια έξυπνη, διατηρήσιμη και χωρίς αποκλεισμούς οικονομία</a:t>
          </a:r>
          <a:endParaRPr lang="el-GR" sz="2400" b="1" dirty="0"/>
        </a:p>
      </dgm:t>
    </dgm:pt>
    <dgm:pt modelId="{C9BB21AC-0955-413A-BB0B-B86A2E19A798}" type="parTrans" cxnId="{AC6BD236-C3E5-4B75-9474-7E103FA87302}">
      <dgm:prSet/>
      <dgm:spPr/>
      <dgm:t>
        <a:bodyPr/>
        <a:lstStyle/>
        <a:p>
          <a:endParaRPr lang="el-GR"/>
        </a:p>
      </dgm:t>
    </dgm:pt>
    <dgm:pt modelId="{F810DB04-E378-4B67-A97E-D3E8916001B1}" type="sibTrans" cxnId="{AC6BD236-C3E5-4B75-9474-7E103FA87302}">
      <dgm:prSet/>
      <dgm:spPr/>
      <dgm:t>
        <a:bodyPr/>
        <a:lstStyle/>
        <a:p>
          <a:endParaRPr lang="el-GR"/>
        </a:p>
      </dgm:t>
    </dgm:pt>
    <dgm:pt modelId="{E428A301-8A50-4C5B-A390-089FD42B85A4}">
      <dgm:prSet phldrT="[Κείμενο]"/>
      <dgm:spPr/>
      <dgm:t>
        <a:bodyPr/>
        <a:lstStyle/>
        <a:p>
          <a:r>
            <a:rPr lang="el-GR" dirty="0" smtClean="0">
              <a:solidFill>
                <a:srgbClr val="002060"/>
              </a:solidFill>
            </a:rPr>
            <a:t>ΣΚΟΠΟΣ</a:t>
          </a:r>
          <a:endParaRPr lang="el-GR" dirty="0">
            <a:solidFill>
              <a:srgbClr val="002060"/>
            </a:solidFill>
          </a:endParaRPr>
        </a:p>
      </dgm:t>
    </dgm:pt>
    <dgm:pt modelId="{CC4F3E4A-66D6-4E6F-9B23-B60BBED4C15A}" type="parTrans" cxnId="{930094D9-C6B3-4D63-9C12-489141D366A0}">
      <dgm:prSet/>
      <dgm:spPr/>
      <dgm:t>
        <a:bodyPr/>
        <a:lstStyle/>
        <a:p>
          <a:endParaRPr lang="el-GR"/>
        </a:p>
      </dgm:t>
    </dgm:pt>
    <dgm:pt modelId="{7395AAC2-5FC5-4C86-A00A-9888EAC62818}" type="sibTrans" cxnId="{930094D9-C6B3-4D63-9C12-489141D366A0}">
      <dgm:prSet/>
      <dgm:spPr/>
      <dgm:t>
        <a:bodyPr/>
        <a:lstStyle/>
        <a:p>
          <a:endParaRPr lang="el-GR"/>
        </a:p>
      </dgm:t>
    </dgm:pt>
    <dgm:pt modelId="{A2CEE44A-E993-4DD3-A8AE-69F702EF3DA2}">
      <dgm:prSet phldrT="[Κείμενο]" phldr="1"/>
      <dgm:spPr/>
      <dgm:t>
        <a:bodyPr/>
        <a:lstStyle/>
        <a:p>
          <a:endParaRPr lang="el-GR" dirty="0"/>
        </a:p>
      </dgm:t>
    </dgm:pt>
    <dgm:pt modelId="{8A31E4FC-FCEA-467A-8EFB-5B4E1C9E5637}" type="parTrans" cxnId="{D428A269-B7A2-4D91-A4F9-F67D979C95F2}">
      <dgm:prSet/>
      <dgm:spPr/>
      <dgm:t>
        <a:bodyPr/>
        <a:lstStyle/>
        <a:p>
          <a:endParaRPr lang="el-GR"/>
        </a:p>
      </dgm:t>
    </dgm:pt>
    <dgm:pt modelId="{E5267F4F-D846-4B39-A2AE-4A5511D7CED5}" type="sibTrans" cxnId="{D428A269-B7A2-4D91-A4F9-F67D979C95F2}">
      <dgm:prSet/>
      <dgm:spPr/>
      <dgm:t>
        <a:bodyPr/>
        <a:lstStyle/>
        <a:p>
          <a:endParaRPr lang="el-GR"/>
        </a:p>
      </dgm:t>
    </dgm:pt>
    <dgm:pt modelId="{836840CF-175E-4D0C-BF81-4270A675F2C1}">
      <dgm:prSet phldrT="[Κείμενο]" custT="1"/>
      <dgm:spPr/>
      <dgm:t>
        <a:bodyPr/>
        <a:lstStyle/>
        <a:p>
          <a:pPr algn="just"/>
          <a:r>
            <a:rPr lang="el-GR" sz="2400" b="1" dirty="0" smtClean="0">
              <a:solidFill>
                <a:srgbClr val="002060"/>
              </a:solidFill>
            </a:rPr>
            <a:t>υψηλά επίπεδα απασχόλησης, παραγωγικότητας και κοινωνικής συνοχής</a:t>
          </a:r>
          <a:endParaRPr lang="el-GR" sz="2400" b="1" dirty="0"/>
        </a:p>
      </dgm:t>
    </dgm:pt>
    <dgm:pt modelId="{5292F914-BE60-461E-A12E-B9C9DD3A47B1}" type="parTrans" cxnId="{39EC509D-8777-48DB-AC93-00A6A79723E0}">
      <dgm:prSet/>
      <dgm:spPr/>
      <dgm:t>
        <a:bodyPr/>
        <a:lstStyle/>
        <a:p>
          <a:endParaRPr lang="el-GR"/>
        </a:p>
      </dgm:t>
    </dgm:pt>
    <dgm:pt modelId="{639AF4A4-858F-430D-BB4B-1241E49DF97F}" type="sibTrans" cxnId="{39EC509D-8777-48DB-AC93-00A6A79723E0}">
      <dgm:prSet/>
      <dgm:spPr/>
      <dgm:t>
        <a:bodyPr/>
        <a:lstStyle/>
        <a:p>
          <a:endParaRPr lang="el-GR"/>
        </a:p>
      </dgm:t>
    </dgm:pt>
    <dgm:pt modelId="{257FBE3A-A24C-43D3-AE87-525488A9A5BB}">
      <dgm:prSet phldrT="[Κείμενο]"/>
      <dgm:spPr/>
      <dgm:t>
        <a:bodyPr/>
        <a:lstStyle/>
        <a:p>
          <a:r>
            <a:rPr lang="el-GR" dirty="0" smtClean="0">
              <a:solidFill>
                <a:srgbClr val="002060"/>
              </a:solidFill>
            </a:rPr>
            <a:t>ΣΤΟΧΟΣ </a:t>
          </a:r>
          <a:r>
            <a:rPr lang="el-GR" u="none" dirty="0" smtClean="0">
              <a:solidFill>
                <a:srgbClr val="002060"/>
              </a:solidFill>
            </a:rPr>
            <a:t>ΣΤΡΑΤΗΓΙΚΗΣ ΤΗΣ ΛΙΣΑΒΟΝΑΣ</a:t>
          </a:r>
          <a:endParaRPr lang="el-GR" u="none" dirty="0">
            <a:solidFill>
              <a:srgbClr val="002060"/>
            </a:solidFill>
          </a:endParaRPr>
        </a:p>
      </dgm:t>
    </dgm:pt>
    <dgm:pt modelId="{C87FCDDE-7EEB-4F35-A93A-20F9DA2CA1D7}" type="parTrans" cxnId="{0042792D-602B-427F-9AA2-3E7CAD61776A}">
      <dgm:prSet/>
      <dgm:spPr/>
      <dgm:t>
        <a:bodyPr/>
        <a:lstStyle/>
        <a:p>
          <a:endParaRPr lang="el-GR"/>
        </a:p>
      </dgm:t>
    </dgm:pt>
    <dgm:pt modelId="{66C678C7-FAE1-4C87-A23F-FFFC79ACE76F}" type="sibTrans" cxnId="{0042792D-602B-427F-9AA2-3E7CAD61776A}">
      <dgm:prSet/>
      <dgm:spPr/>
      <dgm:t>
        <a:bodyPr/>
        <a:lstStyle/>
        <a:p>
          <a:endParaRPr lang="el-GR"/>
        </a:p>
      </dgm:t>
    </dgm:pt>
    <dgm:pt modelId="{175D1AD4-313E-4AC4-AF0D-6AABB16A1E50}">
      <dgm:prSet phldrT="[Κείμενο]" phldr="1"/>
      <dgm:spPr/>
      <dgm:t>
        <a:bodyPr/>
        <a:lstStyle/>
        <a:p>
          <a:endParaRPr lang="el-GR"/>
        </a:p>
      </dgm:t>
    </dgm:pt>
    <dgm:pt modelId="{E26018E4-EC5E-4BE9-9EFF-A200089A1F64}" type="parTrans" cxnId="{4CD20ACB-D499-488D-80CA-6E2E87125BBA}">
      <dgm:prSet/>
      <dgm:spPr/>
      <dgm:t>
        <a:bodyPr/>
        <a:lstStyle/>
        <a:p>
          <a:endParaRPr lang="el-GR"/>
        </a:p>
      </dgm:t>
    </dgm:pt>
    <dgm:pt modelId="{E74086F1-2118-4E70-818B-408B5B2CDAB5}" type="sibTrans" cxnId="{4CD20ACB-D499-488D-80CA-6E2E87125BBA}">
      <dgm:prSet/>
      <dgm:spPr/>
      <dgm:t>
        <a:bodyPr/>
        <a:lstStyle/>
        <a:p>
          <a:endParaRPr lang="el-GR"/>
        </a:p>
      </dgm:t>
    </dgm:pt>
    <dgm:pt modelId="{AF77D03D-8F9A-4684-93F4-6AD096ABDCD8}">
      <dgm:prSet phldrT="[Κείμενο]" custT="1"/>
      <dgm:spPr/>
      <dgm:t>
        <a:bodyPr/>
        <a:lstStyle/>
        <a:p>
          <a:pPr algn="just"/>
          <a:r>
            <a:rPr lang="el-GR" sz="2400" dirty="0" smtClean="0">
              <a:solidFill>
                <a:srgbClr val="002060"/>
              </a:solidFill>
            </a:rPr>
            <a:t>να καταστεί η Ευρώπη «</a:t>
          </a:r>
          <a:r>
            <a:rPr lang="el-GR" sz="2400" b="1" dirty="0" smtClean="0">
              <a:solidFill>
                <a:srgbClr val="002060"/>
              </a:solidFill>
            </a:rPr>
            <a:t>η πλέον δυναμική και ανταγωνιστική οικονομία με βάση τη γνώση»</a:t>
          </a:r>
          <a:endParaRPr lang="el-GR" sz="2400" dirty="0">
            <a:solidFill>
              <a:srgbClr val="002060"/>
            </a:solidFill>
          </a:endParaRPr>
        </a:p>
      </dgm:t>
    </dgm:pt>
    <dgm:pt modelId="{2392F206-FFEF-4398-B4AE-22CDA51B2866}" type="parTrans" cxnId="{FCAE593D-FFF8-455E-954C-C7E461B83471}">
      <dgm:prSet/>
      <dgm:spPr/>
      <dgm:t>
        <a:bodyPr/>
        <a:lstStyle/>
        <a:p>
          <a:endParaRPr lang="el-GR"/>
        </a:p>
      </dgm:t>
    </dgm:pt>
    <dgm:pt modelId="{3CB7FF08-30C2-429D-B811-FDEA8D6CAED4}" type="sibTrans" cxnId="{FCAE593D-FFF8-455E-954C-C7E461B83471}">
      <dgm:prSet/>
      <dgm:spPr/>
      <dgm:t>
        <a:bodyPr/>
        <a:lstStyle/>
        <a:p>
          <a:endParaRPr lang="el-GR"/>
        </a:p>
      </dgm:t>
    </dgm:pt>
    <dgm:pt modelId="{D39257D6-4703-4606-9C09-3DBAC9856E6A}" type="pres">
      <dgm:prSet presAssocID="{E3A39000-12FB-4038-AB9A-D23D395AD03B}" presName="Name0" presStyleCnt="0">
        <dgm:presLayoutVars>
          <dgm:chMax/>
          <dgm:chPref val="3"/>
          <dgm:dir/>
          <dgm:animOne val="branch"/>
          <dgm:animLvl val="lvl"/>
        </dgm:presLayoutVars>
      </dgm:prSet>
      <dgm:spPr/>
    </dgm:pt>
    <dgm:pt modelId="{3DF1885E-EF6D-4A60-BBC3-4B692C49944C}" type="pres">
      <dgm:prSet presAssocID="{632DE2FD-B4F4-47AE-857F-2F2BE179A8B5}" presName="composite" presStyleCnt="0"/>
      <dgm:spPr/>
    </dgm:pt>
    <dgm:pt modelId="{68FB372F-A966-4BC2-8811-6B18ADC11E65}" type="pres">
      <dgm:prSet presAssocID="{632DE2FD-B4F4-47AE-857F-2F2BE179A8B5}" presName="FirstChild" presStyleLbl="revTx" presStyleIdx="0" presStyleCnt="6" custScaleX="85508" custLinFactNeighborX="-44616" custLinFactNeighborY="-93">
        <dgm:presLayoutVars>
          <dgm:chMax val="0"/>
          <dgm:chPref val="0"/>
          <dgm:bulletEnabled val="1"/>
        </dgm:presLayoutVars>
      </dgm:prSet>
      <dgm:spPr/>
    </dgm:pt>
    <dgm:pt modelId="{A62F3D03-FB7D-493B-B431-90E615080218}" type="pres">
      <dgm:prSet presAssocID="{632DE2FD-B4F4-47AE-857F-2F2BE179A8B5}" presName="Parent" presStyleLbl="alignNode1" presStyleIdx="0" presStyleCnt="3" custScaleX="169802" custLinFactNeighborX="24498" custLinFactNeighborY="-5042">
        <dgm:presLayoutVars>
          <dgm:chMax val="3"/>
          <dgm:chPref val="3"/>
          <dgm:bulletEnabled val="1"/>
        </dgm:presLayoutVars>
      </dgm:prSet>
      <dgm:spPr/>
      <dgm:t>
        <a:bodyPr/>
        <a:lstStyle/>
        <a:p>
          <a:endParaRPr lang="el-GR"/>
        </a:p>
      </dgm:t>
    </dgm:pt>
    <dgm:pt modelId="{798CA03E-0B06-44F1-B9DC-F9812D82F579}" type="pres">
      <dgm:prSet presAssocID="{632DE2FD-B4F4-47AE-857F-2F2BE179A8B5}" presName="Accent" presStyleLbl="parChTrans1D1" presStyleIdx="0" presStyleCnt="3" custSzY="59296" custScaleX="91005" custLinFactNeighborX="-4462" custLinFactNeighborY="-26031"/>
      <dgm:spPr/>
    </dgm:pt>
    <dgm:pt modelId="{51EA1CE2-3739-4933-B8E6-A124711B1DC2}" type="pres">
      <dgm:prSet presAssocID="{632DE2FD-B4F4-47AE-857F-2F2BE179A8B5}" presName="Child" presStyleLbl="revTx" presStyleIdx="1" presStyleCnt="6">
        <dgm:presLayoutVars>
          <dgm:chMax val="0"/>
          <dgm:chPref val="0"/>
          <dgm:bulletEnabled val="1"/>
        </dgm:presLayoutVars>
      </dgm:prSet>
      <dgm:spPr/>
      <dgm:t>
        <a:bodyPr/>
        <a:lstStyle/>
        <a:p>
          <a:endParaRPr lang="el-GR"/>
        </a:p>
      </dgm:t>
    </dgm:pt>
    <dgm:pt modelId="{A5350CAE-BE98-476F-BE00-5F5C81D8D61B}" type="pres">
      <dgm:prSet presAssocID="{44E7D278-FFD1-44B5-9672-C1DA4BBC4410}" presName="sibTrans" presStyleCnt="0"/>
      <dgm:spPr/>
    </dgm:pt>
    <dgm:pt modelId="{0EEBE88C-B2D6-492D-8281-56040F79CED6}" type="pres">
      <dgm:prSet presAssocID="{E428A301-8A50-4C5B-A390-089FD42B85A4}" presName="composite" presStyleCnt="0"/>
      <dgm:spPr/>
    </dgm:pt>
    <dgm:pt modelId="{A737BA71-F76E-4EC2-A9AB-497731DD4EDD}" type="pres">
      <dgm:prSet presAssocID="{E428A301-8A50-4C5B-A390-089FD42B85A4}" presName="FirstChild" presStyleLbl="revTx" presStyleIdx="2" presStyleCnt="6" custLinFactNeighborX="-3946" custLinFactNeighborY="-5340">
        <dgm:presLayoutVars>
          <dgm:chMax val="0"/>
          <dgm:chPref val="0"/>
          <dgm:bulletEnabled val="1"/>
        </dgm:presLayoutVars>
      </dgm:prSet>
      <dgm:spPr/>
    </dgm:pt>
    <dgm:pt modelId="{12A6DA7E-0268-4C5D-B951-DA5BB7FE1CA8}" type="pres">
      <dgm:prSet presAssocID="{E428A301-8A50-4C5B-A390-089FD42B85A4}" presName="Parent" presStyleLbl="alignNode1" presStyleIdx="1" presStyleCnt="3" custScaleX="158227" custLinFactNeighborX="27950" custLinFactNeighborY="937">
        <dgm:presLayoutVars>
          <dgm:chMax val="3"/>
          <dgm:chPref val="3"/>
          <dgm:bulletEnabled val="1"/>
        </dgm:presLayoutVars>
      </dgm:prSet>
      <dgm:spPr/>
    </dgm:pt>
    <dgm:pt modelId="{3D5EA8CD-3655-4A6A-A750-B68412D22AF6}" type="pres">
      <dgm:prSet presAssocID="{E428A301-8A50-4C5B-A390-089FD42B85A4}" presName="Accent" presStyleLbl="parChTrans1D1" presStyleIdx="1" presStyleCnt="3" custFlipVert="1" custSzY="45720" custScaleX="97149" custLinFactNeighborX="-1728" custLinFactNeighborY="12544"/>
      <dgm:spPr/>
    </dgm:pt>
    <dgm:pt modelId="{425D7DF3-51F5-4DF6-B284-00AFEF71650B}" type="pres">
      <dgm:prSet presAssocID="{E428A301-8A50-4C5B-A390-089FD42B85A4}" presName="Child" presStyleLbl="revTx" presStyleIdx="3" presStyleCnt="6">
        <dgm:presLayoutVars>
          <dgm:chMax val="0"/>
          <dgm:chPref val="0"/>
          <dgm:bulletEnabled val="1"/>
        </dgm:presLayoutVars>
      </dgm:prSet>
      <dgm:spPr/>
      <dgm:t>
        <a:bodyPr/>
        <a:lstStyle/>
        <a:p>
          <a:endParaRPr lang="el-GR"/>
        </a:p>
      </dgm:t>
    </dgm:pt>
    <dgm:pt modelId="{6AD097F4-D5EB-4438-9483-59D3A26D1D69}" type="pres">
      <dgm:prSet presAssocID="{7395AAC2-5FC5-4C86-A00A-9888EAC62818}" presName="sibTrans" presStyleCnt="0"/>
      <dgm:spPr/>
    </dgm:pt>
    <dgm:pt modelId="{752E9918-B9FC-478F-86B0-6802F6EB9759}" type="pres">
      <dgm:prSet presAssocID="{257FBE3A-A24C-43D3-AE87-525488A9A5BB}" presName="composite" presStyleCnt="0"/>
      <dgm:spPr/>
    </dgm:pt>
    <dgm:pt modelId="{F4871305-D14F-4F67-A879-EBD284998B26}" type="pres">
      <dgm:prSet presAssocID="{257FBE3A-A24C-43D3-AE87-525488A9A5BB}" presName="FirstChild" presStyleLbl="revTx" presStyleIdx="4" presStyleCnt="6" custLinFactNeighborX="-11478" custLinFactNeighborY="-5124">
        <dgm:presLayoutVars>
          <dgm:chMax val="0"/>
          <dgm:chPref val="0"/>
          <dgm:bulletEnabled val="1"/>
        </dgm:presLayoutVars>
      </dgm:prSet>
      <dgm:spPr/>
    </dgm:pt>
    <dgm:pt modelId="{8885D22A-8E58-48F3-AC84-C4E4094AD13E}" type="pres">
      <dgm:prSet presAssocID="{257FBE3A-A24C-43D3-AE87-525488A9A5BB}" presName="Parent" presStyleLbl="alignNode1" presStyleIdx="2" presStyleCnt="3" custScaleX="237725" custLinFactNeighborX="44911" custLinFactNeighborY="6765">
        <dgm:presLayoutVars>
          <dgm:chMax val="3"/>
          <dgm:chPref val="3"/>
          <dgm:bulletEnabled val="1"/>
        </dgm:presLayoutVars>
      </dgm:prSet>
      <dgm:spPr/>
      <dgm:t>
        <a:bodyPr/>
        <a:lstStyle/>
        <a:p>
          <a:endParaRPr lang="el-GR"/>
        </a:p>
      </dgm:t>
    </dgm:pt>
    <dgm:pt modelId="{889BB147-4F31-4E64-BB85-32E7B1DB4038}" type="pres">
      <dgm:prSet presAssocID="{257FBE3A-A24C-43D3-AE87-525488A9A5BB}" presName="Accent" presStyleLbl="parChTrans1D1" presStyleIdx="2" presStyleCnt="3" custLinFactNeighborX="-8952" custLinFactNeighborY="15808"/>
      <dgm:spPr/>
    </dgm:pt>
    <dgm:pt modelId="{54039A15-C6AA-4677-8D60-19F2251EA3A7}" type="pres">
      <dgm:prSet presAssocID="{257FBE3A-A24C-43D3-AE87-525488A9A5BB}" presName="Child" presStyleLbl="revTx" presStyleIdx="5" presStyleCnt="6" custLinFactNeighborY="83">
        <dgm:presLayoutVars>
          <dgm:chMax val="0"/>
          <dgm:chPref val="0"/>
          <dgm:bulletEnabled val="1"/>
        </dgm:presLayoutVars>
      </dgm:prSet>
      <dgm:spPr/>
      <dgm:t>
        <a:bodyPr/>
        <a:lstStyle/>
        <a:p>
          <a:endParaRPr lang="el-GR"/>
        </a:p>
      </dgm:t>
    </dgm:pt>
  </dgm:ptLst>
  <dgm:cxnLst>
    <dgm:cxn modelId="{6D4266D2-F5A5-4DF3-B304-15C982323711}" type="presOf" srcId="{E3A39000-12FB-4038-AB9A-D23D395AD03B}" destId="{D39257D6-4703-4606-9C09-3DBAC9856E6A}" srcOrd="0" destOrd="0" presId="urn:microsoft.com/office/officeart/2011/layout/TabList"/>
    <dgm:cxn modelId="{D5852D3E-762B-443E-B429-9E7ADFB1AD08}" type="presOf" srcId="{E428A301-8A50-4C5B-A390-089FD42B85A4}" destId="{12A6DA7E-0268-4C5D-B951-DA5BB7FE1CA8}" srcOrd="0" destOrd="0" presId="urn:microsoft.com/office/officeart/2011/layout/TabList"/>
    <dgm:cxn modelId="{D428A269-B7A2-4D91-A4F9-F67D979C95F2}" srcId="{E428A301-8A50-4C5B-A390-089FD42B85A4}" destId="{A2CEE44A-E993-4DD3-A8AE-69F702EF3DA2}" srcOrd="0" destOrd="0" parTransId="{8A31E4FC-FCEA-467A-8EFB-5B4E1C9E5637}" sibTransId="{E5267F4F-D846-4B39-A2AE-4A5511D7CED5}"/>
    <dgm:cxn modelId="{39EC509D-8777-48DB-AC93-00A6A79723E0}" srcId="{E428A301-8A50-4C5B-A390-089FD42B85A4}" destId="{836840CF-175E-4D0C-BF81-4270A675F2C1}" srcOrd="1" destOrd="0" parTransId="{5292F914-BE60-461E-A12E-B9C9DD3A47B1}" sibTransId="{639AF4A4-858F-430D-BB4B-1241E49DF97F}"/>
    <dgm:cxn modelId="{4ED2E5FE-7FFB-4619-A23E-C77BE2C77952}" type="presOf" srcId="{175D1AD4-313E-4AC4-AF0D-6AABB16A1E50}" destId="{F4871305-D14F-4F67-A879-EBD284998B26}" srcOrd="0" destOrd="0" presId="urn:microsoft.com/office/officeart/2011/layout/TabList"/>
    <dgm:cxn modelId="{AC7C5824-3167-424A-B8E6-3E38CAA09A47}" type="presOf" srcId="{836840CF-175E-4D0C-BF81-4270A675F2C1}" destId="{425D7DF3-51F5-4DF6-B284-00AFEF71650B}" srcOrd="0" destOrd="0" presId="urn:microsoft.com/office/officeart/2011/layout/TabList"/>
    <dgm:cxn modelId="{3239F6A3-1225-4D2A-84CB-BBD2A64B3B3B}" srcId="{632DE2FD-B4F4-47AE-857F-2F2BE179A8B5}" destId="{2955D041-3843-483F-B3AC-92645DDF9085}" srcOrd="0" destOrd="0" parTransId="{B0C36A6C-4E9F-42ED-9459-8AA49A0B9178}" sibTransId="{8282DD6E-D120-4F4E-BF17-E4418B0F18D8}"/>
    <dgm:cxn modelId="{7E596A3F-EF0D-4E66-BE91-4DD5F27E6832}" type="presOf" srcId="{2955D041-3843-483F-B3AC-92645DDF9085}" destId="{68FB372F-A966-4BC2-8811-6B18ADC11E65}" srcOrd="0" destOrd="0" presId="urn:microsoft.com/office/officeart/2011/layout/TabList"/>
    <dgm:cxn modelId="{A48B1426-C701-4778-9A55-CD61419A6481}" type="presOf" srcId="{A2CEE44A-E993-4DD3-A8AE-69F702EF3DA2}" destId="{A737BA71-F76E-4EC2-A9AB-497731DD4EDD}" srcOrd="0" destOrd="0" presId="urn:microsoft.com/office/officeart/2011/layout/TabList"/>
    <dgm:cxn modelId="{AC6BD236-C3E5-4B75-9474-7E103FA87302}" srcId="{632DE2FD-B4F4-47AE-857F-2F2BE179A8B5}" destId="{D6191327-0BA1-45BA-827A-6CAB49AB862B}" srcOrd="1" destOrd="0" parTransId="{C9BB21AC-0955-413A-BB0B-B86A2E19A798}" sibTransId="{F810DB04-E378-4B67-A97E-D3E8916001B1}"/>
    <dgm:cxn modelId="{772DB0C7-FFD3-46E0-99FB-21BA4F3DDE74}" type="presOf" srcId="{D6191327-0BA1-45BA-827A-6CAB49AB862B}" destId="{51EA1CE2-3739-4933-B8E6-A124711B1DC2}" srcOrd="0" destOrd="0" presId="urn:microsoft.com/office/officeart/2011/layout/TabList"/>
    <dgm:cxn modelId="{0042792D-602B-427F-9AA2-3E7CAD61776A}" srcId="{E3A39000-12FB-4038-AB9A-D23D395AD03B}" destId="{257FBE3A-A24C-43D3-AE87-525488A9A5BB}" srcOrd="2" destOrd="0" parTransId="{C87FCDDE-7EEB-4F35-A93A-20F9DA2CA1D7}" sibTransId="{66C678C7-FAE1-4C87-A23F-FFFC79ACE76F}"/>
    <dgm:cxn modelId="{FCAE593D-FFF8-455E-954C-C7E461B83471}" srcId="{257FBE3A-A24C-43D3-AE87-525488A9A5BB}" destId="{AF77D03D-8F9A-4684-93F4-6AD096ABDCD8}" srcOrd="1" destOrd="0" parTransId="{2392F206-FFEF-4398-B4AE-22CDA51B2866}" sibTransId="{3CB7FF08-30C2-429D-B811-FDEA8D6CAED4}"/>
    <dgm:cxn modelId="{4CD20ACB-D499-488D-80CA-6E2E87125BBA}" srcId="{257FBE3A-A24C-43D3-AE87-525488A9A5BB}" destId="{175D1AD4-313E-4AC4-AF0D-6AABB16A1E50}" srcOrd="0" destOrd="0" parTransId="{E26018E4-EC5E-4BE9-9EFF-A200089A1F64}" sibTransId="{E74086F1-2118-4E70-818B-408B5B2CDAB5}"/>
    <dgm:cxn modelId="{E0CBAE18-DC3A-4DD1-AA48-46657CD9D167}" type="presOf" srcId="{257FBE3A-A24C-43D3-AE87-525488A9A5BB}" destId="{8885D22A-8E58-48F3-AC84-C4E4094AD13E}" srcOrd="0" destOrd="0" presId="urn:microsoft.com/office/officeart/2011/layout/TabList"/>
    <dgm:cxn modelId="{E72CF8B4-CBC7-4562-A4E2-913818A7223F}" type="presOf" srcId="{632DE2FD-B4F4-47AE-857F-2F2BE179A8B5}" destId="{A62F3D03-FB7D-493B-B431-90E615080218}" srcOrd="0" destOrd="0" presId="urn:microsoft.com/office/officeart/2011/layout/TabList"/>
    <dgm:cxn modelId="{930094D9-C6B3-4D63-9C12-489141D366A0}" srcId="{E3A39000-12FB-4038-AB9A-D23D395AD03B}" destId="{E428A301-8A50-4C5B-A390-089FD42B85A4}" srcOrd="1" destOrd="0" parTransId="{CC4F3E4A-66D6-4E6F-9B23-B60BBED4C15A}" sibTransId="{7395AAC2-5FC5-4C86-A00A-9888EAC62818}"/>
    <dgm:cxn modelId="{59DF0652-BEAE-41F2-A423-522E65679A40}" type="presOf" srcId="{AF77D03D-8F9A-4684-93F4-6AD096ABDCD8}" destId="{54039A15-C6AA-4677-8D60-19F2251EA3A7}" srcOrd="0" destOrd="0" presId="urn:microsoft.com/office/officeart/2011/layout/TabList"/>
    <dgm:cxn modelId="{0C2BDFEF-883B-4498-81BD-48A9897A36A5}" srcId="{E3A39000-12FB-4038-AB9A-D23D395AD03B}" destId="{632DE2FD-B4F4-47AE-857F-2F2BE179A8B5}" srcOrd="0" destOrd="0" parTransId="{EA08322C-6038-4A38-BAB7-36EC1FB2503C}" sibTransId="{44E7D278-FFD1-44B5-9672-C1DA4BBC4410}"/>
    <dgm:cxn modelId="{FAC82C3C-F262-4A03-9619-845BA8FA9D1E}" type="presParOf" srcId="{D39257D6-4703-4606-9C09-3DBAC9856E6A}" destId="{3DF1885E-EF6D-4A60-BBC3-4B692C49944C}" srcOrd="0" destOrd="0" presId="urn:microsoft.com/office/officeart/2011/layout/TabList"/>
    <dgm:cxn modelId="{2BC00362-AFB7-46D5-A6B8-B5C55DDD85F6}" type="presParOf" srcId="{3DF1885E-EF6D-4A60-BBC3-4B692C49944C}" destId="{68FB372F-A966-4BC2-8811-6B18ADC11E65}" srcOrd="0" destOrd="0" presId="urn:microsoft.com/office/officeart/2011/layout/TabList"/>
    <dgm:cxn modelId="{E74E5054-9E43-4546-939C-50F3A89DAAB3}" type="presParOf" srcId="{3DF1885E-EF6D-4A60-BBC3-4B692C49944C}" destId="{A62F3D03-FB7D-493B-B431-90E615080218}" srcOrd="1" destOrd="0" presId="urn:microsoft.com/office/officeart/2011/layout/TabList"/>
    <dgm:cxn modelId="{63ADC8C5-C3BA-47A8-BD00-C0CAA82F49AC}" type="presParOf" srcId="{3DF1885E-EF6D-4A60-BBC3-4B692C49944C}" destId="{798CA03E-0B06-44F1-B9DC-F9812D82F579}" srcOrd="2" destOrd="0" presId="urn:microsoft.com/office/officeart/2011/layout/TabList"/>
    <dgm:cxn modelId="{A2636DE8-B14B-4539-941B-4969CC5A24C6}" type="presParOf" srcId="{D39257D6-4703-4606-9C09-3DBAC9856E6A}" destId="{51EA1CE2-3739-4933-B8E6-A124711B1DC2}" srcOrd="1" destOrd="0" presId="urn:microsoft.com/office/officeart/2011/layout/TabList"/>
    <dgm:cxn modelId="{295F94DF-D88C-4805-AD0D-00A8917E1438}" type="presParOf" srcId="{D39257D6-4703-4606-9C09-3DBAC9856E6A}" destId="{A5350CAE-BE98-476F-BE00-5F5C81D8D61B}" srcOrd="2" destOrd="0" presId="urn:microsoft.com/office/officeart/2011/layout/TabList"/>
    <dgm:cxn modelId="{14BB8B33-E7B7-49DC-B1EF-8DCCD630A9FB}" type="presParOf" srcId="{D39257D6-4703-4606-9C09-3DBAC9856E6A}" destId="{0EEBE88C-B2D6-492D-8281-56040F79CED6}" srcOrd="3" destOrd="0" presId="urn:microsoft.com/office/officeart/2011/layout/TabList"/>
    <dgm:cxn modelId="{D01366B5-DB71-412A-92C3-262C746ADB0F}" type="presParOf" srcId="{0EEBE88C-B2D6-492D-8281-56040F79CED6}" destId="{A737BA71-F76E-4EC2-A9AB-497731DD4EDD}" srcOrd="0" destOrd="0" presId="urn:microsoft.com/office/officeart/2011/layout/TabList"/>
    <dgm:cxn modelId="{0C1E9AD9-7A0C-4D81-8862-E2CF457411C3}" type="presParOf" srcId="{0EEBE88C-B2D6-492D-8281-56040F79CED6}" destId="{12A6DA7E-0268-4C5D-B951-DA5BB7FE1CA8}" srcOrd="1" destOrd="0" presId="urn:microsoft.com/office/officeart/2011/layout/TabList"/>
    <dgm:cxn modelId="{9B5BAB7F-8930-42E1-9ABB-953EB13E6143}" type="presParOf" srcId="{0EEBE88C-B2D6-492D-8281-56040F79CED6}" destId="{3D5EA8CD-3655-4A6A-A750-B68412D22AF6}" srcOrd="2" destOrd="0" presId="urn:microsoft.com/office/officeart/2011/layout/TabList"/>
    <dgm:cxn modelId="{C48F0558-E28E-41AB-8A37-D97BE2B75C6C}" type="presParOf" srcId="{D39257D6-4703-4606-9C09-3DBAC9856E6A}" destId="{425D7DF3-51F5-4DF6-B284-00AFEF71650B}" srcOrd="4" destOrd="0" presId="urn:microsoft.com/office/officeart/2011/layout/TabList"/>
    <dgm:cxn modelId="{7191DF59-5A12-4E4A-AD3A-8C61FCBE805E}" type="presParOf" srcId="{D39257D6-4703-4606-9C09-3DBAC9856E6A}" destId="{6AD097F4-D5EB-4438-9483-59D3A26D1D69}" srcOrd="5" destOrd="0" presId="urn:microsoft.com/office/officeart/2011/layout/TabList"/>
    <dgm:cxn modelId="{BF6F3716-9F2E-445B-8C1E-731039E1D37A}" type="presParOf" srcId="{D39257D6-4703-4606-9C09-3DBAC9856E6A}" destId="{752E9918-B9FC-478F-86B0-6802F6EB9759}" srcOrd="6" destOrd="0" presId="urn:microsoft.com/office/officeart/2011/layout/TabList"/>
    <dgm:cxn modelId="{32DBB78A-8776-4862-A46D-DC32C2358E0E}" type="presParOf" srcId="{752E9918-B9FC-478F-86B0-6802F6EB9759}" destId="{F4871305-D14F-4F67-A879-EBD284998B26}" srcOrd="0" destOrd="0" presId="urn:microsoft.com/office/officeart/2011/layout/TabList"/>
    <dgm:cxn modelId="{F71CF46B-A63B-456E-9486-8602A10087D1}" type="presParOf" srcId="{752E9918-B9FC-478F-86B0-6802F6EB9759}" destId="{8885D22A-8E58-48F3-AC84-C4E4094AD13E}" srcOrd="1" destOrd="0" presId="urn:microsoft.com/office/officeart/2011/layout/TabList"/>
    <dgm:cxn modelId="{3A647D2A-42B3-4C35-941E-022FDBBDC017}" type="presParOf" srcId="{752E9918-B9FC-478F-86B0-6802F6EB9759}" destId="{889BB147-4F31-4E64-BB85-32E7B1DB4038}" srcOrd="2" destOrd="0" presId="urn:microsoft.com/office/officeart/2011/layout/TabList"/>
    <dgm:cxn modelId="{633726A7-E765-4EEA-B284-8666AA8F943D}" type="presParOf" srcId="{D39257D6-4703-4606-9C09-3DBAC9856E6A}" destId="{54039A15-C6AA-4677-8D60-19F2251EA3A7}"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01B67D-7E89-4B43-BCD1-FD07EC9CD2C3}" type="doc">
      <dgm:prSet loTypeId="urn:microsoft.com/office/officeart/2008/layout/VerticalCurvedList" loCatId="list" qsTypeId="urn:microsoft.com/office/officeart/2005/8/quickstyle/simple3" qsCatId="simple" csTypeId="urn:microsoft.com/office/officeart/2005/8/colors/colorful1" csCatId="colorful" phldr="1"/>
      <dgm:spPr/>
      <dgm:t>
        <a:bodyPr/>
        <a:lstStyle/>
        <a:p>
          <a:endParaRPr lang="el-GR"/>
        </a:p>
      </dgm:t>
    </dgm:pt>
    <dgm:pt modelId="{EBE37EEC-436C-430C-B526-27361E398DDD}">
      <dgm:prSet phldrT="[Κείμενο]"/>
      <dgm:spPr/>
      <dgm:t>
        <a:bodyPr/>
        <a:lstStyle/>
        <a:p>
          <a:pPr algn="just"/>
          <a:r>
            <a:rPr lang="el-GR" b="1" dirty="0" smtClean="0">
              <a:solidFill>
                <a:srgbClr val="002060"/>
              </a:solidFill>
            </a:rPr>
            <a:t>Έξυπνη ανάπτυξη</a:t>
          </a:r>
          <a:r>
            <a:rPr lang="en-US" b="1" dirty="0" smtClean="0">
              <a:solidFill>
                <a:srgbClr val="002060"/>
              </a:solidFill>
            </a:rPr>
            <a:t>:</a:t>
          </a:r>
          <a:r>
            <a:rPr lang="el-GR" b="1" dirty="0" smtClean="0">
              <a:solidFill>
                <a:srgbClr val="002060"/>
              </a:solidFill>
            </a:rPr>
            <a:t> </a:t>
          </a:r>
          <a:r>
            <a:rPr lang="el-GR" dirty="0" smtClean="0">
              <a:solidFill>
                <a:srgbClr val="002060"/>
              </a:solidFill>
            </a:rPr>
            <a:t>ανάπτυξη μιας οικονομίας βασισμένης στη γνώση και την καινοτομία</a:t>
          </a:r>
          <a:endParaRPr lang="el-GR" dirty="0">
            <a:solidFill>
              <a:srgbClr val="002060"/>
            </a:solidFill>
          </a:endParaRPr>
        </a:p>
      </dgm:t>
    </dgm:pt>
    <dgm:pt modelId="{5BD0BC7C-6CB9-439E-A24D-DC157932C1C1}" type="parTrans" cxnId="{A096F668-C018-4672-BA14-83F3E75792BB}">
      <dgm:prSet/>
      <dgm:spPr/>
      <dgm:t>
        <a:bodyPr/>
        <a:lstStyle/>
        <a:p>
          <a:endParaRPr lang="el-GR"/>
        </a:p>
      </dgm:t>
    </dgm:pt>
    <dgm:pt modelId="{69B21445-20B3-49E4-83D6-83A5EC85F331}" type="sibTrans" cxnId="{A096F668-C018-4672-BA14-83F3E75792BB}">
      <dgm:prSet/>
      <dgm:spPr/>
      <dgm:t>
        <a:bodyPr/>
        <a:lstStyle/>
        <a:p>
          <a:endParaRPr lang="el-GR"/>
        </a:p>
      </dgm:t>
    </dgm:pt>
    <dgm:pt modelId="{BEA67514-1B20-4611-A0D5-08A0937218C7}">
      <dgm:prSet phldrT="[Κείμενο]" custT="1"/>
      <dgm:spPr/>
      <dgm:t>
        <a:bodyPr/>
        <a:lstStyle/>
        <a:p>
          <a:pPr algn="just"/>
          <a:r>
            <a:rPr lang="el-GR" sz="2400" b="1" dirty="0" smtClean="0">
              <a:solidFill>
                <a:srgbClr val="002060"/>
              </a:solidFill>
            </a:rPr>
            <a:t>Διατηρήσιμη ανάπτυξη</a:t>
          </a:r>
          <a:r>
            <a:rPr lang="en-US" sz="2400" b="1" dirty="0" smtClean="0">
              <a:solidFill>
                <a:srgbClr val="002060"/>
              </a:solidFill>
            </a:rPr>
            <a:t>: </a:t>
          </a:r>
          <a:r>
            <a:rPr lang="el-GR" sz="2400" dirty="0" smtClean="0">
              <a:solidFill>
                <a:srgbClr val="002060"/>
              </a:solidFill>
            </a:rPr>
            <a:t>προώθηση μιας πιο αποδοτικής στη χρήση πόρων, πιο πράσινης και πιο ανταγωνιστικής οικονομίας</a:t>
          </a:r>
          <a:endParaRPr lang="el-GR" sz="2400" dirty="0">
            <a:solidFill>
              <a:srgbClr val="002060"/>
            </a:solidFill>
          </a:endParaRPr>
        </a:p>
      </dgm:t>
    </dgm:pt>
    <dgm:pt modelId="{55AA2491-6A03-4C89-AB2F-E857606DB891}" type="parTrans" cxnId="{A45F973E-1E1F-455B-9F1D-6EDE9B476050}">
      <dgm:prSet/>
      <dgm:spPr/>
      <dgm:t>
        <a:bodyPr/>
        <a:lstStyle/>
        <a:p>
          <a:endParaRPr lang="el-GR"/>
        </a:p>
      </dgm:t>
    </dgm:pt>
    <dgm:pt modelId="{887E7E93-C6EF-4854-A120-94A2E4AA047B}" type="sibTrans" cxnId="{A45F973E-1E1F-455B-9F1D-6EDE9B476050}">
      <dgm:prSet/>
      <dgm:spPr/>
      <dgm:t>
        <a:bodyPr/>
        <a:lstStyle/>
        <a:p>
          <a:endParaRPr lang="el-GR"/>
        </a:p>
      </dgm:t>
    </dgm:pt>
    <dgm:pt modelId="{2E508CAC-5C28-4A57-A698-5AEE86C243C1}">
      <dgm:prSet phldrT="[Κείμενο]"/>
      <dgm:spPr/>
      <dgm:t>
        <a:bodyPr/>
        <a:lstStyle/>
        <a:p>
          <a:r>
            <a:rPr lang="el-GR" b="1" dirty="0" smtClean="0">
              <a:solidFill>
                <a:srgbClr val="002060"/>
              </a:solidFill>
            </a:rPr>
            <a:t>Ανάπτυξη χωρίς αποκλεισμούς</a:t>
          </a:r>
          <a:r>
            <a:rPr lang="en-US" b="1" dirty="0" smtClean="0">
              <a:solidFill>
                <a:srgbClr val="002060"/>
              </a:solidFill>
            </a:rPr>
            <a:t>: </a:t>
          </a:r>
          <a:r>
            <a:rPr lang="el-GR" dirty="0" smtClean="0">
              <a:solidFill>
                <a:srgbClr val="002060"/>
              </a:solidFill>
            </a:rPr>
            <a:t>μια οικονομία με υψηλή απασχόληση που θα επιτυγχάνει κοινωνική και εδαφική συνοχή</a:t>
          </a:r>
          <a:endParaRPr lang="el-GR" dirty="0">
            <a:solidFill>
              <a:srgbClr val="002060"/>
            </a:solidFill>
          </a:endParaRPr>
        </a:p>
      </dgm:t>
    </dgm:pt>
    <dgm:pt modelId="{FE5A68DD-97A2-41F2-8CBD-B37398BCCA1E}" type="parTrans" cxnId="{03485B8B-AA6C-4C7B-8B03-F6F502592AF3}">
      <dgm:prSet/>
      <dgm:spPr/>
      <dgm:t>
        <a:bodyPr/>
        <a:lstStyle/>
        <a:p>
          <a:endParaRPr lang="el-GR"/>
        </a:p>
      </dgm:t>
    </dgm:pt>
    <dgm:pt modelId="{93BAA496-730B-4839-BCFB-F77887CCF0A1}" type="sibTrans" cxnId="{03485B8B-AA6C-4C7B-8B03-F6F502592AF3}">
      <dgm:prSet/>
      <dgm:spPr/>
      <dgm:t>
        <a:bodyPr/>
        <a:lstStyle/>
        <a:p>
          <a:endParaRPr lang="el-GR"/>
        </a:p>
      </dgm:t>
    </dgm:pt>
    <dgm:pt modelId="{1615E058-4BD4-44B0-A80F-10A3ACF6499E}" type="pres">
      <dgm:prSet presAssocID="{CE01B67D-7E89-4B43-BCD1-FD07EC9CD2C3}" presName="Name0" presStyleCnt="0">
        <dgm:presLayoutVars>
          <dgm:chMax val="7"/>
          <dgm:chPref val="7"/>
          <dgm:dir/>
        </dgm:presLayoutVars>
      </dgm:prSet>
      <dgm:spPr/>
    </dgm:pt>
    <dgm:pt modelId="{A8C8FCB8-520C-479B-B780-89ECED9A6D34}" type="pres">
      <dgm:prSet presAssocID="{CE01B67D-7E89-4B43-BCD1-FD07EC9CD2C3}" presName="Name1" presStyleCnt="0"/>
      <dgm:spPr/>
    </dgm:pt>
    <dgm:pt modelId="{BCB839DA-47E0-4135-9031-09FB558A8B7B}" type="pres">
      <dgm:prSet presAssocID="{CE01B67D-7E89-4B43-BCD1-FD07EC9CD2C3}" presName="cycle" presStyleCnt="0"/>
      <dgm:spPr/>
    </dgm:pt>
    <dgm:pt modelId="{ED647F7F-B670-4160-ABB5-895316B8973A}" type="pres">
      <dgm:prSet presAssocID="{CE01B67D-7E89-4B43-BCD1-FD07EC9CD2C3}" presName="srcNode" presStyleLbl="node1" presStyleIdx="0" presStyleCnt="3"/>
      <dgm:spPr/>
    </dgm:pt>
    <dgm:pt modelId="{3F9A47F3-7AF8-448C-9FB7-E89106DEA01F}" type="pres">
      <dgm:prSet presAssocID="{CE01B67D-7E89-4B43-BCD1-FD07EC9CD2C3}" presName="conn" presStyleLbl="parChTrans1D2" presStyleIdx="0" presStyleCnt="1"/>
      <dgm:spPr/>
    </dgm:pt>
    <dgm:pt modelId="{11B85175-D5DE-42D5-84F2-C234E388C6B3}" type="pres">
      <dgm:prSet presAssocID="{CE01B67D-7E89-4B43-BCD1-FD07EC9CD2C3}" presName="extraNode" presStyleLbl="node1" presStyleIdx="0" presStyleCnt="3"/>
      <dgm:spPr/>
    </dgm:pt>
    <dgm:pt modelId="{1672F847-7160-4FE3-AA36-02C4736845BC}" type="pres">
      <dgm:prSet presAssocID="{CE01B67D-7E89-4B43-BCD1-FD07EC9CD2C3}" presName="dstNode" presStyleLbl="node1" presStyleIdx="0" presStyleCnt="3"/>
      <dgm:spPr/>
    </dgm:pt>
    <dgm:pt modelId="{2E713D66-50E2-4EE6-8707-997695BE521B}" type="pres">
      <dgm:prSet presAssocID="{EBE37EEC-436C-430C-B526-27361E398DDD}" presName="text_1" presStyleLbl="node1" presStyleIdx="0" presStyleCnt="3">
        <dgm:presLayoutVars>
          <dgm:bulletEnabled val="1"/>
        </dgm:presLayoutVars>
      </dgm:prSet>
      <dgm:spPr/>
      <dgm:t>
        <a:bodyPr/>
        <a:lstStyle/>
        <a:p>
          <a:endParaRPr lang="el-GR"/>
        </a:p>
      </dgm:t>
    </dgm:pt>
    <dgm:pt modelId="{555C0D65-8933-4560-96F4-D31A38822BBA}" type="pres">
      <dgm:prSet presAssocID="{EBE37EEC-436C-430C-B526-27361E398DDD}" presName="accent_1" presStyleCnt="0"/>
      <dgm:spPr/>
    </dgm:pt>
    <dgm:pt modelId="{F4D8B138-F5E4-42C9-B474-AA69FCB56E81}" type="pres">
      <dgm:prSet presAssocID="{EBE37EEC-436C-430C-B526-27361E398DDD}" presName="accentRepeatNode" presStyleLbl="solidFgAcc1" presStyleIdx="0" presStyleCnt="3" custScaleX="43105" custScaleY="42844"/>
      <dgm:spPr/>
    </dgm:pt>
    <dgm:pt modelId="{A873D0D4-4D75-49E9-A42E-7BDBE2D00C6C}" type="pres">
      <dgm:prSet presAssocID="{BEA67514-1B20-4611-A0D5-08A0937218C7}" presName="text_2" presStyleLbl="node1" presStyleIdx="1" presStyleCnt="3" custScaleY="125751">
        <dgm:presLayoutVars>
          <dgm:bulletEnabled val="1"/>
        </dgm:presLayoutVars>
      </dgm:prSet>
      <dgm:spPr/>
      <dgm:t>
        <a:bodyPr/>
        <a:lstStyle/>
        <a:p>
          <a:endParaRPr lang="el-GR"/>
        </a:p>
      </dgm:t>
    </dgm:pt>
    <dgm:pt modelId="{B013031D-8111-4622-B05A-A93D29E26415}" type="pres">
      <dgm:prSet presAssocID="{BEA67514-1B20-4611-A0D5-08A0937218C7}" presName="accent_2" presStyleCnt="0"/>
      <dgm:spPr/>
    </dgm:pt>
    <dgm:pt modelId="{5F5CB53D-FEB7-44EF-B216-14878C2BC23A}" type="pres">
      <dgm:prSet presAssocID="{BEA67514-1B20-4611-A0D5-08A0937218C7}" presName="accentRepeatNode" presStyleLbl="solidFgAcc1" presStyleIdx="1" presStyleCnt="3" custScaleX="49195" custScaleY="42590"/>
      <dgm:spPr/>
    </dgm:pt>
    <dgm:pt modelId="{AA99E683-027B-4C4F-BD3A-ECA0A703257D}" type="pres">
      <dgm:prSet presAssocID="{2E508CAC-5C28-4A57-A698-5AEE86C243C1}" presName="text_3" presStyleLbl="node1" presStyleIdx="2" presStyleCnt="3" custScaleY="132861">
        <dgm:presLayoutVars>
          <dgm:bulletEnabled val="1"/>
        </dgm:presLayoutVars>
      </dgm:prSet>
      <dgm:spPr/>
      <dgm:t>
        <a:bodyPr/>
        <a:lstStyle/>
        <a:p>
          <a:endParaRPr lang="el-GR"/>
        </a:p>
      </dgm:t>
    </dgm:pt>
    <dgm:pt modelId="{ACE9EB4C-DE9F-4E57-89F7-027D517371E7}" type="pres">
      <dgm:prSet presAssocID="{2E508CAC-5C28-4A57-A698-5AEE86C243C1}" presName="accent_3" presStyleCnt="0"/>
      <dgm:spPr/>
    </dgm:pt>
    <dgm:pt modelId="{66F393D2-E4BC-45F8-B308-86547EA296D0}" type="pres">
      <dgm:prSet presAssocID="{2E508CAC-5C28-4A57-A698-5AEE86C243C1}" presName="accentRepeatNode" presStyleLbl="solidFgAcc1" presStyleIdx="2" presStyleCnt="3" custScaleX="48017" custScaleY="41202"/>
      <dgm:spPr/>
    </dgm:pt>
  </dgm:ptLst>
  <dgm:cxnLst>
    <dgm:cxn modelId="{03485B8B-AA6C-4C7B-8B03-F6F502592AF3}" srcId="{CE01B67D-7E89-4B43-BCD1-FD07EC9CD2C3}" destId="{2E508CAC-5C28-4A57-A698-5AEE86C243C1}" srcOrd="2" destOrd="0" parTransId="{FE5A68DD-97A2-41F2-8CBD-B37398BCCA1E}" sibTransId="{93BAA496-730B-4839-BCFB-F77887CCF0A1}"/>
    <dgm:cxn modelId="{A096F668-C018-4672-BA14-83F3E75792BB}" srcId="{CE01B67D-7E89-4B43-BCD1-FD07EC9CD2C3}" destId="{EBE37EEC-436C-430C-B526-27361E398DDD}" srcOrd="0" destOrd="0" parTransId="{5BD0BC7C-6CB9-439E-A24D-DC157932C1C1}" sibTransId="{69B21445-20B3-49E4-83D6-83A5EC85F331}"/>
    <dgm:cxn modelId="{3C8FF9F2-90C5-4F16-832C-BC5A3F56246A}" type="presOf" srcId="{BEA67514-1B20-4611-A0D5-08A0937218C7}" destId="{A873D0D4-4D75-49E9-A42E-7BDBE2D00C6C}" srcOrd="0" destOrd="0" presId="urn:microsoft.com/office/officeart/2008/layout/VerticalCurvedList"/>
    <dgm:cxn modelId="{0198CDFB-994B-47F3-84FE-126AF7C63413}" type="presOf" srcId="{CE01B67D-7E89-4B43-BCD1-FD07EC9CD2C3}" destId="{1615E058-4BD4-44B0-A80F-10A3ACF6499E}" srcOrd="0" destOrd="0" presId="urn:microsoft.com/office/officeart/2008/layout/VerticalCurvedList"/>
    <dgm:cxn modelId="{0DF3BB51-F60B-45DB-8B5E-52251A95F545}" type="presOf" srcId="{69B21445-20B3-49E4-83D6-83A5EC85F331}" destId="{3F9A47F3-7AF8-448C-9FB7-E89106DEA01F}" srcOrd="0" destOrd="0" presId="urn:microsoft.com/office/officeart/2008/layout/VerticalCurvedList"/>
    <dgm:cxn modelId="{410D7BD8-DD1E-4647-99A5-6799106B2F7E}" type="presOf" srcId="{2E508CAC-5C28-4A57-A698-5AEE86C243C1}" destId="{AA99E683-027B-4C4F-BD3A-ECA0A703257D}" srcOrd="0" destOrd="0" presId="urn:microsoft.com/office/officeart/2008/layout/VerticalCurvedList"/>
    <dgm:cxn modelId="{74CCFC55-E10A-4A7C-89B0-62C87C884855}" type="presOf" srcId="{EBE37EEC-436C-430C-B526-27361E398DDD}" destId="{2E713D66-50E2-4EE6-8707-997695BE521B}" srcOrd="0" destOrd="0" presId="urn:microsoft.com/office/officeart/2008/layout/VerticalCurvedList"/>
    <dgm:cxn modelId="{A45F973E-1E1F-455B-9F1D-6EDE9B476050}" srcId="{CE01B67D-7E89-4B43-BCD1-FD07EC9CD2C3}" destId="{BEA67514-1B20-4611-A0D5-08A0937218C7}" srcOrd="1" destOrd="0" parTransId="{55AA2491-6A03-4C89-AB2F-E857606DB891}" sibTransId="{887E7E93-C6EF-4854-A120-94A2E4AA047B}"/>
    <dgm:cxn modelId="{CE476C9B-0BF8-42D0-BCE6-56A09914C90E}" type="presParOf" srcId="{1615E058-4BD4-44B0-A80F-10A3ACF6499E}" destId="{A8C8FCB8-520C-479B-B780-89ECED9A6D34}" srcOrd="0" destOrd="0" presId="urn:microsoft.com/office/officeart/2008/layout/VerticalCurvedList"/>
    <dgm:cxn modelId="{804C4F00-DB3E-47E8-8004-83496FD72F00}" type="presParOf" srcId="{A8C8FCB8-520C-479B-B780-89ECED9A6D34}" destId="{BCB839DA-47E0-4135-9031-09FB558A8B7B}" srcOrd="0" destOrd="0" presId="urn:microsoft.com/office/officeart/2008/layout/VerticalCurvedList"/>
    <dgm:cxn modelId="{26D95EE8-E80F-483E-A992-FEDC67E19498}" type="presParOf" srcId="{BCB839DA-47E0-4135-9031-09FB558A8B7B}" destId="{ED647F7F-B670-4160-ABB5-895316B8973A}" srcOrd="0" destOrd="0" presId="urn:microsoft.com/office/officeart/2008/layout/VerticalCurvedList"/>
    <dgm:cxn modelId="{597515DC-1AF4-48F2-B398-A60F2A6981D5}" type="presParOf" srcId="{BCB839DA-47E0-4135-9031-09FB558A8B7B}" destId="{3F9A47F3-7AF8-448C-9FB7-E89106DEA01F}" srcOrd="1" destOrd="0" presId="urn:microsoft.com/office/officeart/2008/layout/VerticalCurvedList"/>
    <dgm:cxn modelId="{A127DC05-8141-4DD8-B051-609003D0ED73}" type="presParOf" srcId="{BCB839DA-47E0-4135-9031-09FB558A8B7B}" destId="{11B85175-D5DE-42D5-84F2-C234E388C6B3}" srcOrd="2" destOrd="0" presId="urn:microsoft.com/office/officeart/2008/layout/VerticalCurvedList"/>
    <dgm:cxn modelId="{9616F34C-92FC-45DC-BFF8-5C112D5548A8}" type="presParOf" srcId="{BCB839DA-47E0-4135-9031-09FB558A8B7B}" destId="{1672F847-7160-4FE3-AA36-02C4736845BC}" srcOrd="3" destOrd="0" presId="urn:microsoft.com/office/officeart/2008/layout/VerticalCurvedList"/>
    <dgm:cxn modelId="{4C943403-CE88-4CEE-9012-7AB0EA393EBB}" type="presParOf" srcId="{A8C8FCB8-520C-479B-B780-89ECED9A6D34}" destId="{2E713D66-50E2-4EE6-8707-997695BE521B}" srcOrd="1" destOrd="0" presId="urn:microsoft.com/office/officeart/2008/layout/VerticalCurvedList"/>
    <dgm:cxn modelId="{C0D99323-BB4E-4DD8-91AC-D6A71443C326}" type="presParOf" srcId="{A8C8FCB8-520C-479B-B780-89ECED9A6D34}" destId="{555C0D65-8933-4560-96F4-D31A38822BBA}" srcOrd="2" destOrd="0" presId="urn:microsoft.com/office/officeart/2008/layout/VerticalCurvedList"/>
    <dgm:cxn modelId="{F125388B-5083-4E0E-9F9D-04337A589766}" type="presParOf" srcId="{555C0D65-8933-4560-96F4-D31A38822BBA}" destId="{F4D8B138-F5E4-42C9-B474-AA69FCB56E81}" srcOrd="0" destOrd="0" presId="urn:microsoft.com/office/officeart/2008/layout/VerticalCurvedList"/>
    <dgm:cxn modelId="{661B6F5E-AE4E-484F-B895-884D2B1F649A}" type="presParOf" srcId="{A8C8FCB8-520C-479B-B780-89ECED9A6D34}" destId="{A873D0D4-4D75-49E9-A42E-7BDBE2D00C6C}" srcOrd="3" destOrd="0" presId="urn:microsoft.com/office/officeart/2008/layout/VerticalCurvedList"/>
    <dgm:cxn modelId="{0AF26E65-C97B-47A0-87AD-8C84F39C87AE}" type="presParOf" srcId="{A8C8FCB8-520C-479B-B780-89ECED9A6D34}" destId="{B013031D-8111-4622-B05A-A93D29E26415}" srcOrd="4" destOrd="0" presId="urn:microsoft.com/office/officeart/2008/layout/VerticalCurvedList"/>
    <dgm:cxn modelId="{AADF6F4B-2526-4FA1-BA0B-47DFE9382D40}" type="presParOf" srcId="{B013031D-8111-4622-B05A-A93D29E26415}" destId="{5F5CB53D-FEB7-44EF-B216-14878C2BC23A}" srcOrd="0" destOrd="0" presId="urn:microsoft.com/office/officeart/2008/layout/VerticalCurvedList"/>
    <dgm:cxn modelId="{96DBD520-0D84-479D-AEAD-469955CEF87E}" type="presParOf" srcId="{A8C8FCB8-520C-479B-B780-89ECED9A6D34}" destId="{AA99E683-027B-4C4F-BD3A-ECA0A703257D}" srcOrd="5" destOrd="0" presId="urn:microsoft.com/office/officeart/2008/layout/VerticalCurvedList"/>
    <dgm:cxn modelId="{C20A302B-7B06-417B-BC9F-69048E1ECE65}" type="presParOf" srcId="{A8C8FCB8-520C-479B-B780-89ECED9A6D34}" destId="{ACE9EB4C-DE9F-4E57-89F7-027D517371E7}" srcOrd="6" destOrd="0" presId="urn:microsoft.com/office/officeart/2008/layout/VerticalCurvedList"/>
    <dgm:cxn modelId="{C8583547-2712-42F9-9069-07277EE86525}" type="presParOf" srcId="{ACE9EB4C-DE9F-4E57-89F7-027D517371E7}" destId="{66F393D2-E4BC-45F8-B308-86547EA296D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2D4042-B95E-4893-A067-1E9AEAD7807B}" type="doc">
      <dgm:prSet loTypeId="urn:microsoft.com/office/officeart/2005/8/layout/chevron2" loCatId="process" qsTypeId="urn:microsoft.com/office/officeart/2005/8/quickstyle/simple3" qsCatId="simple" csTypeId="urn:microsoft.com/office/officeart/2005/8/colors/accent1_5" csCatId="accent1" phldr="1"/>
      <dgm:spPr/>
      <dgm:t>
        <a:bodyPr/>
        <a:lstStyle/>
        <a:p>
          <a:endParaRPr lang="el-GR"/>
        </a:p>
      </dgm:t>
    </dgm:pt>
    <dgm:pt modelId="{1C8ECBB5-1965-478D-8808-A63026361313}">
      <dgm:prSet phldrT="[Κείμενο]"/>
      <dgm:spPr/>
      <dgm:t>
        <a:bodyPr/>
        <a:lstStyle/>
        <a:p>
          <a:r>
            <a:rPr lang="el-GR" b="1" dirty="0" smtClean="0">
              <a:solidFill>
                <a:srgbClr val="002060"/>
              </a:solidFill>
              <a:effectLst>
                <a:outerShdw blurRad="38100" dist="38100" dir="2700000" algn="tl">
                  <a:srgbClr val="000000">
                    <a:alpha val="43137"/>
                  </a:srgbClr>
                </a:outerShdw>
              </a:effectLst>
            </a:rPr>
            <a:t>1</a:t>
          </a:r>
          <a:endParaRPr lang="el-GR" b="1" dirty="0">
            <a:solidFill>
              <a:srgbClr val="002060"/>
            </a:solidFill>
            <a:effectLst>
              <a:outerShdw blurRad="38100" dist="38100" dir="2700000" algn="tl">
                <a:srgbClr val="000000">
                  <a:alpha val="43137"/>
                </a:srgbClr>
              </a:outerShdw>
            </a:effectLst>
          </a:endParaRPr>
        </a:p>
      </dgm:t>
    </dgm:pt>
    <dgm:pt modelId="{1FD728D2-D8CC-40E4-8CF0-4AD267862BA0}" type="parTrans" cxnId="{0DAF264F-590F-4365-8666-AD8E59769B6E}">
      <dgm:prSet/>
      <dgm:spPr/>
      <dgm:t>
        <a:bodyPr/>
        <a:lstStyle/>
        <a:p>
          <a:endParaRPr lang="el-GR"/>
        </a:p>
      </dgm:t>
    </dgm:pt>
    <dgm:pt modelId="{7AE7F9C6-B374-482D-B9E9-83217C42166A}" type="sibTrans" cxnId="{0DAF264F-590F-4365-8666-AD8E59769B6E}">
      <dgm:prSet/>
      <dgm:spPr/>
      <dgm:t>
        <a:bodyPr/>
        <a:lstStyle/>
        <a:p>
          <a:endParaRPr lang="el-GR"/>
        </a:p>
      </dgm:t>
    </dgm:pt>
    <dgm:pt modelId="{05DF2D85-2CEB-4502-B944-662A54954C8F}">
      <dgm:prSet phldrT="[Κείμενο]" custT="1"/>
      <dgm:spPr/>
      <dgm:t>
        <a:bodyPr/>
        <a:lstStyle/>
        <a:p>
          <a:pPr algn="just"/>
          <a:r>
            <a:rPr lang="el-GR" sz="2400" b="1" dirty="0" smtClean="0">
              <a:solidFill>
                <a:srgbClr val="002060"/>
              </a:solidFill>
            </a:rPr>
            <a:t>75% του πληθυσμού μεταξύ 20-64 ετών πρέπει να έχει απασχόληση</a:t>
          </a:r>
          <a:endParaRPr lang="el-GR" sz="2400" b="1" dirty="0"/>
        </a:p>
      </dgm:t>
    </dgm:pt>
    <dgm:pt modelId="{3E08C9B7-766E-42FB-85AE-C07D0B0F8530}" type="parTrans" cxnId="{B030425D-A6E7-4DED-80A3-2C7C7A0037C6}">
      <dgm:prSet/>
      <dgm:spPr/>
      <dgm:t>
        <a:bodyPr/>
        <a:lstStyle/>
        <a:p>
          <a:endParaRPr lang="el-GR"/>
        </a:p>
      </dgm:t>
    </dgm:pt>
    <dgm:pt modelId="{E8CF485A-9276-41DB-B912-3C3220F463C8}" type="sibTrans" cxnId="{B030425D-A6E7-4DED-80A3-2C7C7A0037C6}">
      <dgm:prSet/>
      <dgm:spPr/>
      <dgm:t>
        <a:bodyPr/>
        <a:lstStyle/>
        <a:p>
          <a:endParaRPr lang="el-GR"/>
        </a:p>
      </dgm:t>
    </dgm:pt>
    <dgm:pt modelId="{403D92E1-546F-4113-AE6D-AE0F316ED80D}">
      <dgm:prSet phldrT="[Κείμενο]"/>
      <dgm:spPr/>
      <dgm:t>
        <a:bodyPr/>
        <a:lstStyle/>
        <a:p>
          <a:r>
            <a:rPr lang="el-GR" b="1" dirty="0" smtClean="0">
              <a:solidFill>
                <a:srgbClr val="002060"/>
              </a:solidFill>
              <a:effectLst>
                <a:outerShdw blurRad="38100" dist="38100" dir="2700000" algn="tl">
                  <a:srgbClr val="000000">
                    <a:alpha val="43137"/>
                  </a:srgbClr>
                </a:outerShdw>
              </a:effectLst>
            </a:rPr>
            <a:t>2</a:t>
          </a:r>
          <a:endParaRPr lang="el-GR" b="1" dirty="0">
            <a:solidFill>
              <a:srgbClr val="002060"/>
            </a:solidFill>
            <a:effectLst>
              <a:outerShdw blurRad="38100" dist="38100" dir="2700000" algn="tl">
                <a:srgbClr val="000000">
                  <a:alpha val="43137"/>
                </a:srgbClr>
              </a:outerShdw>
            </a:effectLst>
          </a:endParaRPr>
        </a:p>
      </dgm:t>
    </dgm:pt>
    <dgm:pt modelId="{C445A63C-5B6C-45AB-A4A1-524400602F31}" type="parTrans" cxnId="{9D993CF3-A9A3-4026-B592-5B328F082DF6}">
      <dgm:prSet/>
      <dgm:spPr/>
      <dgm:t>
        <a:bodyPr/>
        <a:lstStyle/>
        <a:p>
          <a:endParaRPr lang="el-GR"/>
        </a:p>
      </dgm:t>
    </dgm:pt>
    <dgm:pt modelId="{181F9FA1-C666-4483-8978-8BA3FBB91BC4}" type="sibTrans" cxnId="{9D993CF3-A9A3-4026-B592-5B328F082DF6}">
      <dgm:prSet/>
      <dgm:spPr/>
      <dgm:t>
        <a:bodyPr/>
        <a:lstStyle/>
        <a:p>
          <a:endParaRPr lang="el-GR"/>
        </a:p>
      </dgm:t>
    </dgm:pt>
    <dgm:pt modelId="{41764D73-DE11-41DA-A148-476C16A363DB}">
      <dgm:prSet phldrT="[Κείμενο]" custT="1"/>
      <dgm:spPr/>
      <dgm:t>
        <a:bodyPr/>
        <a:lstStyle/>
        <a:p>
          <a:pPr algn="just"/>
          <a:r>
            <a:rPr lang="el-GR" sz="2400" b="1" dirty="0" smtClean="0">
              <a:solidFill>
                <a:srgbClr val="002060"/>
              </a:solidFill>
            </a:rPr>
            <a:t>3% του ΑΕΠ της ΕΕ πρέπει να επενδύεται σε E&amp;A</a:t>
          </a:r>
          <a:endParaRPr lang="el-GR" sz="2400" b="1" dirty="0"/>
        </a:p>
      </dgm:t>
    </dgm:pt>
    <dgm:pt modelId="{C470FFBE-5F93-47D9-8D1D-5880FFC4E66A}" type="parTrans" cxnId="{5B9B033B-A974-4FA6-A13B-60264B545E96}">
      <dgm:prSet/>
      <dgm:spPr/>
      <dgm:t>
        <a:bodyPr/>
        <a:lstStyle/>
        <a:p>
          <a:endParaRPr lang="el-GR"/>
        </a:p>
      </dgm:t>
    </dgm:pt>
    <dgm:pt modelId="{5B46A1B8-8B6A-49DC-A634-0790431B8DD6}" type="sibTrans" cxnId="{5B9B033B-A974-4FA6-A13B-60264B545E96}">
      <dgm:prSet/>
      <dgm:spPr/>
      <dgm:t>
        <a:bodyPr/>
        <a:lstStyle/>
        <a:p>
          <a:endParaRPr lang="el-GR"/>
        </a:p>
      </dgm:t>
    </dgm:pt>
    <dgm:pt modelId="{99B350F1-04E3-4950-B5E4-E5986607A433}">
      <dgm:prSet phldrT="[Κείμενο]"/>
      <dgm:spPr/>
      <dgm:t>
        <a:bodyPr/>
        <a:lstStyle/>
        <a:p>
          <a:r>
            <a:rPr lang="el-GR" b="1" dirty="0" smtClean="0">
              <a:solidFill>
                <a:srgbClr val="002060"/>
              </a:solidFill>
              <a:effectLst>
                <a:outerShdw blurRad="38100" dist="38100" dir="2700000" algn="tl">
                  <a:srgbClr val="000000">
                    <a:alpha val="43137"/>
                  </a:srgbClr>
                </a:outerShdw>
              </a:effectLst>
            </a:rPr>
            <a:t>3</a:t>
          </a:r>
          <a:endParaRPr lang="el-GR" b="1" dirty="0">
            <a:solidFill>
              <a:srgbClr val="002060"/>
            </a:solidFill>
            <a:effectLst>
              <a:outerShdw blurRad="38100" dist="38100" dir="2700000" algn="tl">
                <a:srgbClr val="000000">
                  <a:alpha val="43137"/>
                </a:srgbClr>
              </a:outerShdw>
            </a:effectLst>
          </a:endParaRPr>
        </a:p>
      </dgm:t>
    </dgm:pt>
    <dgm:pt modelId="{76981437-D7A6-4D22-9308-60A4A97652F4}" type="parTrans" cxnId="{AD52D991-35AA-43B9-A972-A42E6C023FDF}">
      <dgm:prSet/>
      <dgm:spPr/>
      <dgm:t>
        <a:bodyPr/>
        <a:lstStyle/>
        <a:p>
          <a:endParaRPr lang="el-GR"/>
        </a:p>
      </dgm:t>
    </dgm:pt>
    <dgm:pt modelId="{9879ED8E-C0EC-4CD3-9DEC-3BF82B01BCCA}" type="sibTrans" cxnId="{AD52D991-35AA-43B9-A972-A42E6C023FDF}">
      <dgm:prSet/>
      <dgm:spPr/>
      <dgm:t>
        <a:bodyPr/>
        <a:lstStyle/>
        <a:p>
          <a:endParaRPr lang="el-GR"/>
        </a:p>
      </dgm:t>
    </dgm:pt>
    <dgm:pt modelId="{8BD92F83-9C9A-4942-9C58-64E5C3F7A43C}">
      <dgm:prSet phldrT="[Κείμενο]" custT="1"/>
      <dgm:spPr/>
      <dgm:t>
        <a:bodyPr/>
        <a:lstStyle/>
        <a:p>
          <a:pPr algn="just"/>
          <a:r>
            <a:rPr lang="el-GR" sz="2200" b="1" dirty="0" smtClean="0">
              <a:solidFill>
                <a:srgbClr val="002060"/>
              </a:solidFill>
            </a:rPr>
            <a:t>Το ποσοστό των ατόμων που εγκαταλείπουν πρόωρα την σχολική εκπαίδευση πρέπει να είναι μικρότερο από 10% (υφιστάμενο 15%) και τουλάχιστον 40% (υφιστάμενο 31%) των νέων ηλικίας 30-34 ετών πρέπει να έχουν πτυχίο τριτοβάθμιας εκπαίδευσης</a:t>
          </a:r>
          <a:endParaRPr lang="el-GR" sz="2200" dirty="0"/>
        </a:p>
      </dgm:t>
    </dgm:pt>
    <dgm:pt modelId="{338B1644-AB94-4C65-A176-780105E6608F}" type="parTrans" cxnId="{A390E574-EAED-4E10-B900-C3FAE97014D8}">
      <dgm:prSet/>
      <dgm:spPr/>
      <dgm:t>
        <a:bodyPr/>
        <a:lstStyle/>
        <a:p>
          <a:endParaRPr lang="el-GR"/>
        </a:p>
      </dgm:t>
    </dgm:pt>
    <dgm:pt modelId="{4C389526-DB40-4201-89A2-6890E16CC43E}" type="sibTrans" cxnId="{A390E574-EAED-4E10-B900-C3FAE97014D8}">
      <dgm:prSet/>
      <dgm:spPr/>
      <dgm:t>
        <a:bodyPr/>
        <a:lstStyle/>
        <a:p>
          <a:endParaRPr lang="el-GR"/>
        </a:p>
      </dgm:t>
    </dgm:pt>
    <dgm:pt modelId="{8053B455-68CE-4046-BE0D-D715AF530068}" type="pres">
      <dgm:prSet presAssocID="{AB2D4042-B95E-4893-A067-1E9AEAD7807B}" presName="linearFlow" presStyleCnt="0">
        <dgm:presLayoutVars>
          <dgm:dir/>
          <dgm:animLvl val="lvl"/>
          <dgm:resizeHandles val="exact"/>
        </dgm:presLayoutVars>
      </dgm:prSet>
      <dgm:spPr/>
    </dgm:pt>
    <dgm:pt modelId="{EB5C2935-9A71-4B4B-9FFD-FE7F6304A42A}" type="pres">
      <dgm:prSet presAssocID="{1C8ECBB5-1965-478D-8808-A63026361313}" presName="composite" presStyleCnt="0"/>
      <dgm:spPr/>
    </dgm:pt>
    <dgm:pt modelId="{F3905EB7-4CC2-4DF7-9C03-005240B1E134}" type="pres">
      <dgm:prSet presAssocID="{1C8ECBB5-1965-478D-8808-A63026361313}" presName="parentText" presStyleLbl="alignNode1" presStyleIdx="0" presStyleCnt="3">
        <dgm:presLayoutVars>
          <dgm:chMax val="1"/>
          <dgm:bulletEnabled val="1"/>
        </dgm:presLayoutVars>
      </dgm:prSet>
      <dgm:spPr/>
    </dgm:pt>
    <dgm:pt modelId="{80A50175-FD84-4E60-8E20-056F9C31D259}" type="pres">
      <dgm:prSet presAssocID="{1C8ECBB5-1965-478D-8808-A63026361313}" presName="descendantText" presStyleLbl="alignAcc1" presStyleIdx="0" presStyleCnt="3" custScaleY="100000">
        <dgm:presLayoutVars>
          <dgm:bulletEnabled val="1"/>
        </dgm:presLayoutVars>
      </dgm:prSet>
      <dgm:spPr/>
      <dgm:t>
        <a:bodyPr/>
        <a:lstStyle/>
        <a:p>
          <a:endParaRPr lang="el-GR"/>
        </a:p>
      </dgm:t>
    </dgm:pt>
    <dgm:pt modelId="{94E21F51-7A4E-4A67-AD5E-A4D5F242F948}" type="pres">
      <dgm:prSet presAssocID="{7AE7F9C6-B374-482D-B9E9-83217C42166A}" presName="sp" presStyleCnt="0"/>
      <dgm:spPr/>
    </dgm:pt>
    <dgm:pt modelId="{5D87512E-5576-4F5A-9950-6BCEACB2BD21}" type="pres">
      <dgm:prSet presAssocID="{403D92E1-546F-4113-AE6D-AE0F316ED80D}" presName="composite" presStyleCnt="0"/>
      <dgm:spPr/>
    </dgm:pt>
    <dgm:pt modelId="{4DC0D48B-2B97-4477-993F-F5F48A3F7C9E}" type="pres">
      <dgm:prSet presAssocID="{403D92E1-546F-4113-AE6D-AE0F316ED80D}" presName="parentText" presStyleLbl="alignNode1" presStyleIdx="1" presStyleCnt="3">
        <dgm:presLayoutVars>
          <dgm:chMax val="1"/>
          <dgm:bulletEnabled val="1"/>
        </dgm:presLayoutVars>
      </dgm:prSet>
      <dgm:spPr/>
    </dgm:pt>
    <dgm:pt modelId="{62EFE587-EDAE-4CFF-9A7C-AC3E2CA433FF}" type="pres">
      <dgm:prSet presAssocID="{403D92E1-546F-4113-AE6D-AE0F316ED80D}" presName="descendantText" presStyleLbl="alignAcc1" presStyleIdx="1" presStyleCnt="3">
        <dgm:presLayoutVars>
          <dgm:bulletEnabled val="1"/>
        </dgm:presLayoutVars>
      </dgm:prSet>
      <dgm:spPr/>
      <dgm:t>
        <a:bodyPr/>
        <a:lstStyle/>
        <a:p>
          <a:endParaRPr lang="el-GR"/>
        </a:p>
      </dgm:t>
    </dgm:pt>
    <dgm:pt modelId="{739B6EA4-2244-47C7-B3F7-9740F00697EA}" type="pres">
      <dgm:prSet presAssocID="{181F9FA1-C666-4483-8978-8BA3FBB91BC4}" presName="sp" presStyleCnt="0"/>
      <dgm:spPr/>
    </dgm:pt>
    <dgm:pt modelId="{2C1862B5-A3D0-44BE-83F3-4755A4766786}" type="pres">
      <dgm:prSet presAssocID="{99B350F1-04E3-4950-B5E4-E5986607A433}" presName="composite" presStyleCnt="0"/>
      <dgm:spPr/>
    </dgm:pt>
    <dgm:pt modelId="{5EC8FD7F-FB41-4383-BC74-CE3F0AE230E0}" type="pres">
      <dgm:prSet presAssocID="{99B350F1-04E3-4950-B5E4-E5986607A433}" presName="parentText" presStyleLbl="alignNode1" presStyleIdx="2" presStyleCnt="3" custLinFactNeighborX="0" custLinFactNeighborY="-13116">
        <dgm:presLayoutVars>
          <dgm:chMax val="1"/>
          <dgm:bulletEnabled val="1"/>
        </dgm:presLayoutVars>
      </dgm:prSet>
      <dgm:spPr/>
    </dgm:pt>
    <dgm:pt modelId="{8C042489-D71A-4F1B-B9C1-8D911F6EACC7}" type="pres">
      <dgm:prSet presAssocID="{99B350F1-04E3-4950-B5E4-E5986607A433}" presName="descendantText" presStyleLbl="alignAcc1" presStyleIdx="2" presStyleCnt="3" custScaleY="178453">
        <dgm:presLayoutVars>
          <dgm:bulletEnabled val="1"/>
        </dgm:presLayoutVars>
      </dgm:prSet>
      <dgm:spPr/>
      <dgm:t>
        <a:bodyPr/>
        <a:lstStyle/>
        <a:p>
          <a:endParaRPr lang="el-GR"/>
        </a:p>
      </dgm:t>
    </dgm:pt>
  </dgm:ptLst>
  <dgm:cxnLst>
    <dgm:cxn modelId="{A390E574-EAED-4E10-B900-C3FAE97014D8}" srcId="{99B350F1-04E3-4950-B5E4-E5986607A433}" destId="{8BD92F83-9C9A-4942-9C58-64E5C3F7A43C}" srcOrd="0" destOrd="0" parTransId="{338B1644-AB94-4C65-A176-780105E6608F}" sibTransId="{4C389526-DB40-4201-89A2-6890E16CC43E}"/>
    <dgm:cxn modelId="{E7BF5792-F18C-46EC-A657-2BBC648E6FB0}" type="presOf" srcId="{41764D73-DE11-41DA-A148-476C16A363DB}" destId="{62EFE587-EDAE-4CFF-9A7C-AC3E2CA433FF}" srcOrd="0" destOrd="0" presId="urn:microsoft.com/office/officeart/2005/8/layout/chevron2"/>
    <dgm:cxn modelId="{C68B6A88-939D-47DF-96DE-6DCB055B7289}" type="presOf" srcId="{AB2D4042-B95E-4893-A067-1E9AEAD7807B}" destId="{8053B455-68CE-4046-BE0D-D715AF530068}" srcOrd="0" destOrd="0" presId="urn:microsoft.com/office/officeart/2005/8/layout/chevron2"/>
    <dgm:cxn modelId="{FA36EE02-93B0-4D24-9A34-8C7329900A5C}" type="presOf" srcId="{403D92E1-546F-4113-AE6D-AE0F316ED80D}" destId="{4DC0D48B-2B97-4477-993F-F5F48A3F7C9E}" srcOrd="0" destOrd="0" presId="urn:microsoft.com/office/officeart/2005/8/layout/chevron2"/>
    <dgm:cxn modelId="{0F989687-5EA9-423A-AB32-4C839876FC95}" type="presOf" srcId="{05DF2D85-2CEB-4502-B944-662A54954C8F}" destId="{80A50175-FD84-4E60-8E20-056F9C31D259}" srcOrd="0" destOrd="0" presId="urn:microsoft.com/office/officeart/2005/8/layout/chevron2"/>
    <dgm:cxn modelId="{50E78E42-A294-4F23-89B3-CD173412E07F}" type="presOf" srcId="{8BD92F83-9C9A-4942-9C58-64E5C3F7A43C}" destId="{8C042489-D71A-4F1B-B9C1-8D911F6EACC7}" srcOrd="0" destOrd="0" presId="urn:microsoft.com/office/officeart/2005/8/layout/chevron2"/>
    <dgm:cxn modelId="{BC442605-0517-494D-9824-DBA3015DB7C2}" type="presOf" srcId="{99B350F1-04E3-4950-B5E4-E5986607A433}" destId="{5EC8FD7F-FB41-4383-BC74-CE3F0AE230E0}" srcOrd="0" destOrd="0" presId="urn:microsoft.com/office/officeart/2005/8/layout/chevron2"/>
    <dgm:cxn modelId="{AD52D991-35AA-43B9-A972-A42E6C023FDF}" srcId="{AB2D4042-B95E-4893-A067-1E9AEAD7807B}" destId="{99B350F1-04E3-4950-B5E4-E5986607A433}" srcOrd="2" destOrd="0" parTransId="{76981437-D7A6-4D22-9308-60A4A97652F4}" sibTransId="{9879ED8E-C0EC-4CD3-9DEC-3BF82B01BCCA}"/>
    <dgm:cxn modelId="{5B9B033B-A974-4FA6-A13B-60264B545E96}" srcId="{403D92E1-546F-4113-AE6D-AE0F316ED80D}" destId="{41764D73-DE11-41DA-A148-476C16A363DB}" srcOrd="0" destOrd="0" parTransId="{C470FFBE-5F93-47D9-8D1D-5880FFC4E66A}" sibTransId="{5B46A1B8-8B6A-49DC-A634-0790431B8DD6}"/>
    <dgm:cxn modelId="{B030425D-A6E7-4DED-80A3-2C7C7A0037C6}" srcId="{1C8ECBB5-1965-478D-8808-A63026361313}" destId="{05DF2D85-2CEB-4502-B944-662A54954C8F}" srcOrd="0" destOrd="0" parTransId="{3E08C9B7-766E-42FB-85AE-C07D0B0F8530}" sibTransId="{E8CF485A-9276-41DB-B912-3C3220F463C8}"/>
    <dgm:cxn modelId="{F224441D-4487-4610-A3A3-2F3FA7C3D4BB}" type="presOf" srcId="{1C8ECBB5-1965-478D-8808-A63026361313}" destId="{F3905EB7-4CC2-4DF7-9C03-005240B1E134}" srcOrd="0" destOrd="0" presId="urn:microsoft.com/office/officeart/2005/8/layout/chevron2"/>
    <dgm:cxn modelId="{9D993CF3-A9A3-4026-B592-5B328F082DF6}" srcId="{AB2D4042-B95E-4893-A067-1E9AEAD7807B}" destId="{403D92E1-546F-4113-AE6D-AE0F316ED80D}" srcOrd="1" destOrd="0" parTransId="{C445A63C-5B6C-45AB-A4A1-524400602F31}" sibTransId="{181F9FA1-C666-4483-8978-8BA3FBB91BC4}"/>
    <dgm:cxn modelId="{0DAF264F-590F-4365-8666-AD8E59769B6E}" srcId="{AB2D4042-B95E-4893-A067-1E9AEAD7807B}" destId="{1C8ECBB5-1965-478D-8808-A63026361313}" srcOrd="0" destOrd="0" parTransId="{1FD728D2-D8CC-40E4-8CF0-4AD267862BA0}" sibTransId="{7AE7F9C6-B374-482D-B9E9-83217C42166A}"/>
    <dgm:cxn modelId="{40A9791C-294E-48BA-96BD-80657C90F633}" type="presParOf" srcId="{8053B455-68CE-4046-BE0D-D715AF530068}" destId="{EB5C2935-9A71-4B4B-9FFD-FE7F6304A42A}" srcOrd="0" destOrd="0" presId="urn:microsoft.com/office/officeart/2005/8/layout/chevron2"/>
    <dgm:cxn modelId="{28495539-A794-4C54-A604-DBB8E4EA946E}" type="presParOf" srcId="{EB5C2935-9A71-4B4B-9FFD-FE7F6304A42A}" destId="{F3905EB7-4CC2-4DF7-9C03-005240B1E134}" srcOrd="0" destOrd="0" presId="urn:microsoft.com/office/officeart/2005/8/layout/chevron2"/>
    <dgm:cxn modelId="{396DF465-D90B-46C8-95C5-BDEFA2A1E050}" type="presParOf" srcId="{EB5C2935-9A71-4B4B-9FFD-FE7F6304A42A}" destId="{80A50175-FD84-4E60-8E20-056F9C31D259}" srcOrd="1" destOrd="0" presId="urn:microsoft.com/office/officeart/2005/8/layout/chevron2"/>
    <dgm:cxn modelId="{2EE1449A-4B3D-46C4-BBA9-13B49DDB7DBF}" type="presParOf" srcId="{8053B455-68CE-4046-BE0D-D715AF530068}" destId="{94E21F51-7A4E-4A67-AD5E-A4D5F242F948}" srcOrd="1" destOrd="0" presId="urn:microsoft.com/office/officeart/2005/8/layout/chevron2"/>
    <dgm:cxn modelId="{F1BFB6A4-C632-494D-BAD1-04D41BF10A73}" type="presParOf" srcId="{8053B455-68CE-4046-BE0D-D715AF530068}" destId="{5D87512E-5576-4F5A-9950-6BCEACB2BD21}" srcOrd="2" destOrd="0" presId="urn:microsoft.com/office/officeart/2005/8/layout/chevron2"/>
    <dgm:cxn modelId="{640EC28B-3CCB-4E7A-B42B-BBE4172F0102}" type="presParOf" srcId="{5D87512E-5576-4F5A-9950-6BCEACB2BD21}" destId="{4DC0D48B-2B97-4477-993F-F5F48A3F7C9E}" srcOrd="0" destOrd="0" presId="urn:microsoft.com/office/officeart/2005/8/layout/chevron2"/>
    <dgm:cxn modelId="{D86A0231-845B-46E7-A5B0-D04DB0A97F0B}" type="presParOf" srcId="{5D87512E-5576-4F5A-9950-6BCEACB2BD21}" destId="{62EFE587-EDAE-4CFF-9A7C-AC3E2CA433FF}" srcOrd="1" destOrd="0" presId="urn:microsoft.com/office/officeart/2005/8/layout/chevron2"/>
    <dgm:cxn modelId="{9DB152A9-DDA6-40A2-94CC-C14BD8435E0F}" type="presParOf" srcId="{8053B455-68CE-4046-BE0D-D715AF530068}" destId="{739B6EA4-2244-47C7-B3F7-9740F00697EA}" srcOrd="3" destOrd="0" presId="urn:microsoft.com/office/officeart/2005/8/layout/chevron2"/>
    <dgm:cxn modelId="{F475DAA4-90DB-4B3E-B0F8-BF16E13598C3}" type="presParOf" srcId="{8053B455-68CE-4046-BE0D-D715AF530068}" destId="{2C1862B5-A3D0-44BE-83F3-4755A4766786}" srcOrd="4" destOrd="0" presId="urn:microsoft.com/office/officeart/2005/8/layout/chevron2"/>
    <dgm:cxn modelId="{EB07CB82-153D-472F-8D66-6F9E8F7E36F0}" type="presParOf" srcId="{2C1862B5-A3D0-44BE-83F3-4755A4766786}" destId="{5EC8FD7F-FB41-4383-BC74-CE3F0AE230E0}" srcOrd="0" destOrd="0" presId="urn:microsoft.com/office/officeart/2005/8/layout/chevron2"/>
    <dgm:cxn modelId="{DBF04117-CC64-4765-A707-FF0DF96C441A}" type="presParOf" srcId="{2C1862B5-A3D0-44BE-83F3-4755A4766786}" destId="{8C042489-D71A-4F1B-B9C1-8D911F6EACC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A9F73F5-C199-4939-99BB-3DB27D81995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l-GR"/>
        </a:p>
      </dgm:t>
    </dgm:pt>
    <dgm:pt modelId="{2E4CFA78-1298-48EE-AB62-526999D3EF11}">
      <dgm:prSet phldrT="[Κείμενο]"/>
      <dgm:spPr/>
      <dgm:t>
        <a:bodyPr/>
        <a:lstStyle/>
        <a:p>
          <a:r>
            <a:rPr lang="el-GR" b="1" dirty="0" smtClean="0">
              <a:solidFill>
                <a:srgbClr val="002060"/>
              </a:solidFill>
              <a:effectLst>
                <a:outerShdw blurRad="38100" dist="38100" dir="2700000" algn="tl">
                  <a:srgbClr val="000000">
                    <a:alpha val="43137"/>
                  </a:srgbClr>
                </a:outerShdw>
              </a:effectLst>
            </a:rPr>
            <a:t>4</a:t>
          </a:r>
          <a:endParaRPr lang="el-GR" b="1" dirty="0">
            <a:solidFill>
              <a:srgbClr val="002060"/>
            </a:solidFill>
            <a:effectLst>
              <a:outerShdw blurRad="38100" dist="38100" dir="2700000" algn="tl">
                <a:srgbClr val="000000">
                  <a:alpha val="43137"/>
                </a:srgbClr>
              </a:outerShdw>
            </a:effectLst>
          </a:endParaRPr>
        </a:p>
      </dgm:t>
    </dgm:pt>
    <dgm:pt modelId="{490CB6DD-C7F2-4261-9FC8-1BF1220D0857}" type="parTrans" cxnId="{B496FBBF-7166-48BA-A799-39E53BFFF473}">
      <dgm:prSet/>
      <dgm:spPr/>
      <dgm:t>
        <a:bodyPr/>
        <a:lstStyle/>
        <a:p>
          <a:endParaRPr lang="el-GR"/>
        </a:p>
      </dgm:t>
    </dgm:pt>
    <dgm:pt modelId="{AE6D3641-E59B-475F-8E44-BDF131ECE4D1}" type="sibTrans" cxnId="{B496FBBF-7166-48BA-A799-39E53BFFF473}">
      <dgm:prSet/>
      <dgm:spPr/>
      <dgm:t>
        <a:bodyPr/>
        <a:lstStyle/>
        <a:p>
          <a:endParaRPr lang="el-GR"/>
        </a:p>
      </dgm:t>
    </dgm:pt>
    <dgm:pt modelId="{CDA02316-E9BA-4C5E-8F32-6A4FEE9FBB7D}">
      <dgm:prSet phldrT="[Κείμενο]" custT="1"/>
      <dgm:spPr/>
      <dgm:t>
        <a:bodyPr/>
        <a:lstStyle/>
        <a:p>
          <a:pPr algn="just"/>
          <a:r>
            <a:rPr lang="el-GR" sz="2400" b="1" dirty="0" smtClean="0">
              <a:solidFill>
                <a:srgbClr val="002060"/>
              </a:solidFill>
            </a:rPr>
            <a:t>Ο αριθμός των ατόμων που κινδυνεύουν από φτώχεια πρέπει να μειωθεί κατά 20 εκατομμύρια*</a:t>
          </a:r>
          <a:endParaRPr lang="el-GR" sz="2400" b="1" dirty="0"/>
        </a:p>
      </dgm:t>
    </dgm:pt>
    <dgm:pt modelId="{DCA339CF-0F3D-487F-8C37-ADB497AEE156}" type="parTrans" cxnId="{2B8A82DC-E7B0-4F1E-8CC5-0671F7AA6D60}">
      <dgm:prSet/>
      <dgm:spPr/>
      <dgm:t>
        <a:bodyPr/>
        <a:lstStyle/>
        <a:p>
          <a:endParaRPr lang="el-GR"/>
        </a:p>
      </dgm:t>
    </dgm:pt>
    <dgm:pt modelId="{C8D6953E-1202-445A-8C13-5A49C9AA3728}" type="sibTrans" cxnId="{2B8A82DC-E7B0-4F1E-8CC5-0671F7AA6D60}">
      <dgm:prSet/>
      <dgm:spPr/>
      <dgm:t>
        <a:bodyPr/>
        <a:lstStyle/>
        <a:p>
          <a:endParaRPr lang="el-GR"/>
        </a:p>
      </dgm:t>
    </dgm:pt>
    <dgm:pt modelId="{B72D2631-AD18-4A98-BD95-DBF8F16E85D6}">
      <dgm:prSet phldrT="[Κείμενο]"/>
      <dgm:spPr/>
      <dgm:t>
        <a:bodyPr/>
        <a:lstStyle/>
        <a:p>
          <a:r>
            <a:rPr lang="el-GR" b="1" dirty="0" smtClean="0">
              <a:solidFill>
                <a:srgbClr val="002060"/>
              </a:solidFill>
              <a:effectLst>
                <a:outerShdw blurRad="38100" dist="38100" dir="2700000" algn="tl">
                  <a:srgbClr val="000000">
                    <a:alpha val="43137"/>
                  </a:srgbClr>
                </a:outerShdw>
              </a:effectLst>
            </a:rPr>
            <a:t>5</a:t>
          </a:r>
          <a:endParaRPr lang="el-GR" b="1" dirty="0">
            <a:solidFill>
              <a:srgbClr val="002060"/>
            </a:solidFill>
            <a:effectLst>
              <a:outerShdw blurRad="38100" dist="38100" dir="2700000" algn="tl">
                <a:srgbClr val="000000">
                  <a:alpha val="43137"/>
                </a:srgbClr>
              </a:outerShdw>
            </a:effectLst>
          </a:endParaRPr>
        </a:p>
      </dgm:t>
    </dgm:pt>
    <dgm:pt modelId="{2044E51A-1E79-4B54-86BC-E7472F4A9709}" type="parTrans" cxnId="{55954699-CFCD-4A84-8E25-0B9A39E52701}">
      <dgm:prSet/>
      <dgm:spPr/>
      <dgm:t>
        <a:bodyPr/>
        <a:lstStyle/>
        <a:p>
          <a:endParaRPr lang="el-GR"/>
        </a:p>
      </dgm:t>
    </dgm:pt>
    <dgm:pt modelId="{2F9C7F37-ED0E-44E9-A282-3D75B68054EA}" type="sibTrans" cxnId="{55954699-CFCD-4A84-8E25-0B9A39E52701}">
      <dgm:prSet/>
      <dgm:spPr/>
      <dgm:t>
        <a:bodyPr/>
        <a:lstStyle/>
        <a:p>
          <a:endParaRPr lang="el-GR"/>
        </a:p>
      </dgm:t>
    </dgm:pt>
    <dgm:pt modelId="{FB02FF66-656E-401F-81DC-A83374A74B7D}">
      <dgm:prSet phldrT="[Κείμενο]" custT="1"/>
      <dgm:spPr/>
      <dgm:t>
        <a:bodyPr/>
        <a:lstStyle/>
        <a:p>
          <a:pPr algn="just"/>
          <a:r>
            <a:rPr lang="el-GR" sz="2000" b="1" dirty="0" smtClean="0">
              <a:solidFill>
                <a:srgbClr val="002060"/>
              </a:solidFill>
            </a:rPr>
            <a:t>Μείωση των εκπομπών των αερίων του θερμοκηπίου κατά τουλάχιστον 20% σε σύγκριση με τα επίπεδα του 1990 ή κατά 30%, εάν πληρούνται οι όροι, αύξηση του ποσοστού των ανανεώσιμων πηγών ενέργειας στην τελική μας κατανάλωση ενέργειας σε 20% και αύξηση κατά 20% της ενεργειακής απόδοσης</a:t>
          </a:r>
          <a:endParaRPr lang="el-GR" sz="2000" b="1" dirty="0">
            <a:solidFill>
              <a:srgbClr val="002060"/>
            </a:solidFill>
          </a:endParaRPr>
        </a:p>
      </dgm:t>
    </dgm:pt>
    <dgm:pt modelId="{C8EDBEC1-92EA-496E-B3B9-3F464DBAC76C}" type="parTrans" cxnId="{5865D9B6-7406-4E59-9E37-9CCE35529F42}">
      <dgm:prSet/>
      <dgm:spPr/>
      <dgm:t>
        <a:bodyPr/>
        <a:lstStyle/>
        <a:p>
          <a:endParaRPr lang="el-GR"/>
        </a:p>
      </dgm:t>
    </dgm:pt>
    <dgm:pt modelId="{3600B184-8E74-48DE-B454-5BCA1B66028A}" type="sibTrans" cxnId="{5865D9B6-7406-4E59-9E37-9CCE35529F42}">
      <dgm:prSet/>
      <dgm:spPr/>
      <dgm:t>
        <a:bodyPr/>
        <a:lstStyle/>
        <a:p>
          <a:endParaRPr lang="el-GR"/>
        </a:p>
      </dgm:t>
    </dgm:pt>
    <dgm:pt modelId="{518C3C03-10F7-4823-92EF-142374E431CB}">
      <dgm:prSet phldrT="[Κείμενο]" phldr="1"/>
      <dgm:spPr>
        <a:solidFill>
          <a:schemeClr val="bg1"/>
        </a:solidFill>
        <a:ln>
          <a:solidFill>
            <a:schemeClr val="bg1"/>
          </a:solidFill>
        </a:ln>
      </dgm:spPr>
      <dgm:t>
        <a:bodyPr/>
        <a:lstStyle/>
        <a:p>
          <a:endParaRPr lang="el-GR" dirty="0">
            <a:ln>
              <a:solidFill>
                <a:schemeClr val="bg1"/>
              </a:solidFill>
            </a:ln>
            <a:solidFill>
              <a:schemeClr val="bg1"/>
            </a:solidFill>
          </a:endParaRPr>
        </a:p>
      </dgm:t>
    </dgm:pt>
    <dgm:pt modelId="{32A5B6F7-4002-45CD-B341-8C3295942F41}" type="parTrans" cxnId="{C1019C6A-3C75-458F-8D31-72E76ADFDFDA}">
      <dgm:prSet/>
      <dgm:spPr/>
      <dgm:t>
        <a:bodyPr/>
        <a:lstStyle/>
        <a:p>
          <a:endParaRPr lang="el-GR"/>
        </a:p>
      </dgm:t>
    </dgm:pt>
    <dgm:pt modelId="{1075A1DC-BDF0-453C-9EDE-F5452B9CE42E}" type="sibTrans" cxnId="{C1019C6A-3C75-458F-8D31-72E76ADFDFDA}">
      <dgm:prSet/>
      <dgm:spPr/>
      <dgm:t>
        <a:bodyPr/>
        <a:lstStyle/>
        <a:p>
          <a:endParaRPr lang="el-GR"/>
        </a:p>
      </dgm:t>
    </dgm:pt>
    <dgm:pt modelId="{3CDC9CE1-82B1-493B-B855-F665E019D641}">
      <dgm:prSet phldrT="[Κείμενο]" phldr="1"/>
      <dgm:spPr>
        <a:solidFill>
          <a:schemeClr val="bg1">
            <a:alpha val="90000"/>
          </a:schemeClr>
        </a:solidFill>
        <a:ln>
          <a:solidFill>
            <a:schemeClr val="bg1"/>
          </a:solidFill>
        </a:ln>
      </dgm:spPr>
      <dgm:t>
        <a:bodyPr/>
        <a:lstStyle/>
        <a:p>
          <a:endParaRPr lang="el-GR" dirty="0">
            <a:solidFill>
              <a:schemeClr val="bg1"/>
            </a:solidFill>
          </a:endParaRPr>
        </a:p>
      </dgm:t>
    </dgm:pt>
    <dgm:pt modelId="{FFD98869-6CA2-492C-844B-06F954317F28}" type="parTrans" cxnId="{14B3E7ED-4B35-4C2B-BD39-2786752E6BE4}">
      <dgm:prSet/>
      <dgm:spPr/>
      <dgm:t>
        <a:bodyPr/>
        <a:lstStyle/>
        <a:p>
          <a:endParaRPr lang="el-GR"/>
        </a:p>
      </dgm:t>
    </dgm:pt>
    <dgm:pt modelId="{C30A82C3-0D1C-4239-9A74-F04A8FB657A8}" type="sibTrans" cxnId="{14B3E7ED-4B35-4C2B-BD39-2786752E6BE4}">
      <dgm:prSet/>
      <dgm:spPr/>
      <dgm:t>
        <a:bodyPr/>
        <a:lstStyle/>
        <a:p>
          <a:endParaRPr lang="el-GR"/>
        </a:p>
      </dgm:t>
    </dgm:pt>
    <dgm:pt modelId="{2D51BC7F-7FBA-42E6-BD4C-9ED9C87A7731}">
      <dgm:prSet phldrT="[Κείμενο]" phldr="1"/>
      <dgm:spPr>
        <a:solidFill>
          <a:schemeClr val="bg1">
            <a:alpha val="90000"/>
          </a:schemeClr>
        </a:solidFill>
        <a:ln>
          <a:solidFill>
            <a:schemeClr val="bg1"/>
          </a:solidFill>
        </a:ln>
      </dgm:spPr>
      <dgm:t>
        <a:bodyPr/>
        <a:lstStyle/>
        <a:p>
          <a:endParaRPr lang="el-GR">
            <a:solidFill>
              <a:schemeClr val="bg1"/>
            </a:solidFill>
          </a:endParaRPr>
        </a:p>
      </dgm:t>
    </dgm:pt>
    <dgm:pt modelId="{4EBD9EB0-C76D-4BC6-A28A-B1121C6E0878}" type="parTrans" cxnId="{14CC2288-CC8A-41A0-BA39-DFAFF160437B}">
      <dgm:prSet/>
      <dgm:spPr/>
      <dgm:t>
        <a:bodyPr/>
        <a:lstStyle/>
        <a:p>
          <a:endParaRPr lang="el-GR"/>
        </a:p>
      </dgm:t>
    </dgm:pt>
    <dgm:pt modelId="{05D32D62-C832-446A-82BD-E6A0D4A87C48}" type="sibTrans" cxnId="{14CC2288-CC8A-41A0-BA39-DFAFF160437B}">
      <dgm:prSet/>
      <dgm:spPr/>
      <dgm:t>
        <a:bodyPr/>
        <a:lstStyle/>
        <a:p>
          <a:endParaRPr lang="el-GR"/>
        </a:p>
      </dgm:t>
    </dgm:pt>
    <dgm:pt modelId="{ED9211C8-71D1-456C-A34F-EBD5669F8C7B}">
      <dgm:prSet custT="1"/>
      <dgm:spPr/>
      <dgm:t>
        <a:bodyPr/>
        <a:lstStyle/>
        <a:p>
          <a:pPr algn="l"/>
          <a:r>
            <a:rPr lang="el-GR" sz="1300" dirty="0" smtClean="0">
              <a:solidFill>
                <a:srgbClr val="002060"/>
              </a:solidFill>
            </a:rPr>
            <a:t>	*</a:t>
          </a:r>
          <a:r>
            <a:rPr lang="el-GR" sz="1800" dirty="0" smtClean="0">
              <a:solidFill>
                <a:srgbClr val="002060"/>
              </a:solidFill>
            </a:rPr>
            <a:t>Τα εθνικά όρια φτώχειας καθορίζονται ως το 60% του μέσου 	διαθέσιμου εισοδήματος σε κάθε κράτος</a:t>
          </a:r>
          <a:r>
            <a:rPr lang="en-US" sz="1800" dirty="0" smtClean="0">
              <a:solidFill>
                <a:srgbClr val="002060"/>
              </a:solidFill>
            </a:rPr>
            <a:t> </a:t>
          </a:r>
          <a:r>
            <a:rPr lang="el-GR" sz="1800" dirty="0" smtClean="0">
              <a:solidFill>
                <a:srgbClr val="002060"/>
              </a:solidFill>
            </a:rPr>
            <a:t>μέλος</a:t>
          </a:r>
          <a:endParaRPr lang="el-GR" sz="1800" dirty="0"/>
        </a:p>
      </dgm:t>
    </dgm:pt>
    <dgm:pt modelId="{477C2193-755D-42E2-94E5-7F6094E21ABE}" type="parTrans" cxnId="{9F9A466C-B508-42A2-9971-ED56F8C841B7}">
      <dgm:prSet/>
      <dgm:spPr/>
      <dgm:t>
        <a:bodyPr/>
        <a:lstStyle/>
        <a:p>
          <a:endParaRPr lang="el-GR"/>
        </a:p>
      </dgm:t>
    </dgm:pt>
    <dgm:pt modelId="{53D63687-C922-42BE-87D6-FC9A92FA0B2A}" type="sibTrans" cxnId="{9F9A466C-B508-42A2-9971-ED56F8C841B7}">
      <dgm:prSet/>
      <dgm:spPr/>
      <dgm:t>
        <a:bodyPr/>
        <a:lstStyle/>
        <a:p>
          <a:endParaRPr lang="el-GR"/>
        </a:p>
      </dgm:t>
    </dgm:pt>
    <dgm:pt modelId="{C0B081DE-FAFF-460E-9CB4-51C7A19CCCD2}" type="pres">
      <dgm:prSet presAssocID="{7A9F73F5-C199-4939-99BB-3DB27D819950}" presName="linearFlow" presStyleCnt="0">
        <dgm:presLayoutVars>
          <dgm:dir/>
          <dgm:animLvl val="lvl"/>
          <dgm:resizeHandles val="exact"/>
        </dgm:presLayoutVars>
      </dgm:prSet>
      <dgm:spPr/>
    </dgm:pt>
    <dgm:pt modelId="{0E075A60-5A14-42FD-9B1D-A30122D10641}" type="pres">
      <dgm:prSet presAssocID="{2E4CFA78-1298-48EE-AB62-526999D3EF11}" presName="composite" presStyleCnt="0"/>
      <dgm:spPr/>
    </dgm:pt>
    <dgm:pt modelId="{D7BD53EC-B4C0-4BFE-A1A1-631F88E831C6}" type="pres">
      <dgm:prSet presAssocID="{2E4CFA78-1298-48EE-AB62-526999D3EF11}" presName="parentText" presStyleLbl="alignNode1" presStyleIdx="0" presStyleCnt="3">
        <dgm:presLayoutVars>
          <dgm:chMax val="1"/>
          <dgm:bulletEnabled val="1"/>
        </dgm:presLayoutVars>
      </dgm:prSet>
      <dgm:spPr/>
    </dgm:pt>
    <dgm:pt modelId="{9A94AAAC-BEA4-410D-AFAF-7B00F7C78FF8}" type="pres">
      <dgm:prSet presAssocID="{2E4CFA78-1298-48EE-AB62-526999D3EF11}" presName="descendantText" presStyleLbl="alignAcc1" presStyleIdx="0" presStyleCnt="3" custScaleY="137278">
        <dgm:presLayoutVars>
          <dgm:bulletEnabled val="1"/>
        </dgm:presLayoutVars>
      </dgm:prSet>
      <dgm:spPr/>
      <dgm:t>
        <a:bodyPr/>
        <a:lstStyle/>
        <a:p>
          <a:endParaRPr lang="el-GR"/>
        </a:p>
      </dgm:t>
    </dgm:pt>
    <dgm:pt modelId="{E8637FDC-48A9-4523-AF19-33D2AD7BD6A9}" type="pres">
      <dgm:prSet presAssocID="{AE6D3641-E59B-475F-8E44-BDF131ECE4D1}" presName="sp" presStyleCnt="0"/>
      <dgm:spPr/>
    </dgm:pt>
    <dgm:pt modelId="{5E858E3F-6FAD-4F3B-9039-3AF93A1E9953}" type="pres">
      <dgm:prSet presAssocID="{B72D2631-AD18-4A98-BD95-DBF8F16E85D6}" presName="composite" presStyleCnt="0"/>
      <dgm:spPr/>
    </dgm:pt>
    <dgm:pt modelId="{E0A0649D-4225-4673-A3F0-872F6D2DA220}" type="pres">
      <dgm:prSet presAssocID="{B72D2631-AD18-4A98-BD95-DBF8F16E85D6}" presName="parentText" presStyleLbl="alignNode1" presStyleIdx="1" presStyleCnt="3">
        <dgm:presLayoutVars>
          <dgm:chMax val="1"/>
          <dgm:bulletEnabled val="1"/>
        </dgm:presLayoutVars>
      </dgm:prSet>
      <dgm:spPr/>
    </dgm:pt>
    <dgm:pt modelId="{369DFEEE-BF0D-4479-BEC0-60217A62C80D}" type="pres">
      <dgm:prSet presAssocID="{B72D2631-AD18-4A98-BD95-DBF8F16E85D6}" presName="descendantText" presStyleLbl="alignAcc1" presStyleIdx="1" presStyleCnt="3" custScaleY="198509">
        <dgm:presLayoutVars>
          <dgm:bulletEnabled val="1"/>
        </dgm:presLayoutVars>
      </dgm:prSet>
      <dgm:spPr/>
      <dgm:t>
        <a:bodyPr/>
        <a:lstStyle/>
        <a:p>
          <a:endParaRPr lang="el-GR"/>
        </a:p>
      </dgm:t>
    </dgm:pt>
    <dgm:pt modelId="{CB48EC18-5931-441C-A6A8-A4F6F798A0B0}" type="pres">
      <dgm:prSet presAssocID="{2F9C7F37-ED0E-44E9-A282-3D75B68054EA}" presName="sp" presStyleCnt="0"/>
      <dgm:spPr/>
    </dgm:pt>
    <dgm:pt modelId="{0BDC468D-6749-420C-AE18-7A30419CB9A6}" type="pres">
      <dgm:prSet presAssocID="{518C3C03-10F7-4823-92EF-142374E431CB}" presName="composite" presStyleCnt="0"/>
      <dgm:spPr/>
    </dgm:pt>
    <dgm:pt modelId="{5352DCD3-54BA-4D89-9918-CD87A0C6A03B}" type="pres">
      <dgm:prSet presAssocID="{518C3C03-10F7-4823-92EF-142374E431CB}" presName="parentText" presStyleLbl="alignNode1" presStyleIdx="2" presStyleCnt="3" custLinFactNeighborX="-5213" custLinFactNeighborY="8447">
        <dgm:presLayoutVars>
          <dgm:chMax val="1"/>
          <dgm:bulletEnabled val="1"/>
        </dgm:presLayoutVars>
      </dgm:prSet>
      <dgm:spPr/>
    </dgm:pt>
    <dgm:pt modelId="{8C3CBD1E-9262-45D9-A91A-48DD12334A9A}" type="pres">
      <dgm:prSet presAssocID="{518C3C03-10F7-4823-92EF-142374E431CB}" presName="descendantText" presStyleLbl="alignAcc1" presStyleIdx="2" presStyleCnt="3" custLinFactNeighborX="2041" custLinFactNeighborY="57533">
        <dgm:presLayoutVars>
          <dgm:bulletEnabled val="1"/>
        </dgm:presLayoutVars>
      </dgm:prSet>
      <dgm:spPr/>
    </dgm:pt>
  </dgm:ptLst>
  <dgm:cxnLst>
    <dgm:cxn modelId="{9F9A466C-B508-42A2-9971-ED56F8C841B7}" srcId="{CDA02316-E9BA-4C5E-8F32-6A4FEE9FBB7D}" destId="{ED9211C8-71D1-456C-A34F-EBD5669F8C7B}" srcOrd="0" destOrd="0" parTransId="{477C2193-755D-42E2-94E5-7F6094E21ABE}" sibTransId="{53D63687-C922-42BE-87D6-FC9A92FA0B2A}"/>
    <dgm:cxn modelId="{31065D7D-84A3-4227-B1A1-8EA806F5DD2D}" type="presOf" srcId="{3CDC9CE1-82B1-493B-B855-F665E019D641}" destId="{8C3CBD1E-9262-45D9-A91A-48DD12334A9A}" srcOrd="0" destOrd="0" presId="urn:microsoft.com/office/officeart/2005/8/layout/chevron2"/>
    <dgm:cxn modelId="{563B1470-D50C-435A-86FB-E236061FDDDD}" type="presOf" srcId="{CDA02316-E9BA-4C5E-8F32-6A4FEE9FBB7D}" destId="{9A94AAAC-BEA4-410D-AFAF-7B00F7C78FF8}" srcOrd="0" destOrd="0" presId="urn:microsoft.com/office/officeart/2005/8/layout/chevron2"/>
    <dgm:cxn modelId="{5865D9B6-7406-4E59-9E37-9CCE35529F42}" srcId="{B72D2631-AD18-4A98-BD95-DBF8F16E85D6}" destId="{FB02FF66-656E-401F-81DC-A83374A74B7D}" srcOrd="0" destOrd="0" parTransId="{C8EDBEC1-92EA-496E-B3B9-3F464DBAC76C}" sibTransId="{3600B184-8E74-48DE-B454-5BCA1B66028A}"/>
    <dgm:cxn modelId="{B496FBBF-7166-48BA-A799-39E53BFFF473}" srcId="{7A9F73F5-C199-4939-99BB-3DB27D819950}" destId="{2E4CFA78-1298-48EE-AB62-526999D3EF11}" srcOrd="0" destOrd="0" parTransId="{490CB6DD-C7F2-4261-9FC8-1BF1220D0857}" sibTransId="{AE6D3641-E59B-475F-8E44-BDF131ECE4D1}"/>
    <dgm:cxn modelId="{55954699-CFCD-4A84-8E25-0B9A39E52701}" srcId="{7A9F73F5-C199-4939-99BB-3DB27D819950}" destId="{B72D2631-AD18-4A98-BD95-DBF8F16E85D6}" srcOrd="1" destOrd="0" parTransId="{2044E51A-1E79-4B54-86BC-E7472F4A9709}" sibTransId="{2F9C7F37-ED0E-44E9-A282-3D75B68054EA}"/>
    <dgm:cxn modelId="{8AAF8A07-741B-4F86-8A55-4C1A9727D807}" type="presOf" srcId="{ED9211C8-71D1-456C-A34F-EBD5669F8C7B}" destId="{9A94AAAC-BEA4-410D-AFAF-7B00F7C78FF8}" srcOrd="0" destOrd="1" presId="urn:microsoft.com/office/officeart/2005/8/layout/chevron2"/>
    <dgm:cxn modelId="{C1019C6A-3C75-458F-8D31-72E76ADFDFDA}" srcId="{7A9F73F5-C199-4939-99BB-3DB27D819950}" destId="{518C3C03-10F7-4823-92EF-142374E431CB}" srcOrd="2" destOrd="0" parTransId="{32A5B6F7-4002-45CD-B341-8C3295942F41}" sibTransId="{1075A1DC-BDF0-453C-9EDE-F5452B9CE42E}"/>
    <dgm:cxn modelId="{22E0206A-C3C1-44B5-B820-1692A5F75925}" type="presOf" srcId="{B72D2631-AD18-4A98-BD95-DBF8F16E85D6}" destId="{E0A0649D-4225-4673-A3F0-872F6D2DA220}" srcOrd="0" destOrd="0" presId="urn:microsoft.com/office/officeart/2005/8/layout/chevron2"/>
    <dgm:cxn modelId="{9E15E4C5-279B-4ED0-B4E9-0F4CD4BA0A27}" type="presOf" srcId="{7A9F73F5-C199-4939-99BB-3DB27D819950}" destId="{C0B081DE-FAFF-460E-9CB4-51C7A19CCCD2}" srcOrd="0" destOrd="0" presId="urn:microsoft.com/office/officeart/2005/8/layout/chevron2"/>
    <dgm:cxn modelId="{14B3E7ED-4B35-4C2B-BD39-2786752E6BE4}" srcId="{518C3C03-10F7-4823-92EF-142374E431CB}" destId="{3CDC9CE1-82B1-493B-B855-F665E019D641}" srcOrd="0" destOrd="0" parTransId="{FFD98869-6CA2-492C-844B-06F954317F28}" sibTransId="{C30A82C3-0D1C-4239-9A74-F04A8FB657A8}"/>
    <dgm:cxn modelId="{39AED4AC-8AF8-4A09-85E7-3FE4187488B8}" type="presOf" srcId="{2D51BC7F-7FBA-42E6-BD4C-9ED9C87A7731}" destId="{8C3CBD1E-9262-45D9-A91A-48DD12334A9A}" srcOrd="0" destOrd="1" presId="urn:microsoft.com/office/officeart/2005/8/layout/chevron2"/>
    <dgm:cxn modelId="{6259666C-6F62-43A9-93DF-4691B77017B3}" type="presOf" srcId="{2E4CFA78-1298-48EE-AB62-526999D3EF11}" destId="{D7BD53EC-B4C0-4BFE-A1A1-631F88E831C6}" srcOrd="0" destOrd="0" presId="urn:microsoft.com/office/officeart/2005/8/layout/chevron2"/>
    <dgm:cxn modelId="{14CC2288-CC8A-41A0-BA39-DFAFF160437B}" srcId="{518C3C03-10F7-4823-92EF-142374E431CB}" destId="{2D51BC7F-7FBA-42E6-BD4C-9ED9C87A7731}" srcOrd="1" destOrd="0" parTransId="{4EBD9EB0-C76D-4BC6-A28A-B1121C6E0878}" sibTransId="{05D32D62-C832-446A-82BD-E6A0D4A87C48}"/>
    <dgm:cxn modelId="{B2198375-A23F-468D-B905-55365AAA2D25}" type="presOf" srcId="{FB02FF66-656E-401F-81DC-A83374A74B7D}" destId="{369DFEEE-BF0D-4479-BEC0-60217A62C80D}" srcOrd="0" destOrd="0" presId="urn:microsoft.com/office/officeart/2005/8/layout/chevron2"/>
    <dgm:cxn modelId="{2B8A82DC-E7B0-4F1E-8CC5-0671F7AA6D60}" srcId="{2E4CFA78-1298-48EE-AB62-526999D3EF11}" destId="{CDA02316-E9BA-4C5E-8F32-6A4FEE9FBB7D}" srcOrd="0" destOrd="0" parTransId="{DCA339CF-0F3D-487F-8C37-ADB497AEE156}" sibTransId="{C8D6953E-1202-445A-8C13-5A49C9AA3728}"/>
    <dgm:cxn modelId="{61B754FD-9B2D-45EF-8173-88D683C43AD5}" type="presOf" srcId="{518C3C03-10F7-4823-92EF-142374E431CB}" destId="{5352DCD3-54BA-4D89-9918-CD87A0C6A03B}" srcOrd="0" destOrd="0" presId="urn:microsoft.com/office/officeart/2005/8/layout/chevron2"/>
    <dgm:cxn modelId="{396CE3B2-AE8E-4CCD-B5E7-788B6381E41E}" type="presParOf" srcId="{C0B081DE-FAFF-460E-9CB4-51C7A19CCCD2}" destId="{0E075A60-5A14-42FD-9B1D-A30122D10641}" srcOrd="0" destOrd="0" presId="urn:microsoft.com/office/officeart/2005/8/layout/chevron2"/>
    <dgm:cxn modelId="{87785604-7436-4C86-B3D8-72D8B57178CF}" type="presParOf" srcId="{0E075A60-5A14-42FD-9B1D-A30122D10641}" destId="{D7BD53EC-B4C0-4BFE-A1A1-631F88E831C6}" srcOrd="0" destOrd="0" presId="urn:microsoft.com/office/officeart/2005/8/layout/chevron2"/>
    <dgm:cxn modelId="{88C1B47B-486B-4725-88A8-62B8204674D4}" type="presParOf" srcId="{0E075A60-5A14-42FD-9B1D-A30122D10641}" destId="{9A94AAAC-BEA4-410D-AFAF-7B00F7C78FF8}" srcOrd="1" destOrd="0" presId="urn:microsoft.com/office/officeart/2005/8/layout/chevron2"/>
    <dgm:cxn modelId="{6BC6DD6D-D617-412D-882D-73D6464E60D8}" type="presParOf" srcId="{C0B081DE-FAFF-460E-9CB4-51C7A19CCCD2}" destId="{E8637FDC-48A9-4523-AF19-33D2AD7BD6A9}" srcOrd="1" destOrd="0" presId="urn:microsoft.com/office/officeart/2005/8/layout/chevron2"/>
    <dgm:cxn modelId="{D0F299A6-2C41-4DFE-AE6E-D32E2D5C4AD8}" type="presParOf" srcId="{C0B081DE-FAFF-460E-9CB4-51C7A19CCCD2}" destId="{5E858E3F-6FAD-4F3B-9039-3AF93A1E9953}" srcOrd="2" destOrd="0" presId="urn:microsoft.com/office/officeart/2005/8/layout/chevron2"/>
    <dgm:cxn modelId="{28ACCC3C-E4C8-4C4D-BA2C-CB4A367F30B4}" type="presParOf" srcId="{5E858E3F-6FAD-4F3B-9039-3AF93A1E9953}" destId="{E0A0649D-4225-4673-A3F0-872F6D2DA220}" srcOrd="0" destOrd="0" presId="urn:microsoft.com/office/officeart/2005/8/layout/chevron2"/>
    <dgm:cxn modelId="{AB6DAF0A-E9C3-4DEE-B17F-35E82968980D}" type="presParOf" srcId="{5E858E3F-6FAD-4F3B-9039-3AF93A1E9953}" destId="{369DFEEE-BF0D-4479-BEC0-60217A62C80D}" srcOrd="1" destOrd="0" presId="urn:microsoft.com/office/officeart/2005/8/layout/chevron2"/>
    <dgm:cxn modelId="{20103894-1372-4756-B15F-2922612EDB9B}" type="presParOf" srcId="{C0B081DE-FAFF-460E-9CB4-51C7A19CCCD2}" destId="{CB48EC18-5931-441C-A6A8-A4F6F798A0B0}" srcOrd="3" destOrd="0" presId="urn:microsoft.com/office/officeart/2005/8/layout/chevron2"/>
    <dgm:cxn modelId="{548A7827-56D6-4B2A-AB27-26EE03C44810}" type="presParOf" srcId="{C0B081DE-FAFF-460E-9CB4-51C7A19CCCD2}" destId="{0BDC468D-6749-420C-AE18-7A30419CB9A6}" srcOrd="4" destOrd="0" presId="urn:microsoft.com/office/officeart/2005/8/layout/chevron2"/>
    <dgm:cxn modelId="{C3EEC9F5-135B-4340-8B13-3023E95C5E1F}" type="presParOf" srcId="{0BDC468D-6749-420C-AE18-7A30419CB9A6}" destId="{5352DCD3-54BA-4D89-9918-CD87A0C6A03B}" srcOrd="0" destOrd="0" presId="urn:microsoft.com/office/officeart/2005/8/layout/chevron2"/>
    <dgm:cxn modelId="{4F50F75B-8064-4BA0-97A9-F9CF6323440C}" type="presParOf" srcId="{0BDC468D-6749-420C-AE18-7A30419CB9A6}" destId="{8C3CBD1E-9262-45D9-A91A-48DD12334A9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99C594-CFED-40A8-BFC6-9BFE85975084}" type="doc">
      <dgm:prSet loTypeId="urn:microsoft.com/office/officeart/2005/8/layout/vList2" loCatId="list" qsTypeId="urn:microsoft.com/office/officeart/2005/8/quickstyle/simple2" qsCatId="simple" csTypeId="urn:microsoft.com/office/officeart/2005/8/colors/accent1_1" csCatId="accent1" phldr="1"/>
      <dgm:spPr/>
      <dgm:t>
        <a:bodyPr/>
        <a:lstStyle/>
        <a:p>
          <a:endParaRPr lang="el-GR"/>
        </a:p>
      </dgm:t>
    </dgm:pt>
    <dgm:pt modelId="{C99EAAE7-0025-4DA1-8EBA-F0027A032CEF}">
      <dgm:prSet phldrT="[Κείμενο]" custT="1"/>
      <dgm:spPr/>
      <dgm:t>
        <a:bodyPr/>
        <a:lstStyle/>
        <a:p>
          <a:r>
            <a:rPr lang="el-GR" sz="2800" b="1" dirty="0" smtClean="0">
              <a:solidFill>
                <a:srgbClr val="002060"/>
              </a:solidFill>
            </a:rPr>
            <a:t>Σημαντικές επενδύσεις στο ανθρώπινο κεφάλαιο</a:t>
          </a:r>
          <a:endParaRPr lang="el-GR" sz="2800" b="1" dirty="0"/>
        </a:p>
      </dgm:t>
    </dgm:pt>
    <dgm:pt modelId="{F52759CF-BD39-497F-9034-00AE0763120A}" type="parTrans" cxnId="{D643B55B-1B36-436F-A242-BC401F1E396B}">
      <dgm:prSet/>
      <dgm:spPr/>
      <dgm:t>
        <a:bodyPr/>
        <a:lstStyle/>
        <a:p>
          <a:endParaRPr lang="el-GR"/>
        </a:p>
      </dgm:t>
    </dgm:pt>
    <dgm:pt modelId="{780694F4-D7FA-4AD3-B48F-B69E16BC946F}" type="sibTrans" cxnId="{D643B55B-1B36-436F-A242-BC401F1E396B}">
      <dgm:prSet/>
      <dgm:spPr/>
      <dgm:t>
        <a:bodyPr/>
        <a:lstStyle/>
        <a:p>
          <a:endParaRPr lang="el-GR"/>
        </a:p>
      </dgm:t>
    </dgm:pt>
    <dgm:pt modelId="{55FE1723-71FC-462A-AD65-43DBE8FD5DC0}">
      <dgm:prSet phldrT="[Κείμενο]" custT="1"/>
      <dgm:spPr/>
      <dgm:t>
        <a:bodyPr/>
        <a:lstStyle/>
        <a:p>
          <a:r>
            <a:rPr lang="el-GR" sz="2800" b="1" dirty="0" smtClean="0">
              <a:solidFill>
                <a:srgbClr val="002060"/>
              </a:solidFill>
            </a:rPr>
            <a:t>Ενίσχυση της ποιότητας της παρεχόμενης εκπαίδευσης και κατάρτισης</a:t>
          </a:r>
          <a:endParaRPr lang="el-GR" sz="2800" b="1" dirty="0"/>
        </a:p>
      </dgm:t>
    </dgm:pt>
    <dgm:pt modelId="{DCFF223F-320B-44B7-AFCD-13A8E60E0EF3}" type="parTrans" cxnId="{98E31487-57BB-4D39-A333-B344AB8CBE99}">
      <dgm:prSet/>
      <dgm:spPr/>
      <dgm:t>
        <a:bodyPr/>
        <a:lstStyle/>
        <a:p>
          <a:endParaRPr lang="el-GR"/>
        </a:p>
      </dgm:t>
    </dgm:pt>
    <dgm:pt modelId="{08BDA78F-187D-4C2D-819D-323237E04458}" type="sibTrans" cxnId="{98E31487-57BB-4D39-A333-B344AB8CBE99}">
      <dgm:prSet/>
      <dgm:spPr/>
      <dgm:t>
        <a:bodyPr/>
        <a:lstStyle/>
        <a:p>
          <a:endParaRPr lang="el-GR"/>
        </a:p>
      </dgm:t>
    </dgm:pt>
    <dgm:pt modelId="{976395FA-9DB2-4A6E-82DF-27FFE31E0070}">
      <dgm:prSet phldrT="[Κείμενο]" custT="1"/>
      <dgm:spPr/>
      <dgm:t>
        <a:bodyPr/>
        <a:lstStyle/>
        <a:p>
          <a:pPr algn="just"/>
          <a:r>
            <a:rPr lang="el-GR" sz="2800" b="1" dirty="0" smtClean="0">
              <a:solidFill>
                <a:srgbClr val="002060"/>
              </a:solidFill>
            </a:rPr>
            <a:t>Έμφαση στην σύνδεση μεταξύ της εκπαίδευσης και των επιχειρήσεων </a:t>
          </a:r>
          <a:endParaRPr lang="el-GR" sz="2800" b="1" dirty="0"/>
        </a:p>
      </dgm:t>
    </dgm:pt>
    <dgm:pt modelId="{342A1C21-72B2-49B4-BEB5-70C544647C52}" type="parTrans" cxnId="{77B1AF75-B568-48BF-B5EE-6C382B9C9C65}">
      <dgm:prSet/>
      <dgm:spPr/>
      <dgm:t>
        <a:bodyPr/>
        <a:lstStyle/>
        <a:p>
          <a:endParaRPr lang="el-GR"/>
        </a:p>
      </dgm:t>
    </dgm:pt>
    <dgm:pt modelId="{E3EA2BCF-34E3-4CF2-AB13-8D259130A2FF}" type="sibTrans" cxnId="{77B1AF75-B568-48BF-B5EE-6C382B9C9C65}">
      <dgm:prSet/>
      <dgm:spPr/>
      <dgm:t>
        <a:bodyPr/>
        <a:lstStyle/>
        <a:p>
          <a:endParaRPr lang="el-GR"/>
        </a:p>
      </dgm:t>
    </dgm:pt>
    <dgm:pt modelId="{826BFEB7-FBD9-492B-8BAF-427AA251183A}">
      <dgm:prSet phldrT="[Κείμενο]" custT="1"/>
      <dgm:spPr/>
      <dgm:t>
        <a:bodyPr/>
        <a:lstStyle/>
        <a:p>
          <a:r>
            <a:rPr lang="el-GR" sz="2800" b="1" dirty="0" smtClean="0">
              <a:solidFill>
                <a:srgbClr val="002060"/>
              </a:solidFill>
            </a:rPr>
            <a:t>Ουσιαστική σύνδεση με την αγορά εργασίας</a:t>
          </a:r>
          <a:endParaRPr lang="el-GR" sz="2800" b="1" dirty="0"/>
        </a:p>
      </dgm:t>
    </dgm:pt>
    <dgm:pt modelId="{F50EC3EF-27DA-4470-9316-B0D0AFD5E48B}" type="parTrans" cxnId="{2189126C-2E84-4D93-B00C-72366A675AE4}">
      <dgm:prSet/>
      <dgm:spPr/>
      <dgm:t>
        <a:bodyPr/>
        <a:lstStyle/>
        <a:p>
          <a:endParaRPr lang="el-GR"/>
        </a:p>
      </dgm:t>
    </dgm:pt>
    <dgm:pt modelId="{A9E63B2D-EC60-491E-BB1B-695077913D87}" type="sibTrans" cxnId="{2189126C-2E84-4D93-B00C-72366A675AE4}">
      <dgm:prSet/>
      <dgm:spPr/>
      <dgm:t>
        <a:bodyPr/>
        <a:lstStyle/>
        <a:p>
          <a:endParaRPr lang="el-GR"/>
        </a:p>
      </dgm:t>
    </dgm:pt>
    <dgm:pt modelId="{61D387F0-6D58-49B2-8420-6D219596BE9E}">
      <dgm:prSet phldrT="[Κείμενο]" custT="1"/>
      <dgm:spPr/>
      <dgm:t>
        <a:bodyPr/>
        <a:lstStyle/>
        <a:p>
          <a:endParaRPr lang="el-GR" sz="2800" b="1" dirty="0"/>
        </a:p>
      </dgm:t>
    </dgm:pt>
    <dgm:pt modelId="{132528A8-BAC1-40AD-BC88-047C52EB083B}" type="parTrans" cxnId="{919B4247-B429-4AC1-8814-24B6A43FDAB8}">
      <dgm:prSet/>
      <dgm:spPr/>
      <dgm:t>
        <a:bodyPr/>
        <a:lstStyle/>
        <a:p>
          <a:endParaRPr lang="el-GR"/>
        </a:p>
      </dgm:t>
    </dgm:pt>
    <dgm:pt modelId="{91235273-7BC2-4E87-BCDE-5B532B2AC1CB}" type="sibTrans" cxnId="{919B4247-B429-4AC1-8814-24B6A43FDAB8}">
      <dgm:prSet/>
      <dgm:spPr/>
      <dgm:t>
        <a:bodyPr/>
        <a:lstStyle/>
        <a:p>
          <a:endParaRPr lang="el-GR"/>
        </a:p>
      </dgm:t>
    </dgm:pt>
    <dgm:pt modelId="{69049A42-5FB7-4D4E-8B5A-AFD6EE77B3AD}" type="pres">
      <dgm:prSet presAssocID="{4E99C594-CFED-40A8-BFC6-9BFE85975084}" presName="linear" presStyleCnt="0">
        <dgm:presLayoutVars>
          <dgm:animLvl val="lvl"/>
          <dgm:resizeHandles val="exact"/>
        </dgm:presLayoutVars>
      </dgm:prSet>
      <dgm:spPr/>
    </dgm:pt>
    <dgm:pt modelId="{DEA7DA21-4F24-41B9-B996-2A6C19DD003A}" type="pres">
      <dgm:prSet presAssocID="{C99EAAE7-0025-4DA1-8EBA-F0027A032CEF}" presName="parentText" presStyleLbl="node1" presStyleIdx="0" presStyleCnt="2" custScaleY="65319">
        <dgm:presLayoutVars>
          <dgm:chMax val="0"/>
          <dgm:bulletEnabled val="1"/>
        </dgm:presLayoutVars>
      </dgm:prSet>
      <dgm:spPr/>
      <dgm:t>
        <a:bodyPr/>
        <a:lstStyle/>
        <a:p>
          <a:endParaRPr lang="el-GR"/>
        </a:p>
      </dgm:t>
    </dgm:pt>
    <dgm:pt modelId="{B1E05B44-9FB3-42BC-82C2-D74622DB2947}" type="pres">
      <dgm:prSet presAssocID="{C99EAAE7-0025-4DA1-8EBA-F0027A032CEF}" presName="childText" presStyleLbl="revTx" presStyleIdx="0" presStyleCnt="2">
        <dgm:presLayoutVars>
          <dgm:bulletEnabled val="1"/>
        </dgm:presLayoutVars>
      </dgm:prSet>
      <dgm:spPr/>
      <dgm:t>
        <a:bodyPr/>
        <a:lstStyle/>
        <a:p>
          <a:endParaRPr lang="el-GR"/>
        </a:p>
      </dgm:t>
    </dgm:pt>
    <dgm:pt modelId="{AAD18950-7737-4B6D-A3A1-9006C8FC79C2}" type="pres">
      <dgm:prSet presAssocID="{976395FA-9DB2-4A6E-82DF-27FFE31E0070}" presName="parentText" presStyleLbl="node1" presStyleIdx="1" presStyleCnt="2" custScaleY="76185">
        <dgm:presLayoutVars>
          <dgm:chMax val="0"/>
          <dgm:bulletEnabled val="1"/>
        </dgm:presLayoutVars>
      </dgm:prSet>
      <dgm:spPr/>
      <dgm:t>
        <a:bodyPr/>
        <a:lstStyle/>
        <a:p>
          <a:endParaRPr lang="el-GR"/>
        </a:p>
      </dgm:t>
    </dgm:pt>
    <dgm:pt modelId="{CD6D47EF-BDF6-4BC4-AB84-1E94679DB2CA}" type="pres">
      <dgm:prSet presAssocID="{976395FA-9DB2-4A6E-82DF-27FFE31E0070}" presName="childText" presStyleLbl="revTx" presStyleIdx="1" presStyleCnt="2" custLinFactNeighborY="3851">
        <dgm:presLayoutVars>
          <dgm:bulletEnabled val="1"/>
        </dgm:presLayoutVars>
      </dgm:prSet>
      <dgm:spPr/>
      <dgm:t>
        <a:bodyPr/>
        <a:lstStyle/>
        <a:p>
          <a:endParaRPr lang="el-GR"/>
        </a:p>
      </dgm:t>
    </dgm:pt>
  </dgm:ptLst>
  <dgm:cxnLst>
    <dgm:cxn modelId="{D643B55B-1B36-436F-A242-BC401F1E396B}" srcId="{4E99C594-CFED-40A8-BFC6-9BFE85975084}" destId="{C99EAAE7-0025-4DA1-8EBA-F0027A032CEF}" srcOrd="0" destOrd="0" parTransId="{F52759CF-BD39-497F-9034-00AE0763120A}" sibTransId="{780694F4-D7FA-4AD3-B48F-B69E16BC946F}"/>
    <dgm:cxn modelId="{10EF69B7-B85B-4621-B720-937DC0554311}" type="presOf" srcId="{4E99C594-CFED-40A8-BFC6-9BFE85975084}" destId="{69049A42-5FB7-4D4E-8B5A-AFD6EE77B3AD}" srcOrd="0" destOrd="0" presId="urn:microsoft.com/office/officeart/2005/8/layout/vList2"/>
    <dgm:cxn modelId="{ECD1D645-3DF3-4AA9-85E7-B159C2DBDEE4}" type="presOf" srcId="{976395FA-9DB2-4A6E-82DF-27FFE31E0070}" destId="{AAD18950-7737-4B6D-A3A1-9006C8FC79C2}" srcOrd="0" destOrd="0" presId="urn:microsoft.com/office/officeart/2005/8/layout/vList2"/>
    <dgm:cxn modelId="{4719F060-FF2A-4BE3-9152-4C0F2DF70621}" type="presOf" srcId="{826BFEB7-FBD9-492B-8BAF-427AA251183A}" destId="{CD6D47EF-BDF6-4BC4-AB84-1E94679DB2CA}" srcOrd="0" destOrd="0" presId="urn:microsoft.com/office/officeart/2005/8/layout/vList2"/>
    <dgm:cxn modelId="{6FF9AA68-195D-4205-A066-2F3578A71139}" type="presOf" srcId="{55FE1723-71FC-462A-AD65-43DBE8FD5DC0}" destId="{B1E05B44-9FB3-42BC-82C2-D74622DB2947}" srcOrd="0" destOrd="0" presId="urn:microsoft.com/office/officeart/2005/8/layout/vList2"/>
    <dgm:cxn modelId="{2189126C-2E84-4D93-B00C-72366A675AE4}" srcId="{976395FA-9DB2-4A6E-82DF-27FFE31E0070}" destId="{826BFEB7-FBD9-492B-8BAF-427AA251183A}" srcOrd="0" destOrd="0" parTransId="{F50EC3EF-27DA-4470-9316-B0D0AFD5E48B}" sibTransId="{A9E63B2D-EC60-491E-BB1B-695077913D87}"/>
    <dgm:cxn modelId="{77B1AF75-B568-48BF-B5EE-6C382B9C9C65}" srcId="{4E99C594-CFED-40A8-BFC6-9BFE85975084}" destId="{976395FA-9DB2-4A6E-82DF-27FFE31E0070}" srcOrd="1" destOrd="0" parTransId="{342A1C21-72B2-49B4-BEB5-70C544647C52}" sibTransId="{E3EA2BCF-34E3-4CF2-AB13-8D259130A2FF}"/>
    <dgm:cxn modelId="{919B4247-B429-4AC1-8814-24B6A43FDAB8}" srcId="{976395FA-9DB2-4A6E-82DF-27FFE31E0070}" destId="{61D387F0-6D58-49B2-8420-6D219596BE9E}" srcOrd="1" destOrd="0" parTransId="{132528A8-BAC1-40AD-BC88-047C52EB083B}" sibTransId="{91235273-7BC2-4E87-BCDE-5B532B2AC1CB}"/>
    <dgm:cxn modelId="{98E31487-57BB-4D39-A333-B344AB8CBE99}" srcId="{C99EAAE7-0025-4DA1-8EBA-F0027A032CEF}" destId="{55FE1723-71FC-462A-AD65-43DBE8FD5DC0}" srcOrd="0" destOrd="0" parTransId="{DCFF223F-320B-44B7-AFCD-13A8E60E0EF3}" sibTransId="{08BDA78F-187D-4C2D-819D-323237E04458}"/>
    <dgm:cxn modelId="{AC436A88-37DF-4CB5-9E93-CCEE841F1AB6}" type="presOf" srcId="{61D387F0-6D58-49B2-8420-6D219596BE9E}" destId="{CD6D47EF-BDF6-4BC4-AB84-1E94679DB2CA}" srcOrd="0" destOrd="1" presId="urn:microsoft.com/office/officeart/2005/8/layout/vList2"/>
    <dgm:cxn modelId="{5D41C0C4-51BD-451F-9F49-B378422863AD}" type="presOf" srcId="{C99EAAE7-0025-4DA1-8EBA-F0027A032CEF}" destId="{DEA7DA21-4F24-41B9-B996-2A6C19DD003A}" srcOrd="0" destOrd="0" presId="urn:microsoft.com/office/officeart/2005/8/layout/vList2"/>
    <dgm:cxn modelId="{5E7322CB-ECA7-4925-8C4A-DCC2F41922A9}" type="presParOf" srcId="{69049A42-5FB7-4D4E-8B5A-AFD6EE77B3AD}" destId="{DEA7DA21-4F24-41B9-B996-2A6C19DD003A}" srcOrd="0" destOrd="0" presId="urn:microsoft.com/office/officeart/2005/8/layout/vList2"/>
    <dgm:cxn modelId="{48D25AA6-9630-43C2-816B-9D3D87510A29}" type="presParOf" srcId="{69049A42-5FB7-4D4E-8B5A-AFD6EE77B3AD}" destId="{B1E05B44-9FB3-42BC-82C2-D74622DB2947}" srcOrd="1" destOrd="0" presId="urn:microsoft.com/office/officeart/2005/8/layout/vList2"/>
    <dgm:cxn modelId="{B94CB40E-3BBF-46BE-BD41-EA7E5ED34118}" type="presParOf" srcId="{69049A42-5FB7-4D4E-8B5A-AFD6EE77B3AD}" destId="{AAD18950-7737-4B6D-A3A1-9006C8FC79C2}" srcOrd="2" destOrd="0" presId="urn:microsoft.com/office/officeart/2005/8/layout/vList2"/>
    <dgm:cxn modelId="{BF97611A-04D7-4B83-BBE0-50A47A8C15BD}" type="presParOf" srcId="{69049A42-5FB7-4D4E-8B5A-AFD6EE77B3AD}" destId="{CD6D47EF-BDF6-4BC4-AB84-1E94679DB2CA}"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33A49-8886-47D8-B2FD-1C2270B116D8}">
      <dsp:nvSpPr>
        <dsp:cNvPr id="0" name=""/>
        <dsp:cNvSpPr/>
      </dsp:nvSpPr>
      <dsp:spPr>
        <a:xfrm rot="5400000">
          <a:off x="-215479" y="217571"/>
          <a:ext cx="1436533" cy="1005573"/>
        </a:xfrm>
        <a:prstGeom prst="chevron">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smtClean="0"/>
            <a:t>1</a:t>
          </a:r>
          <a:endParaRPr lang="el-GR" sz="2800" kern="1200" dirty="0"/>
        </a:p>
      </dsp:txBody>
      <dsp:txXfrm rot="-5400000">
        <a:off x="2" y="504878"/>
        <a:ext cx="1005573" cy="430960"/>
      </dsp:txXfrm>
    </dsp:sp>
    <dsp:sp modelId="{FCE2D3D8-3D1B-4A94-AA10-71FEEF331912}">
      <dsp:nvSpPr>
        <dsp:cNvPr id="0" name=""/>
        <dsp:cNvSpPr/>
      </dsp:nvSpPr>
      <dsp:spPr>
        <a:xfrm rot="5400000">
          <a:off x="3834329" y="-2826842"/>
          <a:ext cx="933746" cy="659125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ctr" defTabSz="1422400">
            <a:lnSpc>
              <a:spcPct val="90000"/>
            </a:lnSpc>
            <a:spcBef>
              <a:spcPct val="0"/>
            </a:spcBef>
            <a:spcAft>
              <a:spcPct val="15000"/>
            </a:spcAft>
            <a:buChar char="••"/>
          </a:pPr>
          <a:r>
            <a:rPr lang="el-GR" sz="3200" b="1" i="1" kern="1200" smtClean="0">
              <a:effectLst>
                <a:outerShdw blurRad="38100" dist="38100" dir="2700000" algn="tl">
                  <a:srgbClr val="000000">
                    <a:alpha val="43137"/>
                  </a:srgbClr>
                </a:outerShdw>
              </a:effectLst>
            </a:rPr>
            <a:t>       </a:t>
          </a:r>
          <a:r>
            <a:rPr lang="el-GR" sz="2400" b="1" i="1" kern="1200" smtClean="0">
              <a:effectLst>
                <a:outerShdw blurRad="38100" dist="38100" dir="2700000" algn="tl">
                  <a:srgbClr val="000000">
                    <a:alpha val="43137"/>
                  </a:srgbClr>
                </a:outerShdw>
              </a:effectLst>
            </a:rPr>
            <a:t>ΣΤΡΑΤΗΓΙΚΗ ΕΥΡΩΠΗ </a:t>
          </a:r>
          <a:r>
            <a:rPr lang="el-GR" sz="2400" b="1" i="1" kern="1200" smtClean="0">
              <a:effectLst>
                <a:outerShdw blurRad="38100" dist="38100" dir="2700000" algn="tl">
                  <a:srgbClr val="000000">
                    <a:alpha val="43137"/>
                  </a:srgbClr>
                </a:outerShdw>
              </a:effectLst>
              <a:latin typeface="Calibri" pitchFamily="34" charset="0"/>
            </a:rPr>
            <a:t>2020</a:t>
          </a:r>
          <a:endParaRPr lang="el-GR" sz="2400" i="1" kern="1200" dirty="0">
            <a:effectLst>
              <a:outerShdw blurRad="38100" dist="38100" dir="2700000" algn="tl">
                <a:srgbClr val="000000">
                  <a:alpha val="43137"/>
                </a:srgbClr>
              </a:outerShdw>
            </a:effectLst>
            <a:latin typeface="Calibri" pitchFamily="34" charset="0"/>
          </a:endParaRPr>
        </a:p>
      </dsp:txBody>
      <dsp:txXfrm rot="-5400000">
        <a:off x="1005573" y="47496"/>
        <a:ext cx="6545676" cy="842582"/>
      </dsp:txXfrm>
    </dsp:sp>
    <dsp:sp modelId="{562AABB1-62EB-4135-BC4D-41B5A434E2E0}">
      <dsp:nvSpPr>
        <dsp:cNvPr id="0" name=""/>
        <dsp:cNvSpPr/>
      </dsp:nvSpPr>
      <dsp:spPr>
        <a:xfrm rot="5400000">
          <a:off x="-215479" y="1440337"/>
          <a:ext cx="1436533" cy="1005573"/>
        </a:xfrm>
        <a:prstGeom prst="chevron">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smtClean="0"/>
            <a:t>2</a:t>
          </a:r>
          <a:endParaRPr lang="el-GR" sz="2800" kern="1200" dirty="0"/>
        </a:p>
      </dsp:txBody>
      <dsp:txXfrm rot="-5400000">
        <a:off x="2" y="1727644"/>
        <a:ext cx="1005573" cy="430960"/>
      </dsp:txXfrm>
    </dsp:sp>
    <dsp:sp modelId="{7C2CA07F-C63A-4530-903E-B01E065757DC}">
      <dsp:nvSpPr>
        <dsp:cNvPr id="0" name=""/>
        <dsp:cNvSpPr/>
      </dsp:nvSpPr>
      <dsp:spPr>
        <a:xfrm rot="5400000">
          <a:off x="3834329" y="-1586373"/>
          <a:ext cx="933746" cy="659125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ctr" defTabSz="889000">
            <a:lnSpc>
              <a:spcPct val="90000"/>
            </a:lnSpc>
            <a:spcBef>
              <a:spcPct val="0"/>
            </a:spcBef>
            <a:spcAft>
              <a:spcPct val="15000"/>
            </a:spcAft>
            <a:buChar char="••"/>
          </a:pPr>
          <a:r>
            <a:rPr lang="el-GR" sz="2000" b="1" i="1" kern="1200" smtClean="0">
              <a:effectLst>
                <a:outerShdw blurRad="38100" dist="38100" dir="2700000" algn="tl">
                  <a:srgbClr val="000000">
                    <a:alpha val="43137"/>
                  </a:srgbClr>
                </a:outerShdw>
              </a:effectLst>
            </a:rPr>
            <a:t>ΣΤΡΑΤΗΓΙΚΟ ΠΛΑΙΣΙΟ ΓΙΑ ΤΗΝ ΕΥΡΩΠΑΪΚΗ ΣΥΝΕΡΓΑΣΙΑ ΣΤΗΝ </a:t>
          </a:r>
          <a:r>
            <a:rPr lang="en-US" sz="2000" b="1" i="1" kern="1200" smtClean="0">
              <a:effectLst>
                <a:outerShdw blurRad="38100" dist="38100" dir="2700000" algn="tl">
                  <a:srgbClr val="000000">
                    <a:alpha val="43137"/>
                  </a:srgbClr>
                </a:outerShdw>
              </a:effectLst>
            </a:rPr>
            <a:t>        </a:t>
          </a:r>
          <a:r>
            <a:rPr lang="el-GR" sz="2000" b="1" i="1" kern="1200" smtClean="0">
              <a:effectLst>
                <a:outerShdw blurRad="38100" dist="38100" dir="2700000" algn="tl">
                  <a:srgbClr val="000000">
                    <a:alpha val="43137"/>
                  </a:srgbClr>
                </a:outerShdw>
              </a:effectLst>
            </a:rPr>
            <a:t>ΕΚΠΑΙΔΕΥΣΗ ΚΑΙ ΤΗΝ ΚΑΤΑΡΤΙΣΗ</a:t>
          </a:r>
          <a:endParaRPr lang="el-GR" sz="2000" i="1" kern="1200" dirty="0">
            <a:effectLst>
              <a:outerShdw blurRad="38100" dist="38100" dir="2700000" algn="tl">
                <a:srgbClr val="000000">
                  <a:alpha val="43137"/>
                </a:srgbClr>
              </a:outerShdw>
            </a:effectLst>
          </a:endParaRPr>
        </a:p>
        <a:p>
          <a:pPr marL="228600" lvl="1" indent="-228600" algn="ctr" defTabSz="889000">
            <a:lnSpc>
              <a:spcPct val="90000"/>
            </a:lnSpc>
            <a:spcBef>
              <a:spcPct val="0"/>
            </a:spcBef>
            <a:spcAft>
              <a:spcPct val="15000"/>
            </a:spcAft>
            <a:buChar char="••"/>
          </a:pPr>
          <a:r>
            <a:rPr lang="el-GR" sz="2000" b="1" i="1" kern="1200" smtClean="0">
              <a:effectLst>
                <a:outerShdw blurRad="38100" dist="38100" dir="2700000" algn="tl">
                  <a:srgbClr val="000000">
                    <a:alpha val="43137"/>
                  </a:srgbClr>
                </a:outerShdw>
              </a:effectLst>
            </a:rPr>
            <a:t>«ΕΤ 2020»</a:t>
          </a:r>
          <a:endParaRPr lang="el-GR" sz="2000" i="1" kern="1200" dirty="0">
            <a:effectLst>
              <a:outerShdw blurRad="38100" dist="38100" dir="2700000" algn="tl">
                <a:srgbClr val="000000">
                  <a:alpha val="43137"/>
                </a:srgbClr>
              </a:outerShdw>
            </a:effectLst>
          </a:endParaRPr>
        </a:p>
      </dsp:txBody>
      <dsp:txXfrm rot="-5400000">
        <a:off x="1005573" y="1287965"/>
        <a:ext cx="6545676" cy="842582"/>
      </dsp:txXfrm>
    </dsp:sp>
    <dsp:sp modelId="{FD3B0642-A2E3-4109-9FF6-26949801E2DC}">
      <dsp:nvSpPr>
        <dsp:cNvPr id="0" name=""/>
        <dsp:cNvSpPr/>
      </dsp:nvSpPr>
      <dsp:spPr>
        <a:xfrm rot="5400000">
          <a:off x="-215479" y="2698154"/>
          <a:ext cx="1436533" cy="1005573"/>
        </a:xfrm>
        <a:prstGeom prst="chevron">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smtClean="0"/>
            <a:t>3</a:t>
          </a:r>
          <a:endParaRPr lang="el-GR" sz="2800" kern="1200" dirty="0"/>
        </a:p>
      </dsp:txBody>
      <dsp:txXfrm rot="-5400000">
        <a:off x="2" y="2985461"/>
        <a:ext cx="1005573" cy="430960"/>
      </dsp:txXfrm>
    </dsp:sp>
    <dsp:sp modelId="{36457D2E-8CFC-4722-8BAF-8F0F32C408F0}">
      <dsp:nvSpPr>
        <dsp:cNvPr id="0" name=""/>
        <dsp:cNvSpPr/>
      </dsp:nvSpPr>
      <dsp:spPr>
        <a:xfrm rot="5400000">
          <a:off x="3834329" y="-346081"/>
          <a:ext cx="933746" cy="659125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l-GR" sz="2400" b="1" i="1" kern="1200" smtClean="0">
              <a:effectLst>
                <a:outerShdw blurRad="38100" dist="38100" dir="2700000" algn="tl">
                  <a:srgbClr val="000000">
                    <a:alpha val="43137"/>
                  </a:srgbClr>
                </a:outerShdw>
              </a:effectLst>
            </a:rPr>
            <a:t>ΑΝΩΤΑΤΗ ΕΚΠΑΙΔΕΥΣΗ ΚΑΙ ΕΥΡΩΠΑΪΚΗ ΕΝΩΣΗ</a:t>
          </a:r>
          <a:endParaRPr lang="el-GR" sz="2400" i="1" kern="1200" dirty="0">
            <a:effectLst>
              <a:outerShdw blurRad="38100" dist="38100" dir="2700000" algn="tl">
                <a:srgbClr val="000000">
                  <a:alpha val="43137"/>
                </a:srgbClr>
              </a:outerShdw>
            </a:effectLst>
          </a:endParaRPr>
        </a:p>
      </dsp:txBody>
      <dsp:txXfrm rot="-5400000">
        <a:off x="1005573" y="2528257"/>
        <a:ext cx="6545676" cy="8425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995C6D-7F40-4D2F-A691-DFBCEFF50D3D}">
      <dsp:nvSpPr>
        <dsp:cNvPr id="0" name=""/>
        <dsp:cNvSpPr/>
      </dsp:nvSpPr>
      <dsp:spPr>
        <a:xfrm>
          <a:off x="0" y="144015"/>
          <a:ext cx="8352928" cy="95387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el-GR" sz="1600" b="1" i="0" kern="1200" dirty="0" smtClean="0">
              <a:solidFill>
                <a:srgbClr val="002060"/>
              </a:solidFill>
            </a:rPr>
            <a:t>Ο μέσος ρυθμός ανάπτυξης της Ευρώπης</a:t>
          </a:r>
          <a:r>
            <a:rPr lang="en-US" sz="1600" b="1" i="0" kern="1200" dirty="0" smtClean="0">
              <a:solidFill>
                <a:srgbClr val="002060"/>
              </a:solidFill>
            </a:rPr>
            <a:t> </a:t>
          </a:r>
          <a:r>
            <a:rPr lang="el-GR" sz="1600" b="1" i="0" kern="1200" dirty="0" smtClean="0">
              <a:solidFill>
                <a:srgbClr val="002060"/>
              </a:solidFill>
            </a:rPr>
            <a:t>είναι διαρθρωτικά χαμηλότερος από τον αντίστοιχο των βασικών οικονομικών μας εταίρων, γεγονός που οφείλεται σε μεγάλο βαθμό στο χάσμα παραγωγικότητας το οποίο διευρύνθηκε κατά την τελευταία δεκαετία</a:t>
          </a:r>
          <a:endParaRPr lang="el-GR" sz="1600" b="1" i="0" kern="1200" dirty="0">
            <a:solidFill>
              <a:srgbClr val="002060"/>
            </a:solidFill>
          </a:endParaRPr>
        </a:p>
      </dsp:txBody>
      <dsp:txXfrm>
        <a:off x="46564" y="190579"/>
        <a:ext cx="8259800" cy="860748"/>
      </dsp:txXfrm>
    </dsp:sp>
    <dsp:sp modelId="{B47AB73A-BF74-43BD-AB6F-F7B1E62119A1}">
      <dsp:nvSpPr>
        <dsp:cNvPr id="0" name=""/>
        <dsp:cNvSpPr/>
      </dsp:nvSpPr>
      <dsp:spPr>
        <a:xfrm>
          <a:off x="0" y="621182"/>
          <a:ext cx="8352928" cy="8489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05" tIns="20320" rIns="113792" bIns="20320" numCol="1" spcCol="1270" anchor="t" anchorCtr="0">
          <a:noAutofit/>
        </a:bodyPr>
        <a:lstStyle/>
        <a:p>
          <a:pPr marL="171450" lvl="1" indent="-171450" algn="just" defTabSz="711200">
            <a:lnSpc>
              <a:spcPct val="90000"/>
            </a:lnSpc>
            <a:spcBef>
              <a:spcPct val="0"/>
            </a:spcBef>
            <a:spcAft>
              <a:spcPct val="20000"/>
            </a:spcAft>
            <a:buChar char="••"/>
          </a:pPr>
          <a:endParaRPr lang="el-GR" sz="1600" kern="1200" dirty="0"/>
        </a:p>
        <a:p>
          <a:pPr marL="171450" lvl="1" indent="-171450" algn="just" defTabSz="711200">
            <a:lnSpc>
              <a:spcPct val="90000"/>
            </a:lnSpc>
            <a:spcBef>
              <a:spcPct val="0"/>
            </a:spcBef>
            <a:spcAft>
              <a:spcPct val="20000"/>
            </a:spcAft>
            <a:buChar char="••"/>
          </a:pPr>
          <a:endParaRPr lang="el-GR" sz="1600" b="1" kern="1200" dirty="0">
            <a:solidFill>
              <a:srgbClr val="002060"/>
            </a:solidFill>
          </a:endParaRPr>
        </a:p>
        <a:p>
          <a:pPr marL="171450" lvl="1" indent="-171450" algn="just" defTabSz="711200">
            <a:lnSpc>
              <a:spcPct val="90000"/>
            </a:lnSpc>
            <a:spcBef>
              <a:spcPct val="0"/>
            </a:spcBef>
            <a:spcAft>
              <a:spcPct val="20000"/>
            </a:spcAft>
            <a:buChar char="••"/>
          </a:pPr>
          <a:r>
            <a:rPr lang="el-GR" sz="1600" b="1" kern="1200" dirty="0" smtClean="0">
              <a:solidFill>
                <a:srgbClr val="002060"/>
              </a:solidFill>
            </a:rPr>
            <a:t>Τα ποσοστά ανεργίας στην Ευρώπη – κατά μέσο όρο πάνω από 25% για άτομα ηλικίας 20-64 ετών – εξακολουθούν να είναι σημαντικά υψηλότερα απ’ ότι σε άλλα μέρη του κόσμου</a:t>
          </a:r>
          <a:endParaRPr lang="el-GR" sz="1600" b="1" kern="1200" dirty="0">
            <a:solidFill>
              <a:srgbClr val="002060"/>
            </a:solidFill>
          </a:endParaRPr>
        </a:p>
      </dsp:txBody>
      <dsp:txXfrm>
        <a:off x="0" y="621182"/>
        <a:ext cx="8352928" cy="848929"/>
      </dsp:txXfrm>
    </dsp:sp>
    <dsp:sp modelId="{9A212F1C-6309-4756-B12D-AEBB48960573}">
      <dsp:nvSpPr>
        <dsp:cNvPr id="0" name=""/>
        <dsp:cNvSpPr/>
      </dsp:nvSpPr>
      <dsp:spPr>
        <a:xfrm>
          <a:off x="0" y="1998719"/>
          <a:ext cx="8352928" cy="45197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rgbClr val="002060"/>
              </a:solidFill>
            </a:rPr>
            <a:t>Η δημογραφική γήρανση επιταχύνεται</a:t>
          </a:r>
          <a:endParaRPr lang="el-GR" sz="1800" b="1" kern="1200" dirty="0"/>
        </a:p>
      </dsp:txBody>
      <dsp:txXfrm>
        <a:off x="22064" y="2020783"/>
        <a:ext cx="8308800" cy="407845"/>
      </dsp:txXfrm>
    </dsp:sp>
    <dsp:sp modelId="{208139AD-1B8F-4DD5-A0FF-406A52CD40D5}">
      <dsp:nvSpPr>
        <dsp:cNvPr id="0" name=""/>
        <dsp:cNvSpPr/>
      </dsp:nvSpPr>
      <dsp:spPr>
        <a:xfrm>
          <a:off x="0" y="2256663"/>
          <a:ext cx="8352928" cy="621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205" tIns="20320" rIns="113792" bIns="20320" numCol="1" spcCol="1270" anchor="t" anchorCtr="0">
          <a:noAutofit/>
        </a:bodyPr>
        <a:lstStyle/>
        <a:p>
          <a:pPr marL="171450" lvl="1" indent="-171450" algn="l" defTabSz="711200">
            <a:lnSpc>
              <a:spcPct val="90000"/>
            </a:lnSpc>
            <a:spcBef>
              <a:spcPct val="0"/>
            </a:spcBef>
            <a:spcAft>
              <a:spcPct val="20000"/>
            </a:spcAft>
            <a:buChar char="••"/>
          </a:pPr>
          <a:endParaRPr lang="el-GR" sz="1600" b="1" kern="1200" dirty="0"/>
        </a:p>
        <a:p>
          <a:pPr marL="171450" lvl="1" indent="-171450" algn="l" defTabSz="711200">
            <a:lnSpc>
              <a:spcPct val="90000"/>
            </a:lnSpc>
            <a:spcBef>
              <a:spcPct val="0"/>
            </a:spcBef>
            <a:spcAft>
              <a:spcPct val="20000"/>
            </a:spcAft>
            <a:buChar char="••"/>
          </a:pPr>
          <a:r>
            <a:rPr lang="el-GR" sz="1600" b="1" kern="1200" dirty="0" smtClean="0">
              <a:solidFill>
                <a:srgbClr val="002060"/>
              </a:solidFill>
            </a:rPr>
            <a:t>Οι οικονομίες μας είναι όλο και πιο αλληλένδετες σε παγκόσμιο επίπεδο</a:t>
          </a:r>
          <a:endParaRPr lang="el-GR" sz="1600" b="1" kern="1200" dirty="0"/>
        </a:p>
      </dsp:txBody>
      <dsp:txXfrm>
        <a:off x="0" y="2256663"/>
        <a:ext cx="8352928" cy="6217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BCFEBA-CBC1-453C-B4F6-F48ED0961701}">
      <dsp:nvSpPr>
        <dsp:cNvPr id="0" name=""/>
        <dsp:cNvSpPr/>
      </dsp:nvSpPr>
      <dsp:spPr>
        <a:xfrm>
          <a:off x="0" y="0"/>
          <a:ext cx="8280920" cy="520551"/>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l-GR" sz="1600" b="1" kern="1200" dirty="0" smtClean="0">
              <a:solidFill>
                <a:srgbClr val="002060"/>
              </a:solidFill>
            </a:rPr>
            <a:t>Οι οικονομίες της ΕΕ των 27 είναι σε μεγάλο βαθμό αλληλένδετες</a:t>
          </a:r>
          <a:endParaRPr lang="el-GR" sz="1600" b="1" kern="1200" dirty="0"/>
        </a:p>
      </dsp:txBody>
      <dsp:txXfrm>
        <a:off x="25411" y="25411"/>
        <a:ext cx="8230098" cy="469729"/>
      </dsp:txXfrm>
    </dsp:sp>
    <dsp:sp modelId="{2CBA8880-5C2D-4E9C-9CAA-0A598FE05E25}">
      <dsp:nvSpPr>
        <dsp:cNvPr id="0" name=""/>
        <dsp:cNvSpPr/>
      </dsp:nvSpPr>
      <dsp:spPr>
        <a:xfrm>
          <a:off x="0" y="657780"/>
          <a:ext cx="8280920"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19"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l-GR" sz="1600" b="1" kern="1200" dirty="0" smtClean="0">
              <a:solidFill>
                <a:srgbClr val="002060"/>
              </a:solidFill>
            </a:rPr>
            <a:t>Το παγκόσμιο χρηματοπιστωτικό σύστημα εξακολουθεί να έχει ανάγκη ρύθμισης</a:t>
          </a:r>
          <a:endParaRPr lang="el-GR" sz="1600" b="1" kern="1200" dirty="0"/>
        </a:p>
      </dsp:txBody>
      <dsp:txXfrm>
        <a:off x="0" y="657780"/>
        <a:ext cx="8280920" cy="563040"/>
      </dsp:txXfrm>
    </dsp:sp>
    <dsp:sp modelId="{602911C5-B0AD-410C-A867-0DE892D17E7E}">
      <dsp:nvSpPr>
        <dsp:cNvPr id="0" name=""/>
        <dsp:cNvSpPr/>
      </dsp:nvSpPr>
      <dsp:spPr>
        <a:xfrm>
          <a:off x="0" y="1055918"/>
          <a:ext cx="8280920" cy="63648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l-GR" sz="1600" b="1" kern="1200" dirty="0" smtClean="0">
              <a:solidFill>
                <a:srgbClr val="002060"/>
              </a:solidFill>
            </a:rPr>
            <a:t>Οι προκλήσεις όσον αφορά το κλίμα και τους πόρους απαιτούν δραστικές ενέργειες</a:t>
          </a:r>
          <a:endParaRPr lang="el-GR" sz="1600" b="1" kern="1200" dirty="0"/>
        </a:p>
      </dsp:txBody>
      <dsp:txXfrm>
        <a:off x="31070" y="1086988"/>
        <a:ext cx="8218780" cy="574340"/>
      </dsp:txXfrm>
    </dsp:sp>
    <dsp:sp modelId="{FA0B38BD-CEDC-4107-BE41-4337D349B761}">
      <dsp:nvSpPr>
        <dsp:cNvPr id="0" name=""/>
        <dsp:cNvSpPr/>
      </dsp:nvSpPr>
      <dsp:spPr>
        <a:xfrm>
          <a:off x="0" y="1744490"/>
          <a:ext cx="8280920" cy="823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19"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l-GR" sz="1600" b="1" kern="1200" dirty="0" smtClean="0">
              <a:solidFill>
                <a:srgbClr val="002060"/>
              </a:solidFill>
            </a:rPr>
            <a:t>Ο συντονισμός εντός της ΕΕ αποδίδει, όπου αυτός επιτυγχάνεται</a:t>
          </a:r>
          <a:endParaRPr lang="el-GR" sz="1600" b="1" kern="1200" dirty="0"/>
        </a:p>
      </dsp:txBody>
      <dsp:txXfrm>
        <a:off x="0" y="1744490"/>
        <a:ext cx="8280920" cy="8233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9BB147-4F31-4E64-BB85-32E7B1DB4038}">
      <dsp:nvSpPr>
        <dsp:cNvPr id="0" name=""/>
        <dsp:cNvSpPr/>
      </dsp:nvSpPr>
      <dsp:spPr>
        <a:xfrm>
          <a:off x="10" y="3893675"/>
          <a:ext cx="8512875" cy="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5EA8CD-3655-4A6A-A750-B68412D22AF6}">
      <dsp:nvSpPr>
        <dsp:cNvPr id="0" name=""/>
        <dsp:cNvSpPr/>
      </dsp:nvSpPr>
      <dsp:spPr>
        <a:xfrm flipV="1">
          <a:off x="296440" y="2199171"/>
          <a:ext cx="8270172" cy="45720"/>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8CA03E-0B06-44F1-B9DC-F9812D82F579}">
      <dsp:nvSpPr>
        <dsp:cNvPr id="0" name=""/>
        <dsp:cNvSpPr/>
      </dsp:nvSpPr>
      <dsp:spPr>
        <a:xfrm>
          <a:off x="580695" y="501239"/>
          <a:ext cx="7747141" cy="59296"/>
        </a:xfrm>
        <a:prstGeom prst="line">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FB372F-A966-4BC2-8811-6B18ADC11E65}">
      <dsp:nvSpPr>
        <dsp:cNvPr id="0" name=""/>
        <dsp:cNvSpPr/>
      </dsp:nvSpPr>
      <dsp:spPr>
        <a:xfrm>
          <a:off x="436887" y="0"/>
          <a:ext cx="5386599" cy="540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1066800">
            <a:lnSpc>
              <a:spcPct val="90000"/>
            </a:lnSpc>
            <a:spcBef>
              <a:spcPct val="0"/>
            </a:spcBef>
            <a:spcAft>
              <a:spcPct val="35000"/>
            </a:spcAft>
          </a:pPr>
          <a:endParaRPr lang="el-GR" sz="2400" kern="1200" dirty="0"/>
        </a:p>
      </dsp:txBody>
      <dsp:txXfrm>
        <a:off x="436887" y="0"/>
        <a:ext cx="5386599" cy="540146"/>
      </dsp:txXfrm>
    </dsp:sp>
    <dsp:sp modelId="{A62F3D03-FB7D-493B-B431-90E615080218}">
      <dsp:nvSpPr>
        <dsp:cNvPr id="0" name=""/>
        <dsp:cNvSpPr/>
      </dsp:nvSpPr>
      <dsp:spPr>
        <a:xfrm>
          <a:off x="347418" y="0"/>
          <a:ext cx="3758308" cy="540146"/>
        </a:xfrm>
        <a:prstGeom prst="round2SameRect">
          <a:avLst>
            <a:gd name="adj1" fmla="val 16670"/>
            <a:gd name="adj2" fmla="val 0"/>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l-GR" sz="2400" kern="1200" dirty="0" smtClean="0">
              <a:solidFill>
                <a:srgbClr val="002060"/>
              </a:solidFill>
            </a:rPr>
            <a:t>ΣΤΟΧΟΣ</a:t>
          </a:r>
          <a:endParaRPr lang="el-GR" sz="2400" kern="1200" dirty="0">
            <a:solidFill>
              <a:srgbClr val="002060"/>
            </a:solidFill>
          </a:endParaRPr>
        </a:p>
      </dsp:txBody>
      <dsp:txXfrm>
        <a:off x="373791" y="26373"/>
        <a:ext cx="3705562" cy="513773"/>
      </dsp:txXfrm>
    </dsp:sp>
    <dsp:sp modelId="{51EA1CE2-3739-4933-B8E6-A124711B1DC2}">
      <dsp:nvSpPr>
        <dsp:cNvPr id="0" name=""/>
        <dsp:cNvSpPr/>
      </dsp:nvSpPr>
      <dsp:spPr>
        <a:xfrm>
          <a:off x="0" y="569906"/>
          <a:ext cx="8512875" cy="1080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228600" lvl="1" indent="-228600" algn="just" defTabSz="1066800">
            <a:lnSpc>
              <a:spcPct val="90000"/>
            </a:lnSpc>
            <a:spcBef>
              <a:spcPct val="0"/>
            </a:spcBef>
            <a:spcAft>
              <a:spcPct val="15000"/>
            </a:spcAft>
            <a:buChar char="••"/>
          </a:pPr>
          <a:r>
            <a:rPr lang="el-GR" sz="2400" b="1" kern="1200" dirty="0" smtClean="0">
              <a:solidFill>
                <a:srgbClr val="002060"/>
              </a:solidFill>
            </a:rPr>
            <a:t>της Στρατηγικής ΕΥΡΩΠΗ 2020 είναι η μετατροπή της Ευρωπαϊκής Ένωσης σε μια έξυπνη, διατηρήσιμη και χωρίς αποκλεισμούς οικονομία</a:t>
          </a:r>
          <a:endParaRPr lang="el-GR" sz="2400" b="1" kern="1200" dirty="0"/>
        </a:p>
      </dsp:txBody>
      <dsp:txXfrm>
        <a:off x="0" y="569906"/>
        <a:ext cx="8512875" cy="1080455"/>
      </dsp:txXfrm>
    </dsp:sp>
    <dsp:sp modelId="{A737BA71-F76E-4EC2-A9AB-497731DD4EDD}">
      <dsp:nvSpPr>
        <dsp:cNvPr id="0" name=""/>
        <dsp:cNvSpPr/>
      </dsp:nvSpPr>
      <dsp:spPr>
        <a:xfrm>
          <a:off x="2286959" y="1648525"/>
          <a:ext cx="6299527" cy="540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1066800">
            <a:lnSpc>
              <a:spcPct val="90000"/>
            </a:lnSpc>
            <a:spcBef>
              <a:spcPct val="0"/>
            </a:spcBef>
            <a:spcAft>
              <a:spcPct val="35000"/>
            </a:spcAft>
          </a:pPr>
          <a:endParaRPr lang="el-GR" sz="2400" kern="1200" dirty="0"/>
        </a:p>
      </dsp:txBody>
      <dsp:txXfrm>
        <a:off x="2286959" y="1648525"/>
        <a:ext cx="6299527" cy="540146"/>
      </dsp:txXfrm>
    </dsp:sp>
    <dsp:sp modelId="{12A6DA7E-0268-4C5D-B951-DA5BB7FE1CA8}">
      <dsp:nvSpPr>
        <dsp:cNvPr id="0" name=""/>
        <dsp:cNvSpPr/>
      </dsp:nvSpPr>
      <dsp:spPr>
        <a:xfrm>
          <a:off x="296439" y="1682430"/>
          <a:ext cx="3502113" cy="540146"/>
        </a:xfrm>
        <a:prstGeom prst="round2SameRect">
          <a:avLst>
            <a:gd name="adj1" fmla="val 16670"/>
            <a:gd name="adj2" fmla="val 0"/>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l-GR" sz="2400" kern="1200" dirty="0" smtClean="0">
              <a:solidFill>
                <a:srgbClr val="002060"/>
              </a:solidFill>
            </a:rPr>
            <a:t>ΣΚΟΠΟΣ</a:t>
          </a:r>
          <a:endParaRPr lang="el-GR" sz="2400" kern="1200" dirty="0">
            <a:solidFill>
              <a:srgbClr val="002060"/>
            </a:solidFill>
          </a:endParaRPr>
        </a:p>
      </dsp:txBody>
      <dsp:txXfrm>
        <a:off x="322812" y="1708803"/>
        <a:ext cx="3449367" cy="513773"/>
      </dsp:txXfrm>
    </dsp:sp>
    <dsp:sp modelId="{425D7DF3-51F5-4DF6-B284-00AFEF71650B}">
      <dsp:nvSpPr>
        <dsp:cNvPr id="0" name=""/>
        <dsp:cNvSpPr/>
      </dsp:nvSpPr>
      <dsp:spPr>
        <a:xfrm>
          <a:off x="0" y="2240375"/>
          <a:ext cx="8512875" cy="1080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228600" lvl="1" indent="-228600" algn="just" defTabSz="1066800">
            <a:lnSpc>
              <a:spcPct val="90000"/>
            </a:lnSpc>
            <a:spcBef>
              <a:spcPct val="0"/>
            </a:spcBef>
            <a:spcAft>
              <a:spcPct val="15000"/>
            </a:spcAft>
            <a:buChar char="••"/>
          </a:pPr>
          <a:r>
            <a:rPr lang="el-GR" sz="2400" b="1" kern="1200" dirty="0" smtClean="0">
              <a:solidFill>
                <a:srgbClr val="002060"/>
              </a:solidFill>
            </a:rPr>
            <a:t>υψηλά επίπεδα απασχόλησης, παραγωγικότητας και κοινωνικής συνοχής</a:t>
          </a:r>
          <a:endParaRPr lang="el-GR" sz="2400" b="1" kern="1200" dirty="0"/>
        </a:p>
      </dsp:txBody>
      <dsp:txXfrm>
        <a:off x="0" y="2240375"/>
        <a:ext cx="8512875" cy="1080455"/>
      </dsp:txXfrm>
    </dsp:sp>
    <dsp:sp modelId="{F4871305-D14F-4F67-A879-EBD284998B26}">
      <dsp:nvSpPr>
        <dsp:cNvPr id="0" name=""/>
        <dsp:cNvSpPr/>
      </dsp:nvSpPr>
      <dsp:spPr>
        <a:xfrm>
          <a:off x="2252370" y="3320161"/>
          <a:ext cx="6299527" cy="540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1066800">
            <a:lnSpc>
              <a:spcPct val="90000"/>
            </a:lnSpc>
            <a:spcBef>
              <a:spcPct val="0"/>
            </a:spcBef>
            <a:spcAft>
              <a:spcPct val="35000"/>
            </a:spcAft>
          </a:pPr>
          <a:endParaRPr lang="el-GR" sz="2400" kern="1200"/>
        </a:p>
      </dsp:txBody>
      <dsp:txXfrm>
        <a:off x="2252370" y="3320161"/>
        <a:ext cx="6299527" cy="540146"/>
      </dsp:txXfrm>
    </dsp:sp>
    <dsp:sp modelId="{8885D22A-8E58-48F3-AC84-C4E4094AD13E}">
      <dsp:nvSpPr>
        <dsp:cNvPr id="0" name=""/>
        <dsp:cNvSpPr/>
      </dsp:nvSpPr>
      <dsp:spPr>
        <a:xfrm>
          <a:off x="231953" y="3384379"/>
          <a:ext cx="5261680" cy="540146"/>
        </a:xfrm>
        <a:prstGeom prst="round2SameRect">
          <a:avLst>
            <a:gd name="adj1" fmla="val 16670"/>
            <a:gd name="adj2" fmla="val 0"/>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l-GR" sz="2400" kern="1200" dirty="0" smtClean="0">
              <a:solidFill>
                <a:srgbClr val="002060"/>
              </a:solidFill>
            </a:rPr>
            <a:t>ΣΤΟΧΟΣ </a:t>
          </a:r>
          <a:r>
            <a:rPr lang="el-GR" sz="2400" u="none" kern="1200" dirty="0" smtClean="0">
              <a:solidFill>
                <a:srgbClr val="002060"/>
              </a:solidFill>
            </a:rPr>
            <a:t>ΣΤΡΑΤΗΓΙΚΗΣ ΤΗΣ ΛΙΣΑΒΟΝΑΣ</a:t>
          </a:r>
          <a:endParaRPr lang="el-GR" sz="2400" u="none" kern="1200" dirty="0">
            <a:solidFill>
              <a:srgbClr val="002060"/>
            </a:solidFill>
          </a:endParaRPr>
        </a:p>
      </dsp:txBody>
      <dsp:txXfrm>
        <a:off x="258326" y="3410752"/>
        <a:ext cx="5208934" cy="513773"/>
      </dsp:txXfrm>
    </dsp:sp>
    <dsp:sp modelId="{54039A15-C6AA-4677-8D60-19F2251EA3A7}">
      <dsp:nvSpPr>
        <dsp:cNvPr id="0" name=""/>
        <dsp:cNvSpPr/>
      </dsp:nvSpPr>
      <dsp:spPr>
        <a:xfrm>
          <a:off x="0" y="3888096"/>
          <a:ext cx="8512875" cy="1080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228600" lvl="1" indent="-228600" algn="just" defTabSz="1066800">
            <a:lnSpc>
              <a:spcPct val="90000"/>
            </a:lnSpc>
            <a:spcBef>
              <a:spcPct val="0"/>
            </a:spcBef>
            <a:spcAft>
              <a:spcPct val="15000"/>
            </a:spcAft>
            <a:buChar char="••"/>
          </a:pPr>
          <a:r>
            <a:rPr lang="el-GR" sz="2400" kern="1200" dirty="0" smtClean="0">
              <a:solidFill>
                <a:srgbClr val="002060"/>
              </a:solidFill>
            </a:rPr>
            <a:t>να καταστεί η Ευρώπη «</a:t>
          </a:r>
          <a:r>
            <a:rPr lang="el-GR" sz="2400" b="1" kern="1200" dirty="0" smtClean="0">
              <a:solidFill>
                <a:srgbClr val="002060"/>
              </a:solidFill>
            </a:rPr>
            <a:t>η πλέον δυναμική και ανταγωνιστική οικονομία με βάση τη γνώση»</a:t>
          </a:r>
          <a:endParaRPr lang="el-GR" sz="2400" kern="1200" dirty="0">
            <a:solidFill>
              <a:srgbClr val="002060"/>
            </a:solidFill>
          </a:endParaRPr>
        </a:p>
      </dsp:txBody>
      <dsp:txXfrm>
        <a:off x="0" y="3888096"/>
        <a:ext cx="8512875" cy="10804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9A47F3-7AF8-448C-9FB7-E89106DEA01F}">
      <dsp:nvSpPr>
        <dsp:cNvPr id="0" name=""/>
        <dsp:cNvSpPr/>
      </dsp:nvSpPr>
      <dsp:spPr>
        <a:xfrm>
          <a:off x="-5003166" y="-766561"/>
          <a:ext cx="5958477" cy="5958477"/>
        </a:xfrm>
        <a:prstGeom prst="blockArc">
          <a:avLst>
            <a:gd name="adj1" fmla="val 18900000"/>
            <a:gd name="adj2" fmla="val 2700000"/>
            <a:gd name="adj3" fmla="val 363"/>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713D66-50E2-4EE6-8707-997695BE521B}">
      <dsp:nvSpPr>
        <dsp:cNvPr id="0" name=""/>
        <dsp:cNvSpPr/>
      </dsp:nvSpPr>
      <dsp:spPr>
        <a:xfrm>
          <a:off x="614415" y="442535"/>
          <a:ext cx="8053589" cy="885071"/>
        </a:xfrm>
        <a:prstGeom prst="rect">
          <a:avLst/>
        </a:prstGeom>
        <a:gradFill rotWithShape="0">
          <a:gsLst>
            <a:gs pos="0">
              <a:schemeClr val="accent2">
                <a:hueOff val="0"/>
                <a:satOff val="0"/>
                <a:lumOff val="0"/>
                <a:alphaOff val="0"/>
                <a:tint val="0"/>
              </a:schemeClr>
            </a:gs>
            <a:gs pos="44000">
              <a:schemeClr val="accent2">
                <a:hueOff val="0"/>
                <a:satOff val="0"/>
                <a:lumOff val="0"/>
                <a:alphaOff val="0"/>
                <a:tint val="60000"/>
                <a:satMod val="120000"/>
              </a:schemeClr>
            </a:gs>
            <a:gs pos="100000">
              <a:schemeClr val="accent2">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02525" tIns="63500" rIns="63500" bIns="63500" numCol="1" spcCol="1270" anchor="ctr" anchorCtr="0">
          <a:noAutofit/>
        </a:bodyPr>
        <a:lstStyle/>
        <a:p>
          <a:pPr lvl="0" algn="just" defTabSz="1111250">
            <a:lnSpc>
              <a:spcPct val="90000"/>
            </a:lnSpc>
            <a:spcBef>
              <a:spcPct val="0"/>
            </a:spcBef>
            <a:spcAft>
              <a:spcPct val="35000"/>
            </a:spcAft>
          </a:pPr>
          <a:r>
            <a:rPr lang="el-GR" sz="2500" b="1" kern="1200" dirty="0" smtClean="0">
              <a:solidFill>
                <a:srgbClr val="002060"/>
              </a:solidFill>
            </a:rPr>
            <a:t>Έξυπνη ανάπτυξη</a:t>
          </a:r>
          <a:r>
            <a:rPr lang="en-US" sz="2500" b="1" kern="1200" dirty="0" smtClean="0">
              <a:solidFill>
                <a:srgbClr val="002060"/>
              </a:solidFill>
            </a:rPr>
            <a:t>:</a:t>
          </a:r>
          <a:r>
            <a:rPr lang="el-GR" sz="2500" b="1" kern="1200" dirty="0" smtClean="0">
              <a:solidFill>
                <a:srgbClr val="002060"/>
              </a:solidFill>
            </a:rPr>
            <a:t> </a:t>
          </a:r>
          <a:r>
            <a:rPr lang="el-GR" sz="2500" kern="1200" dirty="0" smtClean="0">
              <a:solidFill>
                <a:srgbClr val="002060"/>
              </a:solidFill>
            </a:rPr>
            <a:t>ανάπτυξη μιας οικονομίας βασισμένης στη γνώση και την καινοτομία</a:t>
          </a:r>
          <a:endParaRPr lang="el-GR" sz="2500" kern="1200" dirty="0">
            <a:solidFill>
              <a:srgbClr val="002060"/>
            </a:solidFill>
          </a:endParaRPr>
        </a:p>
      </dsp:txBody>
      <dsp:txXfrm>
        <a:off x="614415" y="442535"/>
        <a:ext cx="8053589" cy="885071"/>
      </dsp:txXfrm>
    </dsp:sp>
    <dsp:sp modelId="{F4D8B138-F5E4-42C9-B474-AA69FCB56E81}">
      <dsp:nvSpPr>
        <dsp:cNvPr id="0" name=""/>
        <dsp:cNvSpPr/>
      </dsp:nvSpPr>
      <dsp:spPr>
        <a:xfrm>
          <a:off x="375971" y="648071"/>
          <a:ext cx="476887" cy="473999"/>
        </a:xfrm>
        <a:prstGeom prst="ellipse">
          <a:avLst/>
        </a:prstGeom>
        <a:gradFill rotWithShape="0">
          <a:gsLst>
            <a:gs pos="0">
              <a:schemeClr val="lt1">
                <a:hueOff val="0"/>
                <a:satOff val="0"/>
                <a:lumOff val="0"/>
                <a:alphaOff val="0"/>
                <a:tint val="0"/>
              </a:schemeClr>
            </a:gs>
            <a:gs pos="44000">
              <a:schemeClr val="lt1">
                <a:hueOff val="0"/>
                <a:satOff val="0"/>
                <a:lumOff val="0"/>
                <a:alphaOff val="0"/>
                <a:tint val="60000"/>
                <a:satMod val="120000"/>
              </a:schemeClr>
            </a:gs>
            <a:gs pos="100000">
              <a:schemeClr val="lt1">
                <a:hueOff val="0"/>
                <a:satOff val="0"/>
                <a:lumOff val="0"/>
                <a:alphaOff val="0"/>
                <a:tint val="90000"/>
                <a:alpha val="100000"/>
                <a:lumMod val="90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A873D0D4-4D75-49E9-A42E-7BDBE2D00C6C}">
      <dsp:nvSpPr>
        <dsp:cNvPr id="0" name=""/>
        <dsp:cNvSpPr/>
      </dsp:nvSpPr>
      <dsp:spPr>
        <a:xfrm>
          <a:off x="936138" y="1656184"/>
          <a:ext cx="7731866" cy="1112985"/>
        </a:xfrm>
        <a:prstGeom prst="rect">
          <a:avLst/>
        </a:prstGeom>
        <a:gradFill rotWithShape="0">
          <a:gsLst>
            <a:gs pos="0">
              <a:schemeClr val="accent3">
                <a:hueOff val="0"/>
                <a:satOff val="0"/>
                <a:lumOff val="0"/>
                <a:alphaOff val="0"/>
                <a:tint val="0"/>
              </a:schemeClr>
            </a:gs>
            <a:gs pos="44000">
              <a:schemeClr val="accent3">
                <a:hueOff val="0"/>
                <a:satOff val="0"/>
                <a:lumOff val="0"/>
                <a:alphaOff val="0"/>
                <a:tint val="60000"/>
                <a:satMod val="120000"/>
              </a:schemeClr>
            </a:gs>
            <a:gs pos="100000">
              <a:schemeClr val="accent3">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02525" tIns="60960" rIns="60960" bIns="60960" numCol="1" spcCol="1270" anchor="ctr" anchorCtr="0">
          <a:noAutofit/>
        </a:bodyPr>
        <a:lstStyle/>
        <a:p>
          <a:pPr lvl="0" algn="just" defTabSz="1066800">
            <a:lnSpc>
              <a:spcPct val="90000"/>
            </a:lnSpc>
            <a:spcBef>
              <a:spcPct val="0"/>
            </a:spcBef>
            <a:spcAft>
              <a:spcPct val="35000"/>
            </a:spcAft>
          </a:pPr>
          <a:r>
            <a:rPr lang="el-GR" sz="2400" b="1" kern="1200" dirty="0" smtClean="0">
              <a:solidFill>
                <a:srgbClr val="002060"/>
              </a:solidFill>
            </a:rPr>
            <a:t>Διατηρήσιμη ανάπτυξη</a:t>
          </a:r>
          <a:r>
            <a:rPr lang="en-US" sz="2400" b="1" kern="1200" dirty="0" smtClean="0">
              <a:solidFill>
                <a:srgbClr val="002060"/>
              </a:solidFill>
            </a:rPr>
            <a:t>: </a:t>
          </a:r>
          <a:r>
            <a:rPr lang="el-GR" sz="2400" kern="1200" dirty="0" smtClean="0">
              <a:solidFill>
                <a:srgbClr val="002060"/>
              </a:solidFill>
            </a:rPr>
            <a:t>προώθηση μιας πιο αποδοτικής στη χρήση πόρων, πιο πράσινης και πιο ανταγωνιστικής οικονομίας</a:t>
          </a:r>
          <a:endParaRPr lang="el-GR" sz="2400" kern="1200" dirty="0">
            <a:solidFill>
              <a:srgbClr val="002060"/>
            </a:solidFill>
          </a:endParaRPr>
        </a:p>
      </dsp:txBody>
      <dsp:txXfrm>
        <a:off x="936138" y="1656184"/>
        <a:ext cx="7731866" cy="1112985"/>
      </dsp:txXfrm>
    </dsp:sp>
    <dsp:sp modelId="{5F5CB53D-FEB7-44EF-B216-14878C2BC23A}">
      <dsp:nvSpPr>
        <dsp:cNvPr id="0" name=""/>
        <dsp:cNvSpPr/>
      </dsp:nvSpPr>
      <dsp:spPr>
        <a:xfrm>
          <a:off x="664007" y="1977082"/>
          <a:ext cx="544263" cy="471189"/>
        </a:xfrm>
        <a:prstGeom prst="ellipse">
          <a:avLst/>
        </a:prstGeom>
        <a:gradFill rotWithShape="0">
          <a:gsLst>
            <a:gs pos="0">
              <a:schemeClr val="lt1">
                <a:hueOff val="0"/>
                <a:satOff val="0"/>
                <a:lumOff val="0"/>
                <a:alphaOff val="0"/>
                <a:tint val="0"/>
              </a:schemeClr>
            </a:gs>
            <a:gs pos="44000">
              <a:schemeClr val="lt1">
                <a:hueOff val="0"/>
                <a:satOff val="0"/>
                <a:lumOff val="0"/>
                <a:alphaOff val="0"/>
                <a:tint val="60000"/>
                <a:satMod val="120000"/>
              </a:schemeClr>
            </a:gs>
            <a:gs pos="100000">
              <a:schemeClr val="lt1">
                <a:hueOff val="0"/>
                <a:satOff val="0"/>
                <a:lumOff val="0"/>
                <a:alphaOff val="0"/>
                <a:tint val="90000"/>
                <a:alpha val="100000"/>
                <a:lumMod val="90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AA99E683-027B-4C4F-BD3A-ECA0A703257D}">
      <dsp:nvSpPr>
        <dsp:cNvPr id="0" name=""/>
        <dsp:cNvSpPr/>
      </dsp:nvSpPr>
      <dsp:spPr>
        <a:xfrm>
          <a:off x="614415" y="2952326"/>
          <a:ext cx="8053589" cy="1175914"/>
        </a:xfrm>
        <a:prstGeom prst="rect">
          <a:avLst/>
        </a:prstGeom>
        <a:gradFill rotWithShape="0">
          <a:gsLst>
            <a:gs pos="0">
              <a:schemeClr val="accent4">
                <a:hueOff val="0"/>
                <a:satOff val="0"/>
                <a:lumOff val="0"/>
                <a:alphaOff val="0"/>
                <a:tint val="0"/>
              </a:schemeClr>
            </a:gs>
            <a:gs pos="44000">
              <a:schemeClr val="accent4">
                <a:hueOff val="0"/>
                <a:satOff val="0"/>
                <a:lumOff val="0"/>
                <a:alphaOff val="0"/>
                <a:tint val="60000"/>
                <a:satMod val="120000"/>
              </a:schemeClr>
            </a:gs>
            <a:gs pos="100000">
              <a:schemeClr val="accent4">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02525" tIns="63500" rIns="63500" bIns="63500" numCol="1" spcCol="1270" anchor="ctr" anchorCtr="0">
          <a:noAutofit/>
        </a:bodyPr>
        <a:lstStyle/>
        <a:p>
          <a:pPr lvl="0" algn="l" defTabSz="1111250">
            <a:lnSpc>
              <a:spcPct val="90000"/>
            </a:lnSpc>
            <a:spcBef>
              <a:spcPct val="0"/>
            </a:spcBef>
            <a:spcAft>
              <a:spcPct val="35000"/>
            </a:spcAft>
          </a:pPr>
          <a:r>
            <a:rPr lang="el-GR" sz="2500" b="1" kern="1200" dirty="0" smtClean="0">
              <a:solidFill>
                <a:srgbClr val="002060"/>
              </a:solidFill>
            </a:rPr>
            <a:t>Ανάπτυξη χωρίς αποκλεισμούς</a:t>
          </a:r>
          <a:r>
            <a:rPr lang="en-US" sz="2500" b="1" kern="1200" dirty="0" smtClean="0">
              <a:solidFill>
                <a:srgbClr val="002060"/>
              </a:solidFill>
            </a:rPr>
            <a:t>: </a:t>
          </a:r>
          <a:r>
            <a:rPr lang="el-GR" sz="2500" kern="1200" dirty="0" smtClean="0">
              <a:solidFill>
                <a:srgbClr val="002060"/>
              </a:solidFill>
            </a:rPr>
            <a:t>μια οικονομία με υψηλή απασχόληση που θα επιτυγχάνει κοινωνική και εδαφική συνοχή</a:t>
          </a:r>
          <a:endParaRPr lang="el-GR" sz="2500" kern="1200" dirty="0">
            <a:solidFill>
              <a:srgbClr val="002060"/>
            </a:solidFill>
          </a:endParaRPr>
        </a:p>
      </dsp:txBody>
      <dsp:txXfrm>
        <a:off x="614415" y="2952326"/>
        <a:ext cx="8053589" cy="1175914"/>
      </dsp:txXfrm>
    </dsp:sp>
    <dsp:sp modelId="{66F393D2-E4BC-45F8-B308-86547EA296D0}">
      <dsp:nvSpPr>
        <dsp:cNvPr id="0" name=""/>
        <dsp:cNvSpPr/>
      </dsp:nvSpPr>
      <dsp:spPr>
        <a:xfrm>
          <a:off x="348800" y="3312367"/>
          <a:ext cx="531230" cy="455833"/>
        </a:xfrm>
        <a:prstGeom prst="ellipse">
          <a:avLst/>
        </a:prstGeom>
        <a:gradFill rotWithShape="0">
          <a:gsLst>
            <a:gs pos="0">
              <a:schemeClr val="lt1">
                <a:hueOff val="0"/>
                <a:satOff val="0"/>
                <a:lumOff val="0"/>
                <a:alphaOff val="0"/>
                <a:tint val="0"/>
              </a:schemeClr>
            </a:gs>
            <a:gs pos="44000">
              <a:schemeClr val="lt1">
                <a:hueOff val="0"/>
                <a:satOff val="0"/>
                <a:lumOff val="0"/>
                <a:alphaOff val="0"/>
                <a:tint val="60000"/>
                <a:satMod val="120000"/>
              </a:schemeClr>
            </a:gs>
            <a:gs pos="100000">
              <a:schemeClr val="lt1">
                <a:hueOff val="0"/>
                <a:satOff val="0"/>
                <a:lumOff val="0"/>
                <a:alphaOff val="0"/>
                <a:tint val="90000"/>
                <a:alpha val="100000"/>
                <a:lumMod val="9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05EB7-4CC2-4DF7-9C03-005240B1E134}">
      <dsp:nvSpPr>
        <dsp:cNvPr id="0" name=""/>
        <dsp:cNvSpPr/>
      </dsp:nvSpPr>
      <dsp:spPr>
        <a:xfrm rot="5400000">
          <a:off x="-238284" y="241567"/>
          <a:ext cx="1588565" cy="1111995"/>
        </a:xfrm>
        <a:prstGeom prst="chevron">
          <a:avLst/>
        </a:prstGeom>
        <a:gradFill rotWithShape="0">
          <a:gsLst>
            <a:gs pos="0">
              <a:schemeClr val="accent1">
                <a:alpha val="90000"/>
                <a:hueOff val="0"/>
                <a:satOff val="0"/>
                <a:lumOff val="0"/>
                <a:alphaOff val="0"/>
                <a:tint val="0"/>
              </a:schemeClr>
            </a:gs>
            <a:gs pos="44000">
              <a:schemeClr val="accent1">
                <a:alpha val="90000"/>
                <a:hueOff val="0"/>
                <a:satOff val="0"/>
                <a:lumOff val="0"/>
                <a:alphaOff val="0"/>
                <a:tint val="60000"/>
                <a:satMod val="120000"/>
              </a:schemeClr>
            </a:gs>
            <a:gs pos="100000">
              <a:schemeClr val="accent1">
                <a:alpha val="90000"/>
                <a:hueOff val="0"/>
                <a:satOff val="0"/>
                <a:lumOff val="0"/>
                <a:alphaOff val="0"/>
                <a:tint val="90000"/>
                <a:alpha val="100000"/>
                <a:lumMod val="90000"/>
              </a:schemeClr>
            </a:gs>
          </a:gsLst>
          <a:lin ang="5400000" scaled="0"/>
        </a:gradFill>
        <a:ln w="9525" cap="flat" cmpd="sng" algn="ctr">
          <a:solidFill>
            <a:schemeClr val="accent1">
              <a:alpha val="9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l-GR" sz="3100" b="1" kern="1200" dirty="0" smtClean="0">
              <a:solidFill>
                <a:srgbClr val="002060"/>
              </a:solidFill>
              <a:effectLst>
                <a:outerShdw blurRad="38100" dist="38100" dir="2700000" algn="tl">
                  <a:srgbClr val="000000">
                    <a:alpha val="43137"/>
                  </a:srgbClr>
                </a:outerShdw>
              </a:effectLst>
            </a:rPr>
            <a:t>1</a:t>
          </a:r>
          <a:endParaRPr lang="el-GR" sz="3100" b="1" kern="1200" dirty="0">
            <a:solidFill>
              <a:srgbClr val="002060"/>
            </a:solidFill>
            <a:effectLst>
              <a:outerShdw blurRad="38100" dist="38100" dir="2700000" algn="tl">
                <a:srgbClr val="000000">
                  <a:alpha val="43137"/>
                </a:srgbClr>
              </a:outerShdw>
            </a:effectLst>
          </a:endParaRPr>
        </a:p>
      </dsp:txBody>
      <dsp:txXfrm rot="-5400000">
        <a:off x="2" y="559280"/>
        <a:ext cx="1111995" cy="476570"/>
      </dsp:txXfrm>
    </dsp:sp>
    <dsp:sp modelId="{80A50175-FD84-4E60-8E20-056F9C31D259}">
      <dsp:nvSpPr>
        <dsp:cNvPr id="0" name=""/>
        <dsp:cNvSpPr/>
      </dsp:nvSpPr>
      <dsp:spPr>
        <a:xfrm rot="5400000">
          <a:off x="4252182" y="-3136904"/>
          <a:ext cx="1032567" cy="7312940"/>
        </a:xfrm>
        <a:prstGeom prst="round2SameRect">
          <a:avLst/>
        </a:prstGeom>
        <a:solidFill>
          <a:schemeClr val="lt1">
            <a:alpha val="90000"/>
            <a:hueOff val="0"/>
            <a:satOff val="0"/>
            <a:lumOff val="0"/>
            <a:alphaOff val="0"/>
          </a:schemeClr>
        </a:solidFill>
        <a:ln w="9525" cap="flat" cmpd="sng" algn="ctr">
          <a:solidFill>
            <a:schemeClr val="accent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el-GR" sz="2400" b="1" kern="1200" dirty="0" smtClean="0">
              <a:solidFill>
                <a:srgbClr val="002060"/>
              </a:solidFill>
            </a:rPr>
            <a:t>75% του πληθυσμού μεταξύ 20-64 ετών πρέπει να έχει απασχόληση</a:t>
          </a:r>
          <a:endParaRPr lang="el-GR" sz="2400" b="1" kern="1200" dirty="0"/>
        </a:p>
      </dsp:txBody>
      <dsp:txXfrm rot="-5400000">
        <a:off x="1111996" y="53688"/>
        <a:ext cx="7262534" cy="931755"/>
      </dsp:txXfrm>
    </dsp:sp>
    <dsp:sp modelId="{4DC0D48B-2B97-4477-993F-F5F48A3F7C9E}">
      <dsp:nvSpPr>
        <dsp:cNvPr id="0" name=""/>
        <dsp:cNvSpPr/>
      </dsp:nvSpPr>
      <dsp:spPr>
        <a:xfrm rot="5400000">
          <a:off x="-238284" y="1653750"/>
          <a:ext cx="1588565" cy="1111995"/>
        </a:xfrm>
        <a:prstGeom prst="chevron">
          <a:avLst/>
        </a:prstGeom>
        <a:gradFill rotWithShape="0">
          <a:gsLst>
            <a:gs pos="0">
              <a:schemeClr val="accent1">
                <a:alpha val="90000"/>
                <a:hueOff val="0"/>
                <a:satOff val="0"/>
                <a:lumOff val="0"/>
                <a:alphaOff val="-20000"/>
                <a:tint val="0"/>
              </a:schemeClr>
            </a:gs>
            <a:gs pos="44000">
              <a:schemeClr val="accent1">
                <a:alpha val="90000"/>
                <a:hueOff val="0"/>
                <a:satOff val="0"/>
                <a:lumOff val="0"/>
                <a:alphaOff val="-20000"/>
                <a:tint val="60000"/>
                <a:satMod val="120000"/>
              </a:schemeClr>
            </a:gs>
            <a:gs pos="100000">
              <a:schemeClr val="accent1">
                <a:alpha val="90000"/>
                <a:hueOff val="0"/>
                <a:satOff val="0"/>
                <a:lumOff val="0"/>
                <a:alphaOff val="-20000"/>
                <a:tint val="90000"/>
                <a:alpha val="100000"/>
                <a:lumMod val="90000"/>
              </a:schemeClr>
            </a:gs>
          </a:gsLst>
          <a:lin ang="5400000" scaled="0"/>
        </a:gradFill>
        <a:ln w="9525" cap="flat" cmpd="sng" algn="ctr">
          <a:solidFill>
            <a:schemeClr val="accent1">
              <a:alpha val="90000"/>
              <a:hueOff val="0"/>
              <a:satOff val="0"/>
              <a:lumOff val="0"/>
              <a:alphaOff val="-2000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l-GR" sz="3100" b="1" kern="1200" dirty="0" smtClean="0">
              <a:solidFill>
                <a:srgbClr val="002060"/>
              </a:solidFill>
              <a:effectLst>
                <a:outerShdw blurRad="38100" dist="38100" dir="2700000" algn="tl">
                  <a:srgbClr val="000000">
                    <a:alpha val="43137"/>
                  </a:srgbClr>
                </a:outerShdw>
              </a:effectLst>
            </a:rPr>
            <a:t>2</a:t>
          </a:r>
          <a:endParaRPr lang="el-GR" sz="3100" b="1" kern="1200" dirty="0">
            <a:solidFill>
              <a:srgbClr val="002060"/>
            </a:solidFill>
            <a:effectLst>
              <a:outerShdw blurRad="38100" dist="38100" dir="2700000" algn="tl">
                <a:srgbClr val="000000">
                  <a:alpha val="43137"/>
                </a:srgbClr>
              </a:outerShdw>
            </a:effectLst>
          </a:endParaRPr>
        </a:p>
      </dsp:txBody>
      <dsp:txXfrm rot="-5400000">
        <a:off x="2" y="1971463"/>
        <a:ext cx="1111995" cy="476570"/>
      </dsp:txXfrm>
    </dsp:sp>
    <dsp:sp modelId="{62EFE587-EDAE-4CFF-9A7C-AC3E2CA433FF}">
      <dsp:nvSpPr>
        <dsp:cNvPr id="0" name=""/>
        <dsp:cNvSpPr/>
      </dsp:nvSpPr>
      <dsp:spPr>
        <a:xfrm rot="5400000">
          <a:off x="4252182" y="-1724721"/>
          <a:ext cx="1032567" cy="7312940"/>
        </a:xfrm>
        <a:prstGeom prst="round2SameRect">
          <a:avLst/>
        </a:prstGeom>
        <a:solidFill>
          <a:schemeClr val="lt1">
            <a:alpha val="90000"/>
            <a:hueOff val="0"/>
            <a:satOff val="0"/>
            <a:lumOff val="0"/>
            <a:alphaOff val="0"/>
          </a:schemeClr>
        </a:solidFill>
        <a:ln w="9525" cap="flat" cmpd="sng" algn="ctr">
          <a:solidFill>
            <a:schemeClr val="accent1">
              <a:alpha val="90000"/>
              <a:hueOff val="0"/>
              <a:satOff val="0"/>
              <a:lumOff val="0"/>
              <a:alphaOff val="-2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el-GR" sz="2400" b="1" kern="1200" dirty="0" smtClean="0">
              <a:solidFill>
                <a:srgbClr val="002060"/>
              </a:solidFill>
            </a:rPr>
            <a:t>3% του ΑΕΠ της ΕΕ πρέπει να επενδύεται σε E&amp;A</a:t>
          </a:r>
          <a:endParaRPr lang="el-GR" sz="2400" b="1" kern="1200" dirty="0"/>
        </a:p>
      </dsp:txBody>
      <dsp:txXfrm rot="-5400000">
        <a:off x="1111996" y="1465871"/>
        <a:ext cx="7262534" cy="931755"/>
      </dsp:txXfrm>
    </dsp:sp>
    <dsp:sp modelId="{5EC8FD7F-FB41-4383-BC74-CE3F0AE230E0}">
      <dsp:nvSpPr>
        <dsp:cNvPr id="0" name=""/>
        <dsp:cNvSpPr/>
      </dsp:nvSpPr>
      <dsp:spPr>
        <a:xfrm rot="5400000">
          <a:off x="-238284" y="3262616"/>
          <a:ext cx="1588565" cy="1111995"/>
        </a:xfrm>
        <a:prstGeom prst="chevron">
          <a:avLst/>
        </a:prstGeom>
        <a:gradFill rotWithShape="0">
          <a:gsLst>
            <a:gs pos="0">
              <a:schemeClr val="accent1">
                <a:alpha val="90000"/>
                <a:hueOff val="0"/>
                <a:satOff val="0"/>
                <a:lumOff val="0"/>
                <a:alphaOff val="-40000"/>
                <a:tint val="0"/>
              </a:schemeClr>
            </a:gs>
            <a:gs pos="44000">
              <a:schemeClr val="accent1">
                <a:alpha val="90000"/>
                <a:hueOff val="0"/>
                <a:satOff val="0"/>
                <a:lumOff val="0"/>
                <a:alphaOff val="-40000"/>
                <a:tint val="60000"/>
                <a:satMod val="120000"/>
              </a:schemeClr>
            </a:gs>
            <a:gs pos="100000">
              <a:schemeClr val="accent1">
                <a:alpha val="90000"/>
                <a:hueOff val="0"/>
                <a:satOff val="0"/>
                <a:lumOff val="0"/>
                <a:alphaOff val="-40000"/>
                <a:tint val="90000"/>
                <a:alpha val="100000"/>
                <a:lumMod val="90000"/>
              </a:schemeClr>
            </a:gs>
          </a:gsLst>
          <a:lin ang="5400000" scaled="0"/>
        </a:gradFill>
        <a:ln w="9525" cap="flat" cmpd="sng" algn="ctr">
          <a:solidFill>
            <a:schemeClr val="accent1">
              <a:alpha val="90000"/>
              <a:hueOff val="0"/>
              <a:satOff val="0"/>
              <a:lumOff val="0"/>
              <a:alphaOff val="-4000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l-GR" sz="3100" b="1" kern="1200" dirty="0" smtClean="0">
              <a:solidFill>
                <a:srgbClr val="002060"/>
              </a:solidFill>
              <a:effectLst>
                <a:outerShdw blurRad="38100" dist="38100" dir="2700000" algn="tl">
                  <a:srgbClr val="000000">
                    <a:alpha val="43137"/>
                  </a:srgbClr>
                </a:outerShdw>
              </a:effectLst>
            </a:rPr>
            <a:t>3</a:t>
          </a:r>
          <a:endParaRPr lang="el-GR" sz="3100" b="1" kern="1200" dirty="0">
            <a:solidFill>
              <a:srgbClr val="002060"/>
            </a:solidFill>
            <a:effectLst>
              <a:outerShdw blurRad="38100" dist="38100" dir="2700000" algn="tl">
                <a:srgbClr val="000000">
                  <a:alpha val="43137"/>
                </a:srgbClr>
              </a:outerShdw>
            </a:effectLst>
          </a:endParaRPr>
        </a:p>
      </dsp:txBody>
      <dsp:txXfrm rot="-5400000">
        <a:off x="2" y="3580329"/>
        <a:ext cx="1111995" cy="476570"/>
      </dsp:txXfrm>
    </dsp:sp>
    <dsp:sp modelId="{8C042489-D71A-4F1B-B9C1-8D911F6EACC7}">
      <dsp:nvSpPr>
        <dsp:cNvPr id="0" name=""/>
        <dsp:cNvSpPr/>
      </dsp:nvSpPr>
      <dsp:spPr>
        <a:xfrm rot="5400000">
          <a:off x="3847142" y="92501"/>
          <a:ext cx="1842647" cy="7312940"/>
        </a:xfrm>
        <a:prstGeom prst="round2SameRect">
          <a:avLst/>
        </a:prstGeom>
        <a:solidFill>
          <a:schemeClr val="lt1">
            <a:alpha val="90000"/>
            <a:hueOff val="0"/>
            <a:satOff val="0"/>
            <a:lumOff val="0"/>
            <a:alphaOff val="0"/>
          </a:schemeClr>
        </a:solidFill>
        <a:ln w="9525" cap="flat" cmpd="sng" algn="ctr">
          <a:solidFill>
            <a:schemeClr val="accent1">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just" defTabSz="977900">
            <a:lnSpc>
              <a:spcPct val="90000"/>
            </a:lnSpc>
            <a:spcBef>
              <a:spcPct val="0"/>
            </a:spcBef>
            <a:spcAft>
              <a:spcPct val="15000"/>
            </a:spcAft>
            <a:buChar char="••"/>
          </a:pPr>
          <a:r>
            <a:rPr lang="el-GR" sz="2200" b="1" kern="1200" dirty="0" smtClean="0">
              <a:solidFill>
                <a:srgbClr val="002060"/>
              </a:solidFill>
            </a:rPr>
            <a:t>Το ποσοστό των ατόμων που εγκαταλείπουν πρόωρα την σχολική εκπαίδευση πρέπει να είναι μικρότερο από 10% (υφιστάμενο 15%) και τουλάχιστον 40% (υφιστάμενο 31%) των νέων ηλικίας 30-34 ετών πρέπει να έχουν πτυχίο τριτοβάθμιας εκπαίδευσης</a:t>
          </a:r>
          <a:endParaRPr lang="el-GR" sz="2200" kern="1200" dirty="0"/>
        </a:p>
      </dsp:txBody>
      <dsp:txXfrm rot="-5400000">
        <a:off x="1111996" y="2917599"/>
        <a:ext cx="7222989" cy="16627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D53EC-B4C0-4BFE-A1A1-631F88E831C6}">
      <dsp:nvSpPr>
        <dsp:cNvPr id="0" name=""/>
        <dsp:cNvSpPr/>
      </dsp:nvSpPr>
      <dsp:spPr>
        <a:xfrm rot="5400000">
          <a:off x="-230492" y="422621"/>
          <a:ext cx="1536614" cy="1075629"/>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l-GR" sz="3000" b="1" kern="1200" dirty="0" smtClean="0">
              <a:solidFill>
                <a:srgbClr val="002060"/>
              </a:solidFill>
              <a:effectLst>
                <a:outerShdw blurRad="38100" dist="38100" dir="2700000" algn="tl">
                  <a:srgbClr val="000000">
                    <a:alpha val="43137"/>
                  </a:srgbClr>
                </a:outerShdw>
              </a:effectLst>
            </a:rPr>
            <a:t>4</a:t>
          </a:r>
          <a:endParaRPr lang="el-GR" sz="3000" b="1" kern="1200" dirty="0">
            <a:solidFill>
              <a:srgbClr val="002060"/>
            </a:solidFill>
            <a:effectLst>
              <a:outerShdw blurRad="38100" dist="38100" dir="2700000" algn="tl">
                <a:srgbClr val="000000">
                  <a:alpha val="43137"/>
                </a:srgbClr>
              </a:outerShdw>
            </a:effectLst>
          </a:endParaRPr>
        </a:p>
      </dsp:txBody>
      <dsp:txXfrm rot="-5400000">
        <a:off x="1" y="729944"/>
        <a:ext cx="1075629" cy="460985"/>
      </dsp:txXfrm>
    </dsp:sp>
    <dsp:sp modelId="{9A94AAAC-BEA4-410D-AFAF-7B00F7C78FF8}">
      <dsp:nvSpPr>
        <dsp:cNvPr id="0" name=""/>
        <dsp:cNvSpPr/>
      </dsp:nvSpPr>
      <dsp:spPr>
        <a:xfrm rot="5400000">
          <a:off x="4136725" y="-3055131"/>
          <a:ext cx="1371131" cy="749332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el-GR" sz="2400" b="1" kern="1200" dirty="0" smtClean="0">
              <a:solidFill>
                <a:srgbClr val="002060"/>
              </a:solidFill>
            </a:rPr>
            <a:t>Ο αριθμός των ατόμων που κινδυνεύουν από φτώχεια πρέπει να μειωθεί κατά 20 εκατομμύρια*</a:t>
          </a:r>
          <a:endParaRPr lang="el-GR" sz="2400" b="1" kern="1200" dirty="0"/>
        </a:p>
        <a:p>
          <a:pPr marL="228600" lvl="2" indent="-114300" algn="l" defTabSz="577850">
            <a:lnSpc>
              <a:spcPct val="90000"/>
            </a:lnSpc>
            <a:spcBef>
              <a:spcPct val="0"/>
            </a:spcBef>
            <a:spcAft>
              <a:spcPct val="15000"/>
            </a:spcAft>
            <a:buChar char="••"/>
          </a:pPr>
          <a:r>
            <a:rPr lang="el-GR" sz="1300" kern="1200" dirty="0" smtClean="0">
              <a:solidFill>
                <a:srgbClr val="002060"/>
              </a:solidFill>
            </a:rPr>
            <a:t>	*</a:t>
          </a:r>
          <a:r>
            <a:rPr lang="el-GR" sz="1800" kern="1200" dirty="0" smtClean="0">
              <a:solidFill>
                <a:srgbClr val="002060"/>
              </a:solidFill>
            </a:rPr>
            <a:t>Τα εθνικά όρια φτώχειας καθορίζονται ως το 60% του μέσου 	διαθέσιμου εισοδήματος σε κάθε κράτος</a:t>
          </a:r>
          <a:r>
            <a:rPr lang="en-US" sz="1800" kern="1200" dirty="0" smtClean="0">
              <a:solidFill>
                <a:srgbClr val="002060"/>
              </a:solidFill>
            </a:rPr>
            <a:t> </a:t>
          </a:r>
          <a:r>
            <a:rPr lang="el-GR" sz="1800" kern="1200" dirty="0" smtClean="0">
              <a:solidFill>
                <a:srgbClr val="002060"/>
              </a:solidFill>
            </a:rPr>
            <a:t>μέλος</a:t>
          </a:r>
          <a:endParaRPr lang="el-GR" sz="1800" kern="1200" dirty="0"/>
        </a:p>
      </dsp:txBody>
      <dsp:txXfrm rot="-5400000">
        <a:off x="1075630" y="72897"/>
        <a:ext cx="7426389" cy="1237265"/>
      </dsp:txXfrm>
    </dsp:sp>
    <dsp:sp modelId="{E0A0649D-4225-4673-A3F0-872F6D2DA220}">
      <dsp:nvSpPr>
        <dsp:cNvPr id="0" name=""/>
        <dsp:cNvSpPr/>
      </dsp:nvSpPr>
      <dsp:spPr>
        <a:xfrm rot="5400000">
          <a:off x="-230492" y="2285520"/>
          <a:ext cx="1536614" cy="1075629"/>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l-GR" sz="3000" b="1" kern="1200" dirty="0" smtClean="0">
              <a:solidFill>
                <a:srgbClr val="002060"/>
              </a:solidFill>
              <a:effectLst>
                <a:outerShdw blurRad="38100" dist="38100" dir="2700000" algn="tl">
                  <a:srgbClr val="000000">
                    <a:alpha val="43137"/>
                  </a:srgbClr>
                </a:outerShdw>
              </a:effectLst>
            </a:rPr>
            <a:t>5</a:t>
          </a:r>
          <a:endParaRPr lang="el-GR" sz="3000" b="1" kern="1200" dirty="0">
            <a:solidFill>
              <a:srgbClr val="002060"/>
            </a:solidFill>
            <a:effectLst>
              <a:outerShdw blurRad="38100" dist="38100" dir="2700000" algn="tl">
                <a:srgbClr val="000000">
                  <a:alpha val="43137"/>
                </a:srgbClr>
              </a:outerShdw>
            </a:effectLst>
          </a:endParaRPr>
        </a:p>
      </dsp:txBody>
      <dsp:txXfrm rot="-5400000">
        <a:off x="1" y="2592843"/>
        <a:ext cx="1075629" cy="460985"/>
      </dsp:txXfrm>
    </dsp:sp>
    <dsp:sp modelId="{369DFEEE-BF0D-4479-BEC0-60217A62C80D}">
      <dsp:nvSpPr>
        <dsp:cNvPr id="0" name=""/>
        <dsp:cNvSpPr/>
      </dsp:nvSpPr>
      <dsp:spPr>
        <a:xfrm rot="5400000">
          <a:off x="3830937" y="-1192232"/>
          <a:ext cx="1982706" cy="7493322"/>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l-GR" sz="2000" b="1" kern="1200" dirty="0" smtClean="0">
              <a:solidFill>
                <a:srgbClr val="002060"/>
              </a:solidFill>
            </a:rPr>
            <a:t>Μείωση των εκπομπών των αερίων του θερμοκηπίου κατά τουλάχιστον 20% σε σύγκριση με τα επίπεδα του 1990 ή κατά 30%, εάν πληρούνται οι όροι, αύξηση του ποσοστού των ανανεώσιμων πηγών ενέργειας στην τελική μας κατανάλωση ενέργειας σε 20% και αύξηση κατά 20% της ενεργειακής απόδοσης</a:t>
          </a:r>
          <a:endParaRPr lang="el-GR" sz="2000" b="1" kern="1200" dirty="0">
            <a:solidFill>
              <a:srgbClr val="002060"/>
            </a:solidFill>
          </a:endParaRPr>
        </a:p>
      </dsp:txBody>
      <dsp:txXfrm rot="-5400000">
        <a:off x="1075629" y="1659864"/>
        <a:ext cx="7396534" cy="1789130"/>
      </dsp:txXfrm>
    </dsp:sp>
    <dsp:sp modelId="{5352DCD3-54BA-4D89-9918-CD87A0C6A03B}">
      <dsp:nvSpPr>
        <dsp:cNvPr id="0" name=""/>
        <dsp:cNvSpPr/>
      </dsp:nvSpPr>
      <dsp:spPr>
        <a:xfrm rot="5400000">
          <a:off x="-230492" y="3662429"/>
          <a:ext cx="1536614" cy="1075629"/>
        </a:xfrm>
        <a:prstGeom prst="chevron">
          <a:avLst/>
        </a:prstGeom>
        <a:solidFill>
          <a:schemeClr val="bg1"/>
        </a:solidFill>
        <a:ln w="15875"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el-GR" sz="2000" kern="1200" dirty="0">
            <a:ln>
              <a:solidFill>
                <a:schemeClr val="bg1"/>
              </a:solidFill>
            </a:ln>
            <a:solidFill>
              <a:schemeClr val="bg1"/>
            </a:solidFill>
          </a:endParaRPr>
        </a:p>
      </dsp:txBody>
      <dsp:txXfrm rot="-5400000">
        <a:off x="1" y="3969752"/>
        <a:ext cx="1075629" cy="460985"/>
      </dsp:txXfrm>
    </dsp:sp>
    <dsp:sp modelId="{8C3CBD1E-9262-45D9-A91A-48DD12334A9A}">
      <dsp:nvSpPr>
        <dsp:cNvPr id="0" name=""/>
        <dsp:cNvSpPr/>
      </dsp:nvSpPr>
      <dsp:spPr>
        <a:xfrm rot="5400000">
          <a:off x="4322891" y="722491"/>
          <a:ext cx="998799" cy="7493322"/>
        </a:xfrm>
        <a:prstGeom prst="round2SameRect">
          <a:avLst/>
        </a:prstGeom>
        <a:solidFill>
          <a:schemeClr val="bg1">
            <a:alpha val="90000"/>
          </a:schemeClr>
        </a:solidFill>
        <a:ln w="15875" cap="flat"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endParaRPr lang="el-GR" sz="2800" kern="1200" dirty="0">
            <a:solidFill>
              <a:schemeClr val="bg1"/>
            </a:solidFill>
          </a:endParaRPr>
        </a:p>
        <a:p>
          <a:pPr marL="285750" lvl="1" indent="-285750" algn="l" defTabSz="1244600">
            <a:lnSpc>
              <a:spcPct val="90000"/>
            </a:lnSpc>
            <a:spcBef>
              <a:spcPct val="0"/>
            </a:spcBef>
            <a:spcAft>
              <a:spcPct val="15000"/>
            </a:spcAft>
            <a:buChar char="••"/>
          </a:pPr>
          <a:endParaRPr lang="el-GR" sz="2800" kern="1200">
            <a:solidFill>
              <a:schemeClr val="bg1"/>
            </a:solidFill>
          </a:endParaRPr>
        </a:p>
      </dsp:txBody>
      <dsp:txXfrm rot="-5400000">
        <a:off x="1075630" y="4018510"/>
        <a:ext cx="7444565" cy="90128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A7DA21-4F24-41B9-B996-2A6C19DD003A}">
      <dsp:nvSpPr>
        <dsp:cNvPr id="0" name=""/>
        <dsp:cNvSpPr/>
      </dsp:nvSpPr>
      <dsp:spPr>
        <a:xfrm>
          <a:off x="0" y="197159"/>
          <a:ext cx="8568951" cy="78257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1" kern="1200" dirty="0" smtClean="0">
              <a:solidFill>
                <a:srgbClr val="002060"/>
              </a:solidFill>
            </a:rPr>
            <a:t>Σημαντικές επενδύσεις στο ανθρώπινο κεφάλαιο</a:t>
          </a:r>
          <a:endParaRPr lang="el-GR" sz="2800" b="1" kern="1200" dirty="0"/>
        </a:p>
      </dsp:txBody>
      <dsp:txXfrm>
        <a:off x="38202" y="235361"/>
        <a:ext cx="8492547" cy="706169"/>
      </dsp:txXfrm>
    </dsp:sp>
    <dsp:sp modelId="{B1E05B44-9FB3-42BC-82C2-D74622DB2947}">
      <dsp:nvSpPr>
        <dsp:cNvPr id="0" name=""/>
        <dsp:cNvSpPr/>
      </dsp:nvSpPr>
      <dsp:spPr>
        <a:xfrm>
          <a:off x="0" y="979733"/>
          <a:ext cx="8568951"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064"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el-GR" sz="2800" b="1" kern="1200" dirty="0" smtClean="0">
              <a:solidFill>
                <a:srgbClr val="002060"/>
              </a:solidFill>
            </a:rPr>
            <a:t>Ενίσχυση της ποιότητας της παρεχόμενης εκπαίδευσης και κατάρτισης</a:t>
          </a:r>
          <a:endParaRPr lang="el-GR" sz="2800" b="1" kern="1200" dirty="0"/>
        </a:p>
      </dsp:txBody>
      <dsp:txXfrm>
        <a:off x="0" y="979733"/>
        <a:ext cx="8568951" cy="1059840"/>
      </dsp:txXfrm>
    </dsp:sp>
    <dsp:sp modelId="{AAD18950-7737-4B6D-A3A1-9006C8FC79C2}">
      <dsp:nvSpPr>
        <dsp:cNvPr id="0" name=""/>
        <dsp:cNvSpPr/>
      </dsp:nvSpPr>
      <dsp:spPr>
        <a:xfrm>
          <a:off x="0" y="2039573"/>
          <a:ext cx="8568951" cy="91275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just" defTabSz="1244600">
            <a:lnSpc>
              <a:spcPct val="90000"/>
            </a:lnSpc>
            <a:spcBef>
              <a:spcPct val="0"/>
            </a:spcBef>
            <a:spcAft>
              <a:spcPct val="35000"/>
            </a:spcAft>
          </a:pPr>
          <a:r>
            <a:rPr lang="el-GR" sz="2800" b="1" kern="1200" dirty="0" smtClean="0">
              <a:solidFill>
                <a:srgbClr val="002060"/>
              </a:solidFill>
            </a:rPr>
            <a:t>Έμφαση στην σύνδεση μεταξύ της εκπαίδευσης και των επιχειρήσεων </a:t>
          </a:r>
          <a:endParaRPr lang="el-GR" sz="2800" b="1" kern="1200" dirty="0"/>
        </a:p>
      </dsp:txBody>
      <dsp:txXfrm>
        <a:off x="44557" y="2084130"/>
        <a:ext cx="8479837" cy="823643"/>
      </dsp:txXfrm>
    </dsp:sp>
    <dsp:sp modelId="{CD6D47EF-BDF6-4BC4-AB84-1E94679DB2CA}">
      <dsp:nvSpPr>
        <dsp:cNvPr id="0" name=""/>
        <dsp:cNvSpPr/>
      </dsp:nvSpPr>
      <dsp:spPr>
        <a:xfrm>
          <a:off x="0" y="2998469"/>
          <a:ext cx="8568951"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064"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el-GR" sz="2800" b="1" kern="1200" dirty="0" smtClean="0">
              <a:solidFill>
                <a:srgbClr val="002060"/>
              </a:solidFill>
            </a:rPr>
            <a:t>Ουσιαστική σύνδεση με την αγορά εργασίας</a:t>
          </a:r>
          <a:endParaRPr lang="el-GR" sz="2800" b="1" kern="1200" dirty="0"/>
        </a:p>
        <a:p>
          <a:pPr marL="285750" lvl="1" indent="-285750" algn="l" defTabSz="1244600">
            <a:lnSpc>
              <a:spcPct val="90000"/>
            </a:lnSpc>
            <a:spcBef>
              <a:spcPct val="0"/>
            </a:spcBef>
            <a:spcAft>
              <a:spcPct val="20000"/>
            </a:spcAft>
            <a:buChar char="••"/>
          </a:pPr>
          <a:endParaRPr lang="el-GR" sz="2800" b="1" kern="1200" dirty="0"/>
        </a:p>
      </dsp:txBody>
      <dsp:txXfrm>
        <a:off x="0" y="2998469"/>
        <a:ext cx="8568951" cy="10598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Λίστα καρτελών"/>
  <dgm:desc val="Χρησιμοποιείται για την εμφάνιση μη διαδοχικών ή ομαδοποιημένων μπλοκ πληροφοριών. Ιδανική για λίστες με μικρό μέρος κειμένου Επιπέδου 1. Το πρώτο κείμενο Επιπέδου 2 εμφανίζεται δίπλα στο κείμενο Επιπέδου 1 και το υπόλοιπο κείμενο Επιπέδου 2 εμφανίζεται κάτω από το κείμενο Επιπέδου 1."/>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1A1D46-1845-489B-B0E4-AB85A2DAAF39}" type="datetimeFigureOut">
              <a:rPr lang="el-GR" smtClean="0"/>
              <a:t>21/2/2013</a:t>
            </a:fld>
            <a:endParaRPr lang="el-GR"/>
          </a:p>
        </p:txBody>
      </p:sp>
      <p:sp>
        <p:nvSpPr>
          <p:cNvPr id="4" name="Θέση εικόνας διαφάνειας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24D7234F-561C-4892-8137-6BDCBB1E8D52}" type="slidenum">
              <a:rPr lang="el-GR" smtClean="0"/>
              <a:t>‹#›</a:t>
            </a:fld>
            <a:endParaRPr lang="el-GR"/>
          </a:p>
        </p:txBody>
      </p:sp>
    </p:spTree>
    <p:extLst>
      <p:ext uri="{BB962C8B-B14F-4D97-AF65-F5344CB8AC3E}">
        <p14:creationId xmlns:p14="http://schemas.microsoft.com/office/powerpoint/2010/main" val="489949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2FDD3640-8731-43BB-B1F9-179B1A07511F}" type="datetime1">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5316985E-5222-4AE6-B815-E791E2292316}" type="datetime1">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EAB245C-F827-45BD-A3C4-66068C64ABEA}" type="datetime1">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3DF738E-E786-4D74-B320-C8BC9476A88D}" type="datetime1">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7" name="Title 6"/>
          <p:cNvSpPr>
            <a:spLocks noGrp="1"/>
          </p:cNvSpPr>
          <p:nvPr>
            <p:ph type="title"/>
          </p:nvPr>
        </p:nvSpPr>
        <p:spPr/>
        <p:txBody>
          <a:bodyPr/>
          <a:lstStyle/>
          <a:p>
            <a:r>
              <a:rPr lang="el-GR" smtClean="0"/>
              <a:t>Στυλ κύριου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619145B4-D183-4F1E-8B5F-806B36E25297}" type="datetime1">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fld id="{62DF95BD-7AD9-468A-A9CE-94721A55628E}" type="datetime1">
              <a:rPr lang="en-US" smtClean="0"/>
              <a:t>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323B855C-7E55-474B-AB1D-F86BE953BC97}" type="datetime1">
              <a:rPr lang="en-US" smtClean="0"/>
              <a:t>2/21/2013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BE9DDDD0-24E5-47E0-BDCD-3C3126A289EC}" type="datetime1">
              <a:rPr lang="en-US" smtClean="0"/>
              <a:t>2/21/2013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C089D3A-94ED-458D-B0DC-AADD5F076192}" type="datetime1">
              <a:rPr lang="en-US" smtClean="0"/>
              <a:t>2/21/2013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EC13DE3-0069-4D2C-B424-5F627068A2AD}" type="datetime1">
              <a:rPr lang="en-US" smtClean="0"/>
              <a:t>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A444760-15E2-4710-B57D-D9B63ABFABD6}" type="datetime1">
              <a:rPr lang="en-US" smtClean="0"/>
              <a:t>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44149E3-A415-4E1A-BCD8-3A5A97047CB9}" type="datetime1">
              <a:rPr lang="en-US" smtClean="0"/>
              <a:t>2/21/2013</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8.xml"/><Relationship Id="rId7" Type="http://schemas.openxmlformats.org/officeDocument/2006/relationships/image" Target="../media/image3.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4.xml"/><Relationship Id="rId7" Type="http://schemas.openxmlformats.org/officeDocument/2006/relationships/image" Target="../media/image3.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5.jpe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5.xml"/><Relationship Id="rId7" Type="http://schemas.openxmlformats.org/officeDocument/2006/relationships/image" Target="../media/image3.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6.xml"/><Relationship Id="rId7" Type="http://schemas.openxmlformats.org/officeDocument/2006/relationships/image" Target="../media/image3.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7.xml"/><Relationship Id="rId7" Type="http://schemas.openxmlformats.org/officeDocument/2006/relationships/image" Target="../media/image3.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2856"/>
            <a:ext cx="7772400" cy="1368152"/>
          </a:xfrm>
        </p:spPr>
        <p:txBody>
          <a:bodyPr>
            <a:normAutofit/>
          </a:bodyPr>
          <a:lstStyle/>
          <a:p>
            <a:r>
              <a:rPr lang="el-GR" sz="3600" b="1" i="1" dirty="0" smtClean="0">
                <a:effectLst>
                  <a:outerShdw blurRad="38100" dist="38100" dir="2700000" algn="tl">
                    <a:srgbClr val="000000">
                      <a:alpha val="43137"/>
                    </a:srgbClr>
                  </a:outerShdw>
                </a:effectLst>
                <a:latin typeface="Calibri" pitchFamily="34" charset="0"/>
              </a:rPr>
              <a:t>Η ΕΚΠΑΙΔΕΥΣΗ ΣΤΟ ΠΛΑΙΣΙΟ ΤΗΣ ΕΥΡΩΠΑΪΚΗΣ ΕΝΩΣΗΣ</a:t>
            </a:r>
            <a:endParaRPr lang="el-GR" sz="3600" b="1" i="1" dirty="0">
              <a:effectLst>
                <a:outerShdw blurRad="38100" dist="38100" dir="2700000" algn="tl">
                  <a:srgbClr val="000000">
                    <a:alpha val="43137"/>
                  </a:srgbClr>
                </a:outerShdw>
              </a:effectLst>
              <a:latin typeface="Calibri" pitchFamily="34" charset="0"/>
            </a:endParaRPr>
          </a:p>
        </p:txBody>
      </p:sp>
      <p:sp>
        <p:nvSpPr>
          <p:cNvPr id="3" name="Υπότιτλος 2"/>
          <p:cNvSpPr>
            <a:spLocks noGrp="1"/>
          </p:cNvSpPr>
          <p:nvPr>
            <p:ph type="subTitle" idx="1"/>
          </p:nvPr>
        </p:nvSpPr>
        <p:spPr>
          <a:xfrm>
            <a:off x="57912" y="5877272"/>
            <a:ext cx="6400800" cy="720080"/>
          </a:xfrm>
        </p:spPr>
        <p:txBody>
          <a:bodyPr>
            <a:normAutofit fontScale="77500" lnSpcReduction="20000"/>
          </a:bodyPr>
          <a:lstStyle/>
          <a:p>
            <a:r>
              <a:rPr lang="el-GR" sz="2400" b="1" i="1" dirty="0" smtClean="0">
                <a:solidFill>
                  <a:srgbClr val="002060"/>
                </a:solidFill>
                <a:effectLst>
                  <a:outerShdw blurRad="38100" dist="38100" dir="2700000" algn="tl">
                    <a:srgbClr val="000000">
                      <a:alpha val="43137"/>
                    </a:srgbClr>
                  </a:outerShdw>
                </a:effectLst>
                <a:latin typeface="Calibri" pitchFamily="34" charset="0"/>
              </a:rPr>
              <a:t>ΑΘΗΝΑ ΠΛΕΣΣΑ – ΠΑΠΑΔΑΚΗ</a:t>
            </a:r>
          </a:p>
          <a:p>
            <a:r>
              <a:rPr lang="el-GR" sz="1800" i="1" dirty="0">
                <a:solidFill>
                  <a:srgbClr val="002060"/>
                </a:solidFill>
                <a:latin typeface="Calibri"/>
                <a:ea typeface="+mj-ea"/>
                <a:cs typeface="+mj-cs"/>
              </a:rPr>
              <a:t>Προϊσταμένη  </a:t>
            </a:r>
            <a:r>
              <a:rPr lang="el-GR" sz="1800" i="1" dirty="0" smtClean="0">
                <a:solidFill>
                  <a:srgbClr val="002060"/>
                </a:solidFill>
                <a:latin typeface="Calibri"/>
                <a:ea typeface="+mj-ea"/>
                <a:cs typeface="+mj-cs"/>
              </a:rPr>
              <a:t>Δ/νσης </a:t>
            </a:r>
            <a:r>
              <a:rPr lang="el-GR" sz="1800" i="1" dirty="0">
                <a:solidFill>
                  <a:srgbClr val="002060"/>
                </a:solidFill>
                <a:latin typeface="Calibri"/>
                <a:ea typeface="+mj-ea"/>
                <a:cs typeface="+mj-cs"/>
              </a:rPr>
              <a:t>Ευρωπαϊκής Ένωσης Υπουργείου Παιδείας</a:t>
            </a:r>
            <a:r>
              <a:rPr lang="en-US" sz="1800" i="1" dirty="0">
                <a:solidFill>
                  <a:srgbClr val="002060"/>
                </a:solidFill>
                <a:latin typeface="Calibri"/>
                <a:ea typeface="+mj-ea"/>
                <a:cs typeface="+mj-cs"/>
              </a:rPr>
              <a:t> </a:t>
            </a:r>
            <a:r>
              <a:rPr lang="el-GR" sz="1800" i="1" dirty="0">
                <a:solidFill>
                  <a:srgbClr val="002060"/>
                </a:solidFill>
                <a:latin typeface="Calibri"/>
                <a:ea typeface="+mj-ea"/>
                <a:cs typeface="+mj-cs"/>
              </a:rPr>
              <a:t>και Θρησκευμάτων</a:t>
            </a:r>
            <a:r>
              <a:rPr lang="en-US" sz="1800" i="1" dirty="0">
                <a:solidFill>
                  <a:srgbClr val="002060"/>
                </a:solidFill>
                <a:latin typeface="Calibri"/>
                <a:ea typeface="+mj-ea"/>
                <a:cs typeface="+mj-cs"/>
              </a:rPr>
              <a:t>, </a:t>
            </a:r>
            <a:r>
              <a:rPr lang="el-GR" sz="1800" i="1" dirty="0">
                <a:solidFill>
                  <a:srgbClr val="002060"/>
                </a:solidFill>
                <a:latin typeface="Calibri"/>
                <a:ea typeface="+mj-ea"/>
                <a:cs typeface="+mj-cs"/>
              </a:rPr>
              <a:t>Πολιτισμού και Αθλητισμού</a:t>
            </a:r>
            <a:endParaRPr lang="el-GR" sz="1800" b="1" i="1" dirty="0">
              <a:solidFill>
                <a:srgbClr val="002060"/>
              </a:solidFill>
              <a:effectLst>
                <a:outerShdw blurRad="38100" dist="38100" dir="2700000" algn="tl">
                  <a:srgbClr val="000000">
                    <a:alpha val="43137"/>
                  </a:srgbClr>
                </a:outerShdw>
              </a:effectLst>
              <a:latin typeface="Calibri" pitchFamily="34" charset="0"/>
            </a:endParaRPr>
          </a:p>
        </p:txBody>
      </p:sp>
      <p:sp>
        <p:nvSpPr>
          <p:cNvPr id="6" name="TextBox 5"/>
          <p:cNvSpPr txBox="1"/>
          <p:nvPr/>
        </p:nvSpPr>
        <p:spPr>
          <a:xfrm>
            <a:off x="4139952" y="4365104"/>
            <a:ext cx="4608512" cy="584775"/>
          </a:xfrm>
          <a:prstGeom prst="rect">
            <a:avLst/>
          </a:prstGeom>
          <a:noFill/>
        </p:spPr>
        <p:txBody>
          <a:bodyPr wrap="square" rtlCol="0">
            <a:spAutoFit/>
          </a:bodyPr>
          <a:lstStyle/>
          <a:p>
            <a:pPr algn="r"/>
            <a:r>
              <a:rPr lang="el-GR" sz="1600" b="1" i="1" dirty="0">
                <a:solidFill>
                  <a:srgbClr val="002060"/>
                </a:solidFill>
                <a:effectLst>
                  <a:outerShdw blurRad="38100" dist="38100" dir="2700000" algn="tl">
                    <a:srgbClr val="000000">
                      <a:alpha val="43137"/>
                    </a:srgbClr>
                  </a:outerShdw>
                </a:effectLst>
                <a:latin typeface="Calibri" pitchFamily="34" charset="0"/>
              </a:rPr>
              <a:t>ΑΘΗΝΑ, Παρασκευή 22 Φεβρουαρίου 2013</a:t>
            </a:r>
            <a:br>
              <a:rPr lang="el-GR" sz="1600" b="1" i="1" dirty="0">
                <a:solidFill>
                  <a:srgbClr val="002060"/>
                </a:solidFill>
                <a:effectLst>
                  <a:outerShdw blurRad="38100" dist="38100" dir="2700000" algn="tl">
                    <a:srgbClr val="000000">
                      <a:alpha val="43137"/>
                    </a:srgbClr>
                  </a:outerShdw>
                </a:effectLst>
                <a:latin typeface="Calibri" pitchFamily="34" charset="0"/>
              </a:rPr>
            </a:br>
            <a:r>
              <a:rPr lang="en-US" sz="1600" b="1" i="1" dirty="0">
                <a:solidFill>
                  <a:srgbClr val="002060"/>
                </a:solidFill>
                <a:effectLst>
                  <a:outerShdw blurRad="38100" dist="38100" dir="2700000" algn="tl">
                    <a:srgbClr val="000000">
                      <a:alpha val="43137"/>
                    </a:srgbClr>
                  </a:outerShdw>
                </a:effectLst>
                <a:latin typeface="Calibri" pitchFamily="34" charset="0"/>
              </a:rPr>
              <a:t>Radisson Blu </a:t>
            </a:r>
            <a:r>
              <a:rPr lang="en-US" sz="1600" b="1" i="1" dirty="0" smtClean="0">
                <a:solidFill>
                  <a:srgbClr val="002060"/>
                </a:solidFill>
                <a:effectLst>
                  <a:outerShdw blurRad="38100" dist="38100" dir="2700000" algn="tl">
                    <a:srgbClr val="000000">
                      <a:alpha val="43137"/>
                    </a:srgbClr>
                  </a:outerShdw>
                </a:effectLst>
                <a:latin typeface="Calibri" pitchFamily="34" charset="0"/>
              </a:rPr>
              <a:t>Park</a:t>
            </a:r>
            <a:r>
              <a:rPr lang="el-GR" sz="1600" b="1" i="1" dirty="0" smtClean="0">
                <a:solidFill>
                  <a:srgbClr val="002060"/>
                </a:solidFill>
                <a:effectLst>
                  <a:outerShdw blurRad="38100" dist="38100" dir="2700000" algn="tl">
                    <a:srgbClr val="000000">
                      <a:alpha val="43137"/>
                    </a:srgbClr>
                  </a:outerShdw>
                </a:effectLst>
                <a:latin typeface="Calibri" pitchFamily="34" charset="0"/>
              </a:rPr>
              <a:t> </a:t>
            </a:r>
            <a:r>
              <a:rPr lang="en-US" sz="1600" b="1" i="1" dirty="0" smtClean="0">
                <a:solidFill>
                  <a:srgbClr val="002060"/>
                </a:solidFill>
                <a:effectLst>
                  <a:outerShdw blurRad="38100" dist="38100" dir="2700000" algn="tl">
                    <a:srgbClr val="000000">
                      <a:alpha val="43137"/>
                    </a:srgbClr>
                  </a:outerShdw>
                </a:effectLst>
                <a:latin typeface="Calibri" pitchFamily="34" charset="0"/>
              </a:rPr>
              <a:t>Hotel</a:t>
            </a:r>
            <a:endParaRPr lang="el-GR" dirty="0">
              <a:solidFill>
                <a:srgbClr val="002060"/>
              </a:solidFill>
            </a:endParaRPr>
          </a:p>
        </p:txBody>
      </p:sp>
      <p:pic>
        <p:nvPicPr>
          <p:cNvPr id="1027" name="Picture 3" descr="C:\Users\PEPPASB\Downloads\EU_flag_LLP_neg-EL-01.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pic>
        <p:nvPicPr>
          <p:cNvPr id="1028" name="Picture 4" descr="C:\Users\PEPPASB\Desktop\0_logoYPO_NEW_g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spTree>
    <p:extLst>
      <p:ext uri="{BB962C8B-B14F-4D97-AF65-F5344CB8AC3E}">
        <p14:creationId xmlns:p14="http://schemas.microsoft.com/office/powerpoint/2010/main" val="1675695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95537" y="1628800"/>
            <a:ext cx="8424936" cy="4497363"/>
          </a:xfrm>
        </p:spPr>
        <p:txBody>
          <a:bodyPr>
            <a:normAutofit/>
          </a:bodyPr>
          <a:lstStyle/>
          <a:p>
            <a:pPr marL="0" indent="0" algn="just">
              <a:buNone/>
            </a:pPr>
            <a:endParaRPr lang="el-GR" sz="2800" b="1" dirty="0" smtClean="0">
              <a:solidFill>
                <a:srgbClr val="002060"/>
              </a:solidFill>
            </a:endParaRPr>
          </a:p>
          <a:p>
            <a:pPr marL="0" indent="0" algn="just">
              <a:buNone/>
            </a:pPr>
            <a:r>
              <a:rPr lang="el-GR" sz="2800" b="1" dirty="0" smtClean="0">
                <a:solidFill>
                  <a:srgbClr val="002060"/>
                </a:solidFill>
              </a:rPr>
              <a:t>Στόχος </a:t>
            </a:r>
            <a:r>
              <a:rPr lang="el-GR" sz="2800" b="1" dirty="0">
                <a:solidFill>
                  <a:srgbClr val="002060"/>
                </a:solidFill>
              </a:rPr>
              <a:t>της πρωτοβουλίας είναι να ενισχυθούν οι επιδόσεις και η ελκυστικότητα των ιδρυμάτων τριτοβάθμιας εκπαίδευσης της Ευρώπης σε διεθνές επίπεδο και να βελτιωθεί η συνολική ποιότητα σε όλα τα επίπεδα εκπαίδευσης και κατάρτισης στην ΕΕ, συνδυάζοντας αριστεία και ισότητα μέσα από την προώθηση της κινητικότητας των σπουδαστών και των εκπαιδευομένων και τη βελτίωση της κατάστασης των νέων στον τομέα της απασχόλησης</a:t>
            </a:r>
            <a:endParaRPr lang="el-GR" sz="2800" b="1"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10</a:t>
            </a:fld>
            <a:endParaRPr lang="en-US"/>
          </a:p>
        </p:txBody>
      </p:sp>
      <p:sp>
        <p:nvSpPr>
          <p:cNvPr id="3" name="Τίτλος 2"/>
          <p:cNvSpPr>
            <a:spLocks noGrp="1"/>
          </p:cNvSpPr>
          <p:nvPr>
            <p:ph type="title"/>
          </p:nvPr>
        </p:nvSpPr>
        <p:spPr/>
        <p:txBody>
          <a:bodyPr>
            <a:normAutofit/>
          </a:bodyPr>
          <a:lstStyle/>
          <a:p>
            <a:r>
              <a:rPr lang="el-GR" sz="3600" b="1" dirty="0">
                <a:solidFill>
                  <a:srgbClr val="002060"/>
                </a:solidFill>
              </a:rPr>
              <a:t>ΝΕΟΛΑΙΑ ΣΕ ΚΙΝΗΣΗ </a:t>
            </a:r>
            <a:r>
              <a:rPr lang="el-GR" sz="3600" b="1" dirty="0" smtClean="0">
                <a:solidFill>
                  <a:srgbClr val="002060"/>
                </a:solidFill>
              </a:rPr>
              <a:t>[1] </a:t>
            </a:r>
            <a:endParaRPr lang="el-GR" sz="3600"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7234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35589" y="1412776"/>
            <a:ext cx="8656892" cy="5040560"/>
          </a:xfrm>
        </p:spPr>
        <p:txBody>
          <a:bodyPr>
            <a:normAutofit lnSpcReduction="10000"/>
          </a:bodyPr>
          <a:lstStyle/>
          <a:p>
            <a:pPr algn="just">
              <a:defRPr/>
            </a:pPr>
            <a:endParaRPr lang="el-GR" sz="2600" b="1" dirty="0" smtClean="0">
              <a:solidFill>
                <a:srgbClr val="002060"/>
              </a:solidFill>
            </a:endParaRPr>
          </a:p>
          <a:p>
            <a:pPr algn="just">
              <a:defRPr/>
            </a:pPr>
            <a:r>
              <a:rPr lang="el-GR" sz="2600" b="1" dirty="0" smtClean="0">
                <a:solidFill>
                  <a:srgbClr val="002060"/>
                </a:solidFill>
              </a:rPr>
              <a:t>Στο </a:t>
            </a:r>
            <a:r>
              <a:rPr lang="el-GR" sz="2600" b="1" dirty="0">
                <a:solidFill>
                  <a:srgbClr val="002060"/>
                </a:solidFill>
              </a:rPr>
              <a:t>επίπεδο της ΕΕ η Επιτροπή θα εργαστεί με σκοπό</a:t>
            </a:r>
            <a:r>
              <a:rPr lang="el-GR" sz="2600" dirty="0" smtClean="0">
                <a:solidFill>
                  <a:srgbClr val="002060"/>
                </a:solidFill>
              </a:rPr>
              <a:t>:</a:t>
            </a:r>
          </a:p>
          <a:p>
            <a:pPr algn="just">
              <a:buFont typeface="Arial" pitchFamily="34" charset="0"/>
              <a:buChar char="•"/>
              <a:defRPr/>
            </a:pPr>
            <a:r>
              <a:rPr lang="el-GR" sz="2600" dirty="0" smtClean="0">
                <a:solidFill>
                  <a:srgbClr val="002060"/>
                </a:solidFill>
              </a:rPr>
              <a:t>Να </a:t>
            </a:r>
            <a:r>
              <a:rPr lang="el-GR" sz="2600" dirty="0">
                <a:solidFill>
                  <a:srgbClr val="002060"/>
                </a:solidFill>
              </a:rPr>
              <a:t>ολοκληρώσει και να ενισχύσει τα προγράμματα της ΕΕ για την κινητικότητα, τα πανεπιστήμια και τους ερευνητές (όπως τα Erasmus, Erasmus Mundus, Tempus και Marie Curie) και να τα συνδέσει με εθνικά προγράμματα και </a:t>
            </a:r>
            <a:r>
              <a:rPr lang="el-GR" sz="2600" dirty="0" smtClean="0">
                <a:solidFill>
                  <a:srgbClr val="002060"/>
                </a:solidFill>
              </a:rPr>
              <a:t>πόρους (</a:t>
            </a:r>
            <a:r>
              <a:rPr lang="en-US" sz="2600" dirty="0" smtClean="0">
                <a:solidFill>
                  <a:srgbClr val="002060"/>
                </a:solidFill>
              </a:rPr>
              <a:t>ERASMUS FOR ALL)</a:t>
            </a:r>
            <a:endParaRPr lang="el-GR" sz="2600" dirty="0">
              <a:solidFill>
                <a:srgbClr val="002060"/>
              </a:solidFill>
            </a:endParaRPr>
          </a:p>
          <a:p>
            <a:pPr algn="just">
              <a:buFont typeface="Arial" pitchFamily="34" charset="0"/>
              <a:buChar char="•"/>
              <a:defRPr/>
            </a:pPr>
            <a:r>
              <a:rPr lang="el-GR" sz="2600" dirty="0">
                <a:solidFill>
                  <a:srgbClr val="002060"/>
                </a:solidFill>
              </a:rPr>
              <a:t> Να επιταχύνει το πρόγραμμα εκσυγχρονισμού της τριτοβάθμιας εκπαίδευσης (προγράμματα σπουδών, διοίκηση και χρηματοδότηση) ιδίως με την αξιολόγηση των επιδόσεων των πανεπιστημίων και των εκπαιδευτικών αποτελεσμάτων σε ένα συνολικό πλαίσιο</a:t>
            </a:r>
            <a:r>
              <a:rPr lang="en-US" sz="2600" dirty="0">
                <a:solidFill>
                  <a:srgbClr val="002060"/>
                </a:solidFill>
              </a:rPr>
              <a:t> </a:t>
            </a:r>
            <a:r>
              <a:rPr lang="el-GR" sz="2600" dirty="0">
                <a:solidFill>
                  <a:srgbClr val="002060"/>
                </a:solidFill>
              </a:rPr>
              <a:t>(</a:t>
            </a:r>
            <a:r>
              <a:rPr lang="en-US" sz="2600" dirty="0">
                <a:solidFill>
                  <a:srgbClr val="002060"/>
                </a:solidFill>
              </a:rPr>
              <a:t>Multirank System</a:t>
            </a:r>
            <a:r>
              <a:rPr lang="en-US" sz="2600" dirty="0" smtClean="0">
                <a:solidFill>
                  <a:srgbClr val="002060"/>
                </a:solidFill>
              </a:rPr>
              <a:t>)</a:t>
            </a:r>
            <a:endParaRPr lang="el-GR" sz="2600" dirty="0">
              <a:solidFill>
                <a:srgbClr val="002060"/>
              </a:solidFill>
            </a:endParaRPr>
          </a:p>
          <a:p>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11</a:t>
            </a:fld>
            <a:endParaRPr lang="en-US"/>
          </a:p>
        </p:txBody>
      </p:sp>
      <p:sp>
        <p:nvSpPr>
          <p:cNvPr id="3" name="Τίτλος 2"/>
          <p:cNvSpPr>
            <a:spLocks noGrp="1"/>
          </p:cNvSpPr>
          <p:nvPr>
            <p:ph type="title"/>
          </p:nvPr>
        </p:nvSpPr>
        <p:spPr/>
        <p:txBody>
          <a:bodyPr>
            <a:normAutofit/>
          </a:bodyPr>
          <a:lstStyle/>
          <a:p>
            <a:r>
              <a:rPr lang="el-GR" sz="3600" b="1" dirty="0">
                <a:solidFill>
                  <a:srgbClr val="002060"/>
                </a:solidFill>
              </a:rPr>
              <a:t>ΝΕΟΛΑΙΑ ΣΕ ΚΙΝΗΣΗ </a:t>
            </a:r>
            <a:r>
              <a:rPr lang="el-GR" sz="3600" b="1" dirty="0" smtClean="0">
                <a:solidFill>
                  <a:srgbClr val="002060"/>
                </a:solidFill>
              </a:rPr>
              <a:t>[2] </a:t>
            </a:r>
            <a:endParaRPr lang="el-GR" sz="3600"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000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1628800"/>
            <a:ext cx="8784975" cy="5184576"/>
          </a:xfrm>
        </p:spPr>
        <p:txBody>
          <a:bodyPr>
            <a:normAutofit/>
          </a:bodyPr>
          <a:lstStyle/>
          <a:p>
            <a:pPr marL="342900" indent="-342900" algn="just">
              <a:buFont typeface="Arial" pitchFamily="34" charset="0"/>
              <a:buChar char="•"/>
              <a:defRPr/>
            </a:pPr>
            <a:endParaRPr lang="el-GR" sz="2800" dirty="0" smtClean="0">
              <a:solidFill>
                <a:srgbClr val="002060"/>
              </a:solidFill>
            </a:endParaRPr>
          </a:p>
          <a:p>
            <a:pPr marL="342900" indent="-342900" algn="just">
              <a:buFont typeface="Arial" pitchFamily="34" charset="0"/>
              <a:buChar char="•"/>
              <a:defRPr/>
            </a:pPr>
            <a:r>
              <a:rPr lang="el-GR" sz="2800" dirty="0" smtClean="0">
                <a:solidFill>
                  <a:srgbClr val="002060"/>
                </a:solidFill>
              </a:rPr>
              <a:t>Να </a:t>
            </a:r>
            <a:r>
              <a:rPr lang="el-GR" sz="2800" dirty="0">
                <a:solidFill>
                  <a:srgbClr val="002060"/>
                </a:solidFill>
              </a:rPr>
              <a:t>διερευνήσει τρόπους προώθησης της επιχειρηματικότητας μέσω προγραμμάτων κινητικότητας για νέους επαγγελματίες.</a:t>
            </a:r>
          </a:p>
          <a:p>
            <a:pPr algn="just">
              <a:buFont typeface="Arial" pitchFamily="34" charset="0"/>
              <a:buChar char="•"/>
              <a:defRPr/>
            </a:pPr>
            <a:r>
              <a:rPr lang="el-GR" sz="2800" dirty="0">
                <a:solidFill>
                  <a:srgbClr val="002060"/>
                </a:solidFill>
              </a:rPr>
              <a:t> Να προωθήσει την αναγνώριση της άτυπης και μη τυπικής μάθησης.</a:t>
            </a:r>
          </a:p>
          <a:p>
            <a:pPr algn="just">
              <a:buFont typeface="Arial" pitchFamily="34" charset="0"/>
              <a:buChar char="•"/>
              <a:defRPr/>
            </a:pPr>
            <a:r>
              <a:rPr lang="el-GR" sz="2800" dirty="0">
                <a:solidFill>
                  <a:srgbClr val="002060"/>
                </a:solidFill>
              </a:rPr>
              <a:t> Να δρομολογήσει ένα πλαίσιο για την απασχόληση των νέων που θα παρουσιάζει τις πολιτικές που αποβλέπουν στη μείωση του ποσοστού ανεργίας στους νέους. </a:t>
            </a:r>
            <a:endParaRPr lang="el-GR" sz="2800" dirty="0" smtClean="0">
              <a:solidFill>
                <a:srgbClr val="002060"/>
              </a:solidFill>
            </a:endParaRPr>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12</a:t>
            </a:fld>
            <a:endParaRPr lang="en-US"/>
          </a:p>
        </p:txBody>
      </p:sp>
      <p:sp>
        <p:nvSpPr>
          <p:cNvPr id="3" name="Τίτλος 2"/>
          <p:cNvSpPr>
            <a:spLocks noGrp="1"/>
          </p:cNvSpPr>
          <p:nvPr>
            <p:ph type="title"/>
          </p:nvPr>
        </p:nvSpPr>
        <p:spPr/>
        <p:txBody>
          <a:bodyPr/>
          <a:lstStyle/>
          <a:p>
            <a:r>
              <a:rPr lang="el-GR" sz="3600" b="1" dirty="0">
                <a:solidFill>
                  <a:srgbClr val="002060"/>
                </a:solidFill>
              </a:rPr>
              <a:t>ΝΕΟΛΑΙΑ ΣΕ ΚΙΝΗΣΗ </a:t>
            </a:r>
            <a:r>
              <a:rPr lang="el-GR" sz="3600" b="1" dirty="0" smtClean="0">
                <a:solidFill>
                  <a:srgbClr val="002060"/>
                </a:solidFill>
              </a:rPr>
              <a:t>[3]</a:t>
            </a:r>
            <a:endParaRPr lang="el-GR"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2450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9" y="1844824"/>
            <a:ext cx="8640958" cy="4536504"/>
          </a:xfrm>
        </p:spPr>
        <p:txBody>
          <a:bodyPr>
            <a:normAutofit/>
          </a:bodyPr>
          <a:lstStyle/>
          <a:p>
            <a:pPr algn="just">
              <a:defRPr/>
            </a:pPr>
            <a:endParaRPr lang="el-GR" dirty="0" smtClean="0">
              <a:solidFill>
                <a:srgbClr val="002060"/>
              </a:solidFill>
            </a:endParaRPr>
          </a:p>
          <a:p>
            <a:pPr algn="just">
              <a:defRPr/>
            </a:pPr>
            <a:r>
              <a:rPr lang="el-GR" dirty="0" smtClean="0">
                <a:solidFill>
                  <a:srgbClr val="002060"/>
                </a:solidFill>
              </a:rPr>
              <a:t>Στόχος </a:t>
            </a:r>
            <a:r>
              <a:rPr lang="el-GR" dirty="0">
                <a:solidFill>
                  <a:srgbClr val="002060"/>
                </a:solidFill>
              </a:rPr>
              <a:t>είναι να δημιουργηθούν </a:t>
            </a:r>
            <a:r>
              <a:rPr lang="el-GR" b="1" dirty="0">
                <a:solidFill>
                  <a:srgbClr val="002060"/>
                </a:solidFill>
              </a:rPr>
              <a:t>οι συνθήκες για τον εκσυγχρονισμό των αγορών εργασίας </a:t>
            </a:r>
            <a:r>
              <a:rPr lang="el-GR" dirty="0">
                <a:solidFill>
                  <a:srgbClr val="002060"/>
                </a:solidFill>
              </a:rPr>
              <a:t>ούτως ώστε να αυξηθούν τα επίπεδα απασχόλησης και να διασφαλιστεί η βιωσιμότητα των κοινωνικών μας μοντέλων. </a:t>
            </a:r>
          </a:p>
          <a:p>
            <a:pPr algn="just">
              <a:defRPr/>
            </a:pPr>
            <a:r>
              <a:rPr lang="el-GR" dirty="0">
                <a:solidFill>
                  <a:srgbClr val="002060"/>
                </a:solidFill>
              </a:rPr>
              <a:t>Τούτο σημαίνει παροχή δυνατότητας στους πολίτες να </a:t>
            </a:r>
            <a:r>
              <a:rPr lang="el-GR" b="1" dirty="0">
                <a:solidFill>
                  <a:srgbClr val="002060"/>
                </a:solidFill>
              </a:rPr>
              <a:t>αποκτήσουν νέες δεξιότητες</a:t>
            </a:r>
            <a:r>
              <a:rPr lang="el-GR" dirty="0">
                <a:solidFill>
                  <a:srgbClr val="002060"/>
                </a:solidFill>
              </a:rPr>
              <a:t>, ώστε να μπορέσει το σημερινό και μελλοντικό εργατικό μας δυναμικό να προσαρμοστεί στις νέες συνθήκες και στις ενδεχόμενες αλλαγές σταδιοδρομίας, να μειωθεί η ανεργία και να αυξηθεί η παραγωγικότητα της εργασίας</a:t>
            </a:r>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13</a:t>
            </a:fld>
            <a:endParaRPr lang="en-US"/>
          </a:p>
        </p:txBody>
      </p:sp>
      <p:sp>
        <p:nvSpPr>
          <p:cNvPr id="3" name="Τίτλος 2"/>
          <p:cNvSpPr>
            <a:spLocks noGrp="1"/>
          </p:cNvSpPr>
          <p:nvPr>
            <p:ph type="title"/>
          </p:nvPr>
        </p:nvSpPr>
        <p:spPr>
          <a:xfrm>
            <a:off x="467544" y="512677"/>
            <a:ext cx="8229600" cy="1252728"/>
          </a:xfrm>
        </p:spPr>
        <p:txBody>
          <a:bodyPr>
            <a:normAutofit/>
          </a:bodyPr>
          <a:lstStyle/>
          <a:p>
            <a:pPr marL="457200" lvl="0" indent="-457200">
              <a:spcBef>
                <a:spcPct val="20000"/>
              </a:spcBef>
              <a:defRPr/>
            </a:pPr>
            <a:r>
              <a:rPr lang="el-GR" sz="3200" b="1" i="1" dirty="0">
                <a:solidFill>
                  <a:srgbClr val="002060"/>
                </a:solidFill>
                <a:effectLst>
                  <a:outerShdw blurRad="38100" dist="38100" dir="2700000" algn="tl">
                    <a:srgbClr val="000000">
                      <a:alpha val="43137"/>
                    </a:srgbClr>
                  </a:outerShdw>
                </a:effectLst>
                <a:ea typeface="+mn-ea"/>
                <a:cs typeface="+mn-cs"/>
              </a:rPr>
              <a:t>ΑΤΖΕΝΤΑ ΓΙΑ ΝΕΕΣ ΔΕΞΙΟΤΗΤΕΣ </a:t>
            </a:r>
            <a:r>
              <a:rPr lang="el-GR" sz="3200" b="1" i="1" dirty="0" smtClean="0">
                <a:solidFill>
                  <a:srgbClr val="002060"/>
                </a:solidFill>
                <a:effectLst>
                  <a:outerShdw blurRad="38100" dist="38100" dir="2700000" algn="tl">
                    <a:srgbClr val="000000">
                      <a:alpha val="43137"/>
                    </a:srgbClr>
                  </a:outerShdw>
                </a:effectLst>
                <a:ea typeface="+mn-ea"/>
                <a:cs typeface="+mn-cs"/>
              </a:rPr>
              <a:t/>
            </a:r>
            <a:br>
              <a:rPr lang="el-GR" sz="3200" b="1" i="1" dirty="0" smtClean="0">
                <a:solidFill>
                  <a:srgbClr val="002060"/>
                </a:solidFill>
                <a:effectLst>
                  <a:outerShdw blurRad="38100" dist="38100" dir="2700000" algn="tl">
                    <a:srgbClr val="000000">
                      <a:alpha val="43137"/>
                    </a:srgbClr>
                  </a:outerShdw>
                </a:effectLst>
                <a:ea typeface="+mn-ea"/>
                <a:cs typeface="+mn-cs"/>
              </a:rPr>
            </a:br>
            <a:r>
              <a:rPr lang="el-GR" sz="3200" b="1" i="1" dirty="0" smtClean="0">
                <a:solidFill>
                  <a:srgbClr val="002060"/>
                </a:solidFill>
                <a:effectLst>
                  <a:outerShdw blurRad="38100" dist="38100" dir="2700000" algn="tl">
                    <a:srgbClr val="000000">
                      <a:alpha val="43137"/>
                    </a:srgbClr>
                  </a:outerShdw>
                </a:effectLst>
                <a:ea typeface="+mn-ea"/>
                <a:cs typeface="+mn-cs"/>
              </a:rPr>
              <a:t>ΚΑΙ </a:t>
            </a:r>
            <a:r>
              <a:rPr lang="el-GR" sz="3200" b="1" i="1" dirty="0">
                <a:solidFill>
                  <a:srgbClr val="002060"/>
                </a:solidFill>
                <a:effectLst>
                  <a:outerShdw blurRad="38100" dist="38100" dir="2700000" algn="tl">
                    <a:srgbClr val="000000">
                      <a:alpha val="43137"/>
                    </a:srgbClr>
                  </a:outerShdw>
                </a:effectLst>
                <a:ea typeface="+mn-ea"/>
                <a:cs typeface="+mn-cs"/>
              </a:rPr>
              <a:t>ΘΕΣΕΙΣ </a:t>
            </a:r>
            <a:r>
              <a:rPr lang="el-GR" sz="3200" b="1" i="1" dirty="0" smtClean="0">
                <a:solidFill>
                  <a:srgbClr val="002060"/>
                </a:solidFill>
                <a:effectLst>
                  <a:outerShdw blurRad="38100" dist="38100" dir="2700000" algn="tl">
                    <a:srgbClr val="000000">
                      <a:alpha val="43137"/>
                    </a:srgbClr>
                  </a:outerShdw>
                </a:effectLst>
                <a:ea typeface="+mn-ea"/>
                <a:cs typeface="+mn-cs"/>
              </a:rPr>
              <a:t>ΕΡΓΑΣΙΑΣ</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558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931516285"/>
              </p:ext>
            </p:extLst>
          </p:nvPr>
        </p:nvGraphicFramePr>
        <p:xfrm>
          <a:off x="323528" y="1916832"/>
          <a:ext cx="8568951" cy="4209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Θέση αριθμού διαφάνειας 7"/>
          <p:cNvSpPr>
            <a:spLocks noGrp="1"/>
          </p:cNvSpPr>
          <p:nvPr>
            <p:ph type="sldNum" sz="quarter" idx="12"/>
          </p:nvPr>
        </p:nvSpPr>
        <p:spPr/>
        <p:txBody>
          <a:bodyPr/>
          <a:lstStyle/>
          <a:p>
            <a:fld id="{687D7A59-36E2-48B9-B146-C1E59501F63F}" type="slidenum">
              <a:rPr lang="en-US" smtClean="0"/>
              <a:pPr/>
              <a:t>14</a:t>
            </a:fld>
            <a:endParaRPr lang="en-US"/>
          </a:p>
        </p:txBody>
      </p:sp>
      <p:sp>
        <p:nvSpPr>
          <p:cNvPr id="3" name="Τίτλος 2"/>
          <p:cNvSpPr>
            <a:spLocks noGrp="1"/>
          </p:cNvSpPr>
          <p:nvPr>
            <p:ph type="title"/>
          </p:nvPr>
        </p:nvSpPr>
        <p:spPr>
          <a:xfrm>
            <a:off x="467544" y="512677"/>
            <a:ext cx="8229600" cy="1252728"/>
          </a:xfrm>
        </p:spPr>
        <p:txBody>
          <a:bodyPr>
            <a:normAutofit/>
          </a:bodyPr>
          <a:lstStyle/>
          <a:p>
            <a:pPr lvl="0">
              <a:spcBef>
                <a:spcPct val="20000"/>
              </a:spcBef>
              <a:defRPr/>
            </a:pPr>
            <a:r>
              <a:rPr lang="el-GR" sz="3200" b="1" i="1" dirty="0">
                <a:solidFill>
                  <a:srgbClr val="002060"/>
                </a:solidFill>
                <a:effectLst>
                  <a:outerShdw blurRad="38100" dist="38100" dir="2700000" algn="tl">
                    <a:srgbClr val="000000">
                      <a:alpha val="43137"/>
                    </a:srgbClr>
                  </a:outerShdw>
                </a:effectLst>
                <a:ea typeface="+mn-ea"/>
                <a:cs typeface="+mn-cs"/>
              </a:rPr>
              <a:t>ΠΡΟΫΠΟΘΕΣΕΙΣ ΓΙΑ ΤΗΝ ΕΠΙΤΕΥΞΗ ΤΩΝ ΣΤΟΧΩΝ ΤΗΣ ΣΤΡΑΤΗΓΙΚΗΣ</a:t>
            </a:r>
            <a:r>
              <a:rPr lang="en-US" sz="3200" b="1" i="1" dirty="0" smtClean="0">
                <a:solidFill>
                  <a:srgbClr val="002060"/>
                </a:solidFill>
                <a:effectLst>
                  <a:outerShdw blurRad="38100" dist="38100" dir="2700000" algn="tl">
                    <a:srgbClr val="000000">
                      <a:alpha val="43137"/>
                    </a:srgbClr>
                  </a:outerShdw>
                </a:effectLst>
                <a:ea typeface="+mn-ea"/>
                <a:cs typeface="+mn-cs"/>
              </a:rPr>
              <a:t>:</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
        <p:nvSpPr>
          <p:cNvPr id="7" name="Στρογγυλεμένο ορθογώνιο 6"/>
          <p:cNvSpPr/>
          <p:nvPr/>
        </p:nvSpPr>
        <p:spPr>
          <a:xfrm>
            <a:off x="323528" y="5445224"/>
            <a:ext cx="8568952" cy="720080"/>
          </a:xfrm>
          <a:prstGeom prst="roundRect">
            <a:avLst/>
          </a:prstGeom>
          <a:solidFill>
            <a:schemeClr val="bg1"/>
          </a:solidFill>
          <a:ln w="285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defRPr/>
            </a:pPr>
            <a:r>
              <a:rPr lang="el-GR" sz="2800" b="1" dirty="0">
                <a:solidFill>
                  <a:srgbClr val="002060"/>
                </a:solidFill>
              </a:rPr>
              <a:t>Διεθνοποίηση της ανώτατης εκπαίδευσης</a:t>
            </a:r>
          </a:p>
        </p:txBody>
      </p:sp>
    </p:spTree>
    <p:extLst>
      <p:ext uri="{BB962C8B-B14F-4D97-AF65-F5344CB8AC3E}">
        <p14:creationId xmlns:p14="http://schemas.microsoft.com/office/powerpoint/2010/main" val="3443000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611560" y="2420888"/>
            <a:ext cx="8136903" cy="3849291"/>
          </a:xfrm>
        </p:spPr>
        <p:txBody>
          <a:bodyPr/>
          <a:lstStyle/>
          <a:p>
            <a:pPr marL="0" indent="0" algn="ctr">
              <a:buNone/>
            </a:pPr>
            <a:r>
              <a:rPr lang="el-GR" sz="3200" b="1" i="1" dirty="0">
                <a:solidFill>
                  <a:srgbClr val="002060"/>
                </a:solidFill>
                <a:effectLst>
                  <a:outerShdw blurRad="38100" dist="38100" dir="2700000" algn="tl">
                    <a:srgbClr val="000000">
                      <a:alpha val="43137"/>
                    </a:srgbClr>
                  </a:outerShdw>
                </a:effectLst>
              </a:rPr>
              <a:t>Στρατηγικό πλαίσιο για την ευρωπαϊκή συνεργασία στην εκπαίδευση και την κατάρτιση  («ΕΤ 2020») </a:t>
            </a:r>
          </a:p>
          <a:p>
            <a:pPr marL="0" indent="0">
              <a:buNone/>
            </a:pPr>
            <a:endParaRPr lang="el-GR" b="1" i="1" dirty="0">
              <a:effectLst>
                <a:outerShdw blurRad="38100" dist="38100" dir="2700000" algn="tl">
                  <a:srgbClr val="000000">
                    <a:alpha val="43137"/>
                  </a:srgbClr>
                </a:outerShdw>
              </a:effectLst>
            </a:endParaRPr>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15</a:t>
            </a:fld>
            <a:endParaRPr lang="en-US"/>
          </a:p>
        </p:txBody>
      </p:sp>
      <p:sp>
        <p:nvSpPr>
          <p:cNvPr id="3" name="Τίτλος 2"/>
          <p:cNvSpPr>
            <a:spLocks noGrp="1"/>
          </p:cNvSpPr>
          <p:nvPr>
            <p:ph type="title"/>
          </p:nvPr>
        </p:nvSpPr>
        <p:spPr/>
        <p:txBody>
          <a:bodyPr/>
          <a:lstStyle/>
          <a:p>
            <a:r>
              <a:rPr lang="el-GR" dirty="0" smtClean="0">
                <a:solidFill>
                  <a:schemeClr val="bg2">
                    <a:lumMod val="75000"/>
                  </a:schemeClr>
                </a:solidFill>
              </a:rPr>
              <a:t>.</a:t>
            </a:r>
            <a:endParaRPr lang="el-GR" dirty="0">
              <a:solidFill>
                <a:schemeClr val="bg2">
                  <a:lumMod val="75000"/>
                </a:schemeClr>
              </a:solidFill>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pic>
        <p:nvPicPr>
          <p:cNvPr id="3075" name="Picture 3" descr="C:\Users\PEPPASB\Desktop\europe-2020-larg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4019" y="404664"/>
            <a:ext cx="2604125" cy="1728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7753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3356992"/>
            <a:ext cx="8496943" cy="2193694"/>
          </a:xfrm>
        </p:spPr>
        <p:txBody>
          <a:bodyPr>
            <a:normAutofit/>
          </a:bodyPr>
          <a:lstStyle/>
          <a:p>
            <a:pPr marL="0" indent="0" algn="just">
              <a:buNone/>
              <a:defRPr/>
            </a:pPr>
            <a:r>
              <a:rPr lang="el-GR" sz="2800" b="1" dirty="0" smtClean="0">
                <a:solidFill>
                  <a:srgbClr val="002060"/>
                </a:solidFill>
              </a:rPr>
              <a:t>Συμπεράσματα </a:t>
            </a:r>
            <a:r>
              <a:rPr lang="el-GR" sz="2800" b="1" dirty="0">
                <a:solidFill>
                  <a:srgbClr val="002060"/>
                </a:solidFill>
              </a:rPr>
              <a:t>του Συμβουλίου της 12</a:t>
            </a:r>
            <a:r>
              <a:rPr lang="el-GR" sz="2800" b="1" baseline="30000" dirty="0">
                <a:solidFill>
                  <a:srgbClr val="002060"/>
                </a:solidFill>
              </a:rPr>
              <a:t>ης</a:t>
            </a:r>
            <a:r>
              <a:rPr lang="el-GR" sz="2800" b="1" dirty="0">
                <a:solidFill>
                  <a:srgbClr val="002060"/>
                </a:solidFill>
              </a:rPr>
              <a:t> Μάιου 2009 για το «Στρατηγικό Πλαίσιο Συνεργασίας στην Εκπαίδευση </a:t>
            </a:r>
            <a:r>
              <a:rPr lang="en-US" sz="2800" b="1" dirty="0">
                <a:solidFill>
                  <a:srgbClr val="002060"/>
                </a:solidFill>
              </a:rPr>
              <a:t> </a:t>
            </a:r>
            <a:r>
              <a:rPr lang="el-GR" sz="2800" b="1" dirty="0">
                <a:solidFill>
                  <a:srgbClr val="002060"/>
                </a:solidFill>
              </a:rPr>
              <a:t>και την Κατάρτιση 2020»</a:t>
            </a:r>
          </a:p>
          <a:p>
            <a:pPr marL="0" indent="0">
              <a:buNone/>
            </a:pPr>
            <a:endParaRPr lang="el-GR" b="1"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16</a:t>
            </a:fld>
            <a:endParaRPr lang="en-US"/>
          </a:p>
        </p:txBody>
      </p:sp>
      <p:sp>
        <p:nvSpPr>
          <p:cNvPr id="3" name="Τίτλος 2"/>
          <p:cNvSpPr>
            <a:spLocks noGrp="1"/>
          </p:cNvSpPr>
          <p:nvPr>
            <p:ph type="title"/>
          </p:nvPr>
        </p:nvSpPr>
        <p:spPr>
          <a:xfrm>
            <a:off x="467544" y="692696"/>
            <a:ext cx="8229600" cy="1764194"/>
          </a:xfrm>
        </p:spPr>
        <p:txBody>
          <a:bodyPr>
            <a:normAutofit fontScale="90000"/>
          </a:bodyPr>
          <a:lstStyle/>
          <a:p>
            <a:r>
              <a:rPr lang="el-GR" sz="3100" b="1" i="1" dirty="0">
                <a:solidFill>
                  <a:srgbClr val="002060"/>
                </a:solidFill>
                <a:effectLst>
                  <a:outerShdw blurRad="38100" dist="38100" dir="2700000" algn="tl">
                    <a:srgbClr val="000000">
                      <a:alpha val="43137"/>
                    </a:srgbClr>
                  </a:outerShdw>
                </a:effectLst>
              </a:rPr>
              <a:t>Νέο Στρατηγικό Πλαίσιο Συνεργασίας για την Ευρωπαϊκή Συνεργασία στην Εκπαίδευση και την Κατάρτιση  («ΕΤ 2020») </a:t>
            </a:r>
            <a:r>
              <a:rPr lang="el-GR" sz="3100" b="1" i="1" dirty="0" smtClean="0">
                <a:solidFill>
                  <a:srgbClr val="002060"/>
                </a:solidFill>
                <a:effectLst>
                  <a:outerShdw blurRad="38100" dist="38100" dir="2700000" algn="tl">
                    <a:srgbClr val="000000">
                      <a:alpha val="43137"/>
                    </a:srgbClr>
                  </a:outerShdw>
                </a:effectLst>
              </a:rPr>
              <a:t/>
            </a:r>
            <a:br>
              <a:rPr lang="el-GR" sz="3100" b="1" i="1" dirty="0" smtClean="0">
                <a:solidFill>
                  <a:srgbClr val="002060"/>
                </a:solidFill>
                <a:effectLst>
                  <a:outerShdw blurRad="38100" dist="38100" dir="2700000" algn="tl">
                    <a:srgbClr val="000000">
                      <a:alpha val="43137"/>
                    </a:srgbClr>
                  </a:outerShdw>
                </a:effectLst>
              </a:rPr>
            </a:br>
            <a:r>
              <a:rPr lang="el-GR" sz="3100" b="1" i="1" dirty="0" smtClean="0">
                <a:solidFill>
                  <a:srgbClr val="002060"/>
                </a:solidFill>
                <a:effectLst>
                  <a:outerShdw blurRad="38100" dist="38100" dir="2700000" algn="tl">
                    <a:srgbClr val="000000">
                      <a:alpha val="43137"/>
                    </a:srgbClr>
                  </a:outerShdw>
                </a:effectLst>
              </a:rPr>
              <a:t>Κύριοι στόχοι</a:t>
            </a:r>
            <a:endParaRPr lang="el-GR"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168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95536" y="2420888"/>
            <a:ext cx="8496943" cy="4248472"/>
          </a:xfrm>
        </p:spPr>
        <p:txBody>
          <a:bodyPr>
            <a:normAutofit/>
          </a:bodyPr>
          <a:lstStyle/>
          <a:p>
            <a:pPr marL="0" indent="0" algn="ctr">
              <a:buNone/>
              <a:defRPr/>
            </a:pPr>
            <a:r>
              <a:rPr lang="el-GR" b="1" dirty="0">
                <a:solidFill>
                  <a:srgbClr val="002060"/>
                </a:solidFill>
              </a:rPr>
              <a:t>Δια βίου μάθηση και κινητικότητα</a:t>
            </a:r>
          </a:p>
          <a:p>
            <a:pPr marL="0" indent="0" algn="just">
              <a:buNone/>
              <a:defRPr/>
            </a:pPr>
            <a:r>
              <a:rPr lang="el-GR" dirty="0">
                <a:solidFill>
                  <a:srgbClr val="002060"/>
                </a:solidFill>
              </a:rPr>
              <a:t>Συγκεκριμένα, πρέπει να αναληφθούν ενέργειες για να εξασφαλιστούν τόσο η εκπόνηση </a:t>
            </a:r>
            <a:r>
              <a:rPr lang="el-GR" b="1" dirty="0">
                <a:solidFill>
                  <a:srgbClr val="002060"/>
                </a:solidFill>
              </a:rPr>
              <a:t>εθνικών πλαισίων προσόντων τα οποία να βασίζονται σε χρήσιμα αποτελέσματα μάθησης όσο και η σύνδεσή τους με το Ευρωπαϊκό Πλαίσιο </a:t>
            </a:r>
            <a:r>
              <a:rPr lang="el-GR" dirty="0">
                <a:solidFill>
                  <a:srgbClr val="002060"/>
                </a:solidFill>
              </a:rPr>
              <a:t>Επαγγελματικών Προσόντων, η δημιουργία πλέον </a:t>
            </a:r>
            <a:r>
              <a:rPr lang="el-GR" b="1" dirty="0">
                <a:solidFill>
                  <a:srgbClr val="002060"/>
                </a:solidFill>
              </a:rPr>
              <a:t>ευέλικτων οδών μάθησης -</a:t>
            </a:r>
            <a:r>
              <a:rPr lang="el-GR" dirty="0">
                <a:solidFill>
                  <a:srgbClr val="002060"/>
                </a:solidFill>
              </a:rPr>
              <a:t> στις οποίες περιλαμβάνονται η καλύτερη μετάβαση μεταξύ των διαφόρων τομέων εκπαίδευσης και κατάρτισης, το μεγαλύτερο </a:t>
            </a:r>
            <a:r>
              <a:rPr lang="el-GR" b="1" dirty="0">
                <a:solidFill>
                  <a:srgbClr val="002060"/>
                </a:solidFill>
              </a:rPr>
              <a:t>άνοιγμα προς τη μη τυπική και την άτυπη μάθηση, </a:t>
            </a:r>
            <a:r>
              <a:rPr lang="el-GR" dirty="0">
                <a:solidFill>
                  <a:srgbClr val="002060"/>
                </a:solidFill>
              </a:rPr>
              <a:t>και μεγαλύτερη διαφάνεια και αναγνώριση της μαθησιακών αποτελεσμάτων</a:t>
            </a:r>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17</a:t>
            </a:fld>
            <a:endParaRPr lang="en-US"/>
          </a:p>
        </p:txBody>
      </p:sp>
      <p:sp>
        <p:nvSpPr>
          <p:cNvPr id="3" name="Τίτλος 2"/>
          <p:cNvSpPr>
            <a:spLocks noGrp="1"/>
          </p:cNvSpPr>
          <p:nvPr>
            <p:ph type="title"/>
          </p:nvPr>
        </p:nvSpPr>
        <p:spPr>
          <a:xfrm>
            <a:off x="323528" y="820095"/>
            <a:ext cx="8229600" cy="1384802"/>
          </a:xfrm>
        </p:spPr>
        <p:txBody>
          <a:bodyPr>
            <a:noAutofit/>
          </a:bodyPr>
          <a:lstStyle/>
          <a:p>
            <a:r>
              <a:rPr lang="el-GR" sz="3200" b="1" i="1" dirty="0">
                <a:solidFill>
                  <a:srgbClr val="002060"/>
                </a:solidFill>
                <a:effectLst>
                  <a:outerShdw blurRad="38100" dist="38100" dir="2700000" algn="tl">
                    <a:srgbClr val="000000">
                      <a:alpha val="43137"/>
                    </a:srgbClr>
                  </a:outerShdw>
                </a:effectLst>
              </a:rPr>
              <a:t>Κύριοι στρατηγικοί στόχοι και προκλήσεις για τη μελλοντική συνεργασία σε ευρωπαϊκό επίπεδο για την δεκαετία </a:t>
            </a:r>
            <a:r>
              <a:rPr lang="el-GR" sz="3200" b="1" i="1" dirty="0" smtClean="0">
                <a:solidFill>
                  <a:srgbClr val="002060"/>
                </a:solidFill>
                <a:effectLst>
                  <a:outerShdw blurRad="38100" dist="38100" dir="2700000" algn="tl">
                    <a:srgbClr val="000000">
                      <a:alpha val="43137"/>
                    </a:srgbClr>
                  </a:outerShdw>
                </a:effectLst>
              </a:rPr>
              <a:t>2010-2020</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866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3"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39552" y="1628800"/>
            <a:ext cx="8280920" cy="3293209"/>
          </a:xfrm>
          <a:prstGeom prst="rect">
            <a:avLst/>
          </a:prstGeom>
          <a:noFill/>
        </p:spPr>
        <p:txBody>
          <a:bodyPr wrap="square" rtlCol="0">
            <a:spAutoFit/>
          </a:bodyPr>
          <a:lstStyle/>
          <a:p>
            <a:pPr algn="ctr">
              <a:defRPr/>
            </a:pPr>
            <a:r>
              <a:rPr lang="el-GR" sz="2600" b="1" dirty="0">
                <a:solidFill>
                  <a:srgbClr val="002060"/>
                </a:solidFill>
              </a:rPr>
              <a:t>Βελτίωση της ποιότητας και της </a:t>
            </a:r>
            <a:r>
              <a:rPr lang="el-GR" sz="2600" b="1" dirty="0" smtClean="0">
                <a:solidFill>
                  <a:srgbClr val="002060"/>
                </a:solidFill>
              </a:rPr>
              <a:t>αποτελεσματικότητας</a:t>
            </a:r>
          </a:p>
          <a:p>
            <a:pPr algn="just">
              <a:defRPr/>
            </a:pPr>
            <a:endParaRPr lang="el-GR" sz="2600" b="1" dirty="0">
              <a:solidFill>
                <a:srgbClr val="002060"/>
              </a:solidFill>
            </a:endParaRPr>
          </a:p>
          <a:p>
            <a:pPr algn="just">
              <a:defRPr/>
            </a:pPr>
            <a:r>
              <a:rPr lang="el-GR" sz="2600" dirty="0">
                <a:solidFill>
                  <a:srgbClr val="002060"/>
                </a:solidFill>
              </a:rPr>
              <a:t>Η κυριότερη πρόκληση έγκειται στην </a:t>
            </a:r>
            <a:r>
              <a:rPr lang="el-GR" sz="2600" b="1" dirty="0">
                <a:solidFill>
                  <a:srgbClr val="002060"/>
                </a:solidFill>
              </a:rPr>
              <a:t>εξασφάλιση της απόκτησης βασικών ικανοτήτων από όλους</a:t>
            </a:r>
            <a:r>
              <a:rPr lang="el-GR" sz="2600" dirty="0">
                <a:solidFill>
                  <a:srgbClr val="002060"/>
                </a:solidFill>
              </a:rPr>
              <a:t>, με παράλληλη </a:t>
            </a:r>
            <a:r>
              <a:rPr lang="el-GR" sz="2600" b="1" dirty="0">
                <a:solidFill>
                  <a:srgbClr val="002060"/>
                </a:solidFill>
              </a:rPr>
              <a:t>ανάπτυξη της αριστείας</a:t>
            </a:r>
            <a:r>
              <a:rPr lang="el-GR" sz="2600" dirty="0">
                <a:solidFill>
                  <a:srgbClr val="002060"/>
                </a:solidFill>
              </a:rPr>
              <a:t> και της ελκυστικότητας σε όλα τα επίπεδα εκπαίδευσης και κατάρτισης που θα παράσχουν στην Ευρώπη τη δυνατότητα να διατηρήσει ισχυρό παγκόσμιο ρόλο</a:t>
            </a:r>
          </a:p>
        </p:txBody>
      </p:sp>
      <p:sp>
        <p:nvSpPr>
          <p:cNvPr id="5" name="Θέση αριθμού διαφάνειας 4"/>
          <p:cNvSpPr>
            <a:spLocks noGrp="1"/>
          </p:cNvSpPr>
          <p:nvPr>
            <p:ph type="sldNum" sz="quarter" idx="12"/>
          </p:nvPr>
        </p:nvSpPr>
        <p:spPr/>
        <p:txBody>
          <a:bodyPr/>
          <a:lstStyle/>
          <a:p>
            <a:fld id="{687D7A59-36E2-48B9-B146-C1E59501F63F}" type="slidenum">
              <a:rPr lang="en-US" smtClean="0"/>
              <a:pPr/>
              <a:t>18</a:t>
            </a:fld>
            <a:endParaRPr lang="en-US"/>
          </a:p>
        </p:txBody>
      </p:sp>
    </p:spTree>
    <p:extLst>
      <p:ext uri="{BB962C8B-B14F-4D97-AF65-F5344CB8AC3E}">
        <p14:creationId xmlns:p14="http://schemas.microsoft.com/office/powerpoint/2010/main" val="257501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3"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23528" y="1628800"/>
            <a:ext cx="8496944" cy="3539430"/>
          </a:xfrm>
          <a:prstGeom prst="rect">
            <a:avLst/>
          </a:prstGeom>
          <a:noFill/>
        </p:spPr>
        <p:txBody>
          <a:bodyPr wrap="square" rtlCol="0">
            <a:spAutoFit/>
          </a:bodyPr>
          <a:lstStyle/>
          <a:p>
            <a:pPr algn="ctr">
              <a:defRPr/>
            </a:pPr>
            <a:r>
              <a:rPr lang="el-GR" sz="2800" b="1" dirty="0">
                <a:solidFill>
                  <a:srgbClr val="002060"/>
                </a:solidFill>
              </a:rPr>
              <a:t>Ισότιμη πρόσβαση και ενίσχυση της κοινωνικής </a:t>
            </a:r>
            <a:r>
              <a:rPr lang="el-GR" sz="2800" b="1" dirty="0" smtClean="0">
                <a:solidFill>
                  <a:srgbClr val="002060"/>
                </a:solidFill>
              </a:rPr>
              <a:t>συνοχής</a:t>
            </a:r>
          </a:p>
          <a:p>
            <a:pPr algn="ctr">
              <a:defRPr/>
            </a:pPr>
            <a:endParaRPr lang="el-GR" sz="2800" b="1" dirty="0">
              <a:solidFill>
                <a:srgbClr val="002060"/>
              </a:solidFill>
            </a:endParaRPr>
          </a:p>
          <a:p>
            <a:pPr algn="just">
              <a:defRPr/>
            </a:pPr>
            <a:r>
              <a:rPr lang="el-GR" sz="2800" dirty="0">
                <a:solidFill>
                  <a:srgbClr val="002060"/>
                </a:solidFill>
              </a:rPr>
              <a:t>Οι εκπαιδευτικές ανισότητες θα πρέπει να αντιμετωπιστούν με την </a:t>
            </a:r>
            <a:r>
              <a:rPr lang="el-GR" sz="2800" b="1" dirty="0">
                <a:solidFill>
                  <a:srgbClr val="002060"/>
                </a:solidFill>
              </a:rPr>
              <a:t>παροχή υψηλής ποιότητας εκπαίδευσης και στοχοθετημένης στήριξης</a:t>
            </a:r>
            <a:r>
              <a:rPr lang="el-GR" sz="2800" dirty="0">
                <a:solidFill>
                  <a:srgbClr val="002060"/>
                </a:solidFill>
              </a:rPr>
              <a:t> </a:t>
            </a:r>
            <a:r>
              <a:rPr lang="el-GR" sz="2800" b="1" dirty="0">
                <a:solidFill>
                  <a:srgbClr val="002060"/>
                </a:solidFill>
              </a:rPr>
              <a:t>στα πρώτα σχολικά χρόνια</a:t>
            </a:r>
            <a:r>
              <a:rPr lang="el-GR" sz="2800" dirty="0">
                <a:solidFill>
                  <a:srgbClr val="002060"/>
                </a:solidFill>
              </a:rPr>
              <a:t>, καθώς και με την προώθηση εκπαίδευσης χωρίς αποκλεισμούς. </a:t>
            </a:r>
            <a:endParaRPr lang="el-GR" sz="2800" b="1" dirty="0">
              <a:solidFill>
                <a:srgbClr val="002060"/>
              </a:solidFill>
            </a:endParaRPr>
          </a:p>
        </p:txBody>
      </p:sp>
      <p:sp>
        <p:nvSpPr>
          <p:cNvPr id="5" name="Θέση αριθμού διαφάνειας 4"/>
          <p:cNvSpPr>
            <a:spLocks noGrp="1"/>
          </p:cNvSpPr>
          <p:nvPr>
            <p:ph type="sldNum" sz="quarter" idx="12"/>
          </p:nvPr>
        </p:nvSpPr>
        <p:spPr/>
        <p:txBody>
          <a:bodyPr/>
          <a:lstStyle/>
          <a:p>
            <a:fld id="{687D7A59-36E2-48B9-B146-C1E59501F63F}" type="slidenum">
              <a:rPr lang="en-US" smtClean="0"/>
              <a:pPr/>
              <a:t>19</a:t>
            </a:fld>
            <a:endParaRPr lang="en-US"/>
          </a:p>
        </p:txBody>
      </p:sp>
    </p:spTree>
    <p:extLst>
      <p:ext uri="{BB962C8B-B14F-4D97-AF65-F5344CB8AC3E}">
        <p14:creationId xmlns:p14="http://schemas.microsoft.com/office/powerpoint/2010/main" val="1846761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2060337092"/>
              </p:ext>
            </p:extLst>
          </p:nvPr>
        </p:nvGraphicFramePr>
        <p:xfrm>
          <a:off x="683568" y="2204864"/>
          <a:ext cx="7596832" cy="39212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Θέση αριθμού διαφάνειας 6"/>
          <p:cNvSpPr>
            <a:spLocks noGrp="1"/>
          </p:cNvSpPr>
          <p:nvPr>
            <p:ph type="sldNum" sz="quarter" idx="12"/>
          </p:nvPr>
        </p:nvSpPr>
        <p:spPr/>
        <p:txBody>
          <a:bodyPr/>
          <a:lstStyle/>
          <a:p>
            <a:fld id="{687D7A59-36E2-48B9-B146-C1E59501F63F}" type="slidenum">
              <a:rPr lang="en-US" smtClean="0"/>
              <a:pPr/>
              <a:t>2</a:t>
            </a:fld>
            <a:endParaRPr lang="en-US"/>
          </a:p>
        </p:txBody>
      </p:sp>
      <p:sp>
        <p:nvSpPr>
          <p:cNvPr id="3" name="Τίτλος 2"/>
          <p:cNvSpPr>
            <a:spLocks noGrp="1"/>
          </p:cNvSpPr>
          <p:nvPr>
            <p:ph type="title"/>
          </p:nvPr>
        </p:nvSpPr>
        <p:spPr>
          <a:xfrm>
            <a:off x="539552" y="845409"/>
            <a:ext cx="8229600" cy="1252728"/>
          </a:xfrm>
        </p:spPr>
        <p:txBody>
          <a:bodyPr>
            <a:normAutofit/>
          </a:bodyPr>
          <a:lstStyle/>
          <a:p>
            <a:r>
              <a:rPr lang="el-GR" sz="3200" b="1" dirty="0" smtClean="0">
                <a:solidFill>
                  <a:srgbClr val="002060"/>
                </a:solidFill>
                <a:effectLst>
                  <a:outerShdw blurRad="38100" dist="38100" dir="2700000" algn="tl">
                    <a:srgbClr val="000000">
                      <a:alpha val="43137"/>
                    </a:srgbClr>
                  </a:outerShdw>
                </a:effectLst>
              </a:rPr>
              <a:t>ΔΙΑΡΘΡΩΣΗ ΕΙΣΗΓΗΣΗΣ</a:t>
            </a:r>
            <a:endParaRPr lang="el-GR" sz="3200" b="1" dirty="0">
              <a:solidFill>
                <a:srgbClr val="002060"/>
              </a:solidFill>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55505" b="10614"/>
          <a:stretch/>
        </p:blipFill>
        <p:spPr bwMode="auto">
          <a:xfrm>
            <a:off x="8062596" y="188640"/>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pic>
        <p:nvPicPr>
          <p:cNvPr id="1027" name="Picture 3" descr="C:\Users\PEPPASB\Desktop\europe-2020-large.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55776" y="2353542"/>
            <a:ext cx="937422" cy="622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6749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3"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95535" y="980728"/>
            <a:ext cx="8568951" cy="5016758"/>
          </a:xfrm>
          <a:prstGeom prst="rect">
            <a:avLst/>
          </a:prstGeom>
          <a:noFill/>
        </p:spPr>
        <p:txBody>
          <a:bodyPr wrap="square" rtlCol="0">
            <a:spAutoFit/>
          </a:bodyPr>
          <a:lstStyle/>
          <a:p>
            <a:pPr algn="ctr">
              <a:defRPr/>
            </a:pPr>
            <a:r>
              <a:rPr lang="el-GR" sz="2800" b="1" dirty="0">
                <a:solidFill>
                  <a:srgbClr val="002060"/>
                </a:solidFill>
              </a:rPr>
              <a:t>Προώθηση της καινοτομίας και της δημιουργικότητας</a:t>
            </a:r>
            <a:r>
              <a:rPr lang="el-GR" sz="2800" dirty="0">
                <a:solidFill>
                  <a:srgbClr val="002060"/>
                </a:solidFill>
              </a:rPr>
              <a:t>  </a:t>
            </a:r>
            <a:r>
              <a:rPr lang="el-GR" sz="2800" b="1" dirty="0">
                <a:solidFill>
                  <a:srgbClr val="002060"/>
                </a:solidFill>
              </a:rPr>
              <a:t>σε όλα τα επίπεδα της εκπαίδευσης και της </a:t>
            </a:r>
            <a:r>
              <a:rPr lang="el-GR" sz="2800" b="1" dirty="0" smtClean="0">
                <a:solidFill>
                  <a:srgbClr val="002060"/>
                </a:solidFill>
              </a:rPr>
              <a:t>κατάρτισης</a:t>
            </a:r>
          </a:p>
          <a:p>
            <a:pPr algn="ctr">
              <a:defRPr/>
            </a:pPr>
            <a:endParaRPr lang="el-GR" sz="2800" b="1" dirty="0">
              <a:solidFill>
                <a:srgbClr val="002060"/>
              </a:solidFill>
            </a:endParaRPr>
          </a:p>
          <a:p>
            <a:pPr algn="just">
              <a:defRPr/>
            </a:pPr>
            <a:r>
              <a:rPr lang="el-GR" sz="2600" dirty="0">
                <a:solidFill>
                  <a:srgbClr val="002060"/>
                </a:solidFill>
              </a:rPr>
              <a:t>Η </a:t>
            </a:r>
            <a:r>
              <a:rPr lang="el-GR" sz="2600" b="1" dirty="0">
                <a:solidFill>
                  <a:srgbClr val="002060"/>
                </a:solidFill>
              </a:rPr>
              <a:t>δημιουργικότητα και η καινοτομία </a:t>
            </a:r>
            <a:r>
              <a:rPr lang="el-GR" sz="2600" dirty="0">
                <a:solidFill>
                  <a:srgbClr val="002060"/>
                </a:solidFill>
              </a:rPr>
              <a:t>έχουν ζωτική σημασία γα την ανάπτυξη επιχειρήσεων και για τη δυνατότητα της Ευρώπης να ανταγωνίζεται σε διεθνές επίπεδο. Ένα πρώτο μέλημα είναι να προαχθεί η απόκτηση, από όλους τους πολίτες, </a:t>
            </a:r>
            <a:r>
              <a:rPr lang="el-GR" sz="2600" b="1" dirty="0">
                <a:solidFill>
                  <a:srgbClr val="002060"/>
                </a:solidFill>
              </a:rPr>
              <a:t>εγκάρσιων βασικών ικανοτήτων</a:t>
            </a:r>
            <a:r>
              <a:rPr lang="el-GR" sz="2600" dirty="0">
                <a:solidFill>
                  <a:srgbClr val="002060"/>
                </a:solidFill>
              </a:rPr>
              <a:t>, εκτός των βασικών γνώσεων,</a:t>
            </a:r>
            <a:r>
              <a:rPr lang="en-US" sz="2600" dirty="0">
                <a:solidFill>
                  <a:srgbClr val="002060"/>
                </a:solidFill>
              </a:rPr>
              <a:t> </a:t>
            </a:r>
            <a:r>
              <a:rPr lang="el-GR" sz="2600" dirty="0">
                <a:solidFill>
                  <a:srgbClr val="002060"/>
                </a:solidFill>
              </a:rPr>
              <a:t>όπως η ψηφιακή ικανότητα, το πνεύμα πρωτοβουλίας και το επιχειρηματικό πνεύμα, και η πολιτιστική συνείδηση</a:t>
            </a:r>
          </a:p>
        </p:txBody>
      </p:sp>
      <p:sp>
        <p:nvSpPr>
          <p:cNvPr id="5" name="Θέση αριθμού διαφάνειας 4"/>
          <p:cNvSpPr>
            <a:spLocks noGrp="1"/>
          </p:cNvSpPr>
          <p:nvPr>
            <p:ph type="sldNum" sz="quarter" idx="12"/>
          </p:nvPr>
        </p:nvSpPr>
        <p:spPr/>
        <p:txBody>
          <a:bodyPr/>
          <a:lstStyle/>
          <a:p>
            <a:fld id="{687D7A59-36E2-48B9-B146-C1E59501F63F}" type="slidenum">
              <a:rPr lang="en-US" smtClean="0"/>
              <a:pPr/>
              <a:t>20</a:t>
            </a:fld>
            <a:endParaRPr lang="en-US"/>
          </a:p>
        </p:txBody>
      </p:sp>
    </p:spTree>
    <p:extLst>
      <p:ext uri="{BB962C8B-B14F-4D97-AF65-F5344CB8AC3E}">
        <p14:creationId xmlns:p14="http://schemas.microsoft.com/office/powerpoint/2010/main" val="32532143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21196" y="1844824"/>
            <a:ext cx="8656892" cy="4032449"/>
          </a:xfrm>
        </p:spPr>
        <p:txBody>
          <a:bodyPr>
            <a:noAutofit/>
          </a:bodyPr>
          <a:lstStyle/>
          <a:p>
            <a:pPr algn="just">
              <a:buFont typeface="Arial" pitchFamily="34" charset="0"/>
              <a:buChar char="•"/>
              <a:defRPr/>
            </a:pPr>
            <a:r>
              <a:rPr lang="el-GR" sz="2100" b="1" dirty="0">
                <a:solidFill>
                  <a:srgbClr val="002060"/>
                </a:solidFill>
              </a:rPr>
              <a:t>Συμμετοχή ενηλίκων στη Δια Βίου Μάθηση στο 15% μέχρι το 2020</a:t>
            </a:r>
          </a:p>
          <a:p>
            <a:pPr algn="just">
              <a:buFont typeface="Arial" pitchFamily="34" charset="0"/>
              <a:buChar char="•"/>
              <a:defRPr/>
            </a:pPr>
            <a:r>
              <a:rPr lang="el-GR" sz="2100" b="1" dirty="0">
                <a:solidFill>
                  <a:srgbClr val="002060"/>
                </a:solidFill>
              </a:rPr>
              <a:t>Μείωση των 15χρονων που υστερούν σε βασικούς τομείς (κατανόηση γραπτού λόγου-μαθηματικά-επιστήμες) σε ποσοστό κάτω του 15% μέχρι το 2020</a:t>
            </a:r>
          </a:p>
          <a:p>
            <a:pPr algn="just">
              <a:buFont typeface="Arial" pitchFamily="34" charset="0"/>
              <a:buChar char="•"/>
              <a:defRPr/>
            </a:pPr>
            <a:r>
              <a:rPr lang="el-GR" sz="2100" b="1" dirty="0">
                <a:solidFill>
                  <a:srgbClr val="002060"/>
                </a:solidFill>
              </a:rPr>
              <a:t>Επιτυχής ολοκλήρωση τριτοβάθμιας εκπαίδευσης (30-34 ετών) σε ποσοστό τουλάχιστον 40% μέχρι το 2020</a:t>
            </a:r>
          </a:p>
          <a:p>
            <a:pPr algn="just">
              <a:buFont typeface="Arial" pitchFamily="34" charset="0"/>
              <a:buChar char="•"/>
              <a:defRPr/>
            </a:pPr>
            <a:r>
              <a:rPr lang="el-GR" sz="2100" b="1" dirty="0">
                <a:solidFill>
                  <a:srgbClr val="002060"/>
                </a:solidFill>
              </a:rPr>
              <a:t>Πρόωρη εγκατάλειψη της εκπαίδευσης (18-24 ετών απόφοιτοι κατώτερης δευτεροβάθμιας και εκτός συμμετοχής σε οποιαδήποτε πλατφόρμα εκπαίδευσης ή κατάρτισης) σε ποσοστό χαμηλότερο του 10%</a:t>
            </a:r>
          </a:p>
          <a:p>
            <a:pPr algn="just">
              <a:buFont typeface="Arial" pitchFamily="34" charset="0"/>
              <a:buChar char="•"/>
              <a:defRPr/>
            </a:pPr>
            <a:r>
              <a:rPr lang="el-GR" sz="2100" b="1" dirty="0">
                <a:solidFill>
                  <a:srgbClr val="002060"/>
                </a:solidFill>
              </a:rPr>
              <a:t>Τουλάχιστον το 95% των παιδιών ηλικίας μεταξύ των 4 ετών και της ηλικίας έναρξης της υποχρεωτικής πρωτοβάθμιας εκπαίδευσης θα πρέπει  να συμμετέχουν στην προσχολική </a:t>
            </a:r>
            <a:r>
              <a:rPr lang="el-GR" sz="2100" b="1" dirty="0" smtClean="0">
                <a:solidFill>
                  <a:srgbClr val="002060"/>
                </a:solidFill>
              </a:rPr>
              <a:t>εκπαίδευση</a:t>
            </a:r>
            <a:endParaRPr lang="el-GR" sz="2100" b="1" dirty="0"/>
          </a:p>
        </p:txBody>
      </p:sp>
      <p:sp>
        <p:nvSpPr>
          <p:cNvPr id="7" name="Θέση αριθμού διαφάνειας 6"/>
          <p:cNvSpPr>
            <a:spLocks noGrp="1"/>
          </p:cNvSpPr>
          <p:nvPr>
            <p:ph type="sldNum" sz="quarter" idx="12"/>
          </p:nvPr>
        </p:nvSpPr>
        <p:spPr/>
        <p:txBody>
          <a:bodyPr/>
          <a:lstStyle/>
          <a:p>
            <a:fld id="{687D7A59-36E2-48B9-B146-C1E59501F63F}" type="slidenum">
              <a:rPr lang="en-US" smtClean="0"/>
              <a:pPr/>
              <a:t>21</a:t>
            </a:fld>
            <a:endParaRPr lang="en-US"/>
          </a:p>
        </p:txBody>
      </p:sp>
      <p:sp>
        <p:nvSpPr>
          <p:cNvPr id="3" name="Τίτλος 2"/>
          <p:cNvSpPr>
            <a:spLocks noGrp="1"/>
          </p:cNvSpPr>
          <p:nvPr>
            <p:ph type="title"/>
          </p:nvPr>
        </p:nvSpPr>
        <p:spPr>
          <a:xfrm>
            <a:off x="467544" y="512677"/>
            <a:ext cx="8229600" cy="1252728"/>
          </a:xfrm>
        </p:spPr>
        <p:txBody>
          <a:bodyPr>
            <a:normAutofit/>
          </a:bodyPr>
          <a:lstStyle/>
          <a:p>
            <a:r>
              <a:rPr lang="el-GR" sz="3200" b="1" dirty="0">
                <a:solidFill>
                  <a:srgbClr val="002060"/>
                </a:solidFill>
              </a:rPr>
              <a:t>ΚΡΙΤΗΡΙΑ / ΣΤΟΧΟΙ ΑΝΑΦΟΡΑΣ (</a:t>
            </a:r>
            <a:r>
              <a:rPr lang="en-US" sz="3200" b="1" dirty="0">
                <a:solidFill>
                  <a:srgbClr val="002060"/>
                </a:solidFill>
              </a:rPr>
              <a:t>BENCHMARKS</a:t>
            </a:r>
            <a:r>
              <a:rPr lang="el-GR" sz="3200" b="1" dirty="0" smtClean="0">
                <a:solidFill>
                  <a:srgbClr val="002060"/>
                </a:solidFill>
              </a:rPr>
              <a:t>)</a:t>
            </a:r>
            <a:endParaRPr lang="el-GR" sz="3200"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85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9" y="1844824"/>
            <a:ext cx="8496944" cy="4281339"/>
          </a:xfrm>
        </p:spPr>
        <p:txBody>
          <a:bodyPr>
            <a:normAutofit fontScale="92500" lnSpcReduction="20000"/>
          </a:bodyPr>
          <a:lstStyle/>
          <a:p>
            <a:pPr algn="just">
              <a:buFont typeface="Arial" pitchFamily="34" charset="0"/>
              <a:buChar char="•"/>
              <a:defRPr/>
            </a:pPr>
            <a:r>
              <a:rPr lang="el-GR" b="1" dirty="0">
                <a:solidFill>
                  <a:srgbClr val="002060"/>
                </a:solidFill>
              </a:rPr>
              <a:t>Η Ευρωπαϊκή Ένωση υστερεί σε σχέση με τις ΗΠΑ, την Ιαπωνία και </a:t>
            </a:r>
            <a:r>
              <a:rPr lang="el-GR" b="1" dirty="0" smtClean="0">
                <a:solidFill>
                  <a:srgbClr val="002060"/>
                </a:solidFill>
              </a:rPr>
              <a:t>τις </a:t>
            </a:r>
            <a:r>
              <a:rPr lang="el-GR" b="1" dirty="0">
                <a:solidFill>
                  <a:srgbClr val="002060"/>
                </a:solidFill>
              </a:rPr>
              <a:t>αναδυόμενες οικονομίες στο ποσοστό των ατόμων με ανώτατη εκπαίδευση: </a:t>
            </a:r>
            <a:endParaRPr lang="el-GR" b="1" dirty="0" smtClean="0">
              <a:solidFill>
                <a:srgbClr val="002060"/>
              </a:solidFill>
            </a:endParaRPr>
          </a:p>
          <a:p>
            <a:pPr marL="0" indent="0">
              <a:buNone/>
              <a:defRPr/>
            </a:pPr>
            <a:r>
              <a:rPr lang="el-GR" b="1" dirty="0">
                <a:solidFill>
                  <a:srgbClr val="002060"/>
                </a:solidFill>
              </a:rPr>
              <a:t>	</a:t>
            </a:r>
            <a:r>
              <a:rPr lang="el-GR" b="1" dirty="0" smtClean="0">
                <a:solidFill>
                  <a:srgbClr val="002060"/>
                </a:solidFill>
              </a:rPr>
              <a:t>26</a:t>
            </a:r>
            <a:r>
              <a:rPr lang="el-GR" b="1" dirty="0">
                <a:solidFill>
                  <a:srgbClr val="002060"/>
                </a:solidFill>
              </a:rPr>
              <a:t>% ΕΕ, </a:t>
            </a:r>
            <a:endParaRPr lang="el-GR" b="1" dirty="0" smtClean="0">
              <a:solidFill>
                <a:srgbClr val="002060"/>
              </a:solidFill>
            </a:endParaRPr>
          </a:p>
          <a:p>
            <a:pPr marL="0" indent="0">
              <a:buNone/>
              <a:defRPr/>
            </a:pPr>
            <a:r>
              <a:rPr lang="el-GR" b="1" dirty="0" smtClean="0">
                <a:solidFill>
                  <a:srgbClr val="002060"/>
                </a:solidFill>
              </a:rPr>
              <a:t>	43</a:t>
            </a:r>
            <a:r>
              <a:rPr lang="el-GR" b="1" dirty="0">
                <a:solidFill>
                  <a:srgbClr val="002060"/>
                </a:solidFill>
              </a:rPr>
              <a:t>% Καναδάς, </a:t>
            </a:r>
            <a:endParaRPr lang="el-GR" b="1" dirty="0" smtClean="0">
              <a:solidFill>
                <a:srgbClr val="002060"/>
              </a:solidFill>
            </a:endParaRPr>
          </a:p>
          <a:p>
            <a:pPr marL="0" indent="0">
              <a:buNone/>
              <a:defRPr/>
            </a:pPr>
            <a:r>
              <a:rPr lang="el-GR" b="1" dirty="0" smtClean="0">
                <a:solidFill>
                  <a:srgbClr val="002060"/>
                </a:solidFill>
              </a:rPr>
              <a:t>	38</a:t>
            </a:r>
            <a:r>
              <a:rPr lang="el-GR" b="1" dirty="0">
                <a:solidFill>
                  <a:srgbClr val="002060"/>
                </a:solidFill>
              </a:rPr>
              <a:t>% ΗΠΑ και </a:t>
            </a:r>
            <a:endParaRPr lang="el-GR" b="1" dirty="0" smtClean="0">
              <a:solidFill>
                <a:srgbClr val="002060"/>
              </a:solidFill>
            </a:endParaRPr>
          </a:p>
          <a:p>
            <a:pPr marL="0" indent="0">
              <a:buNone/>
              <a:defRPr/>
            </a:pPr>
            <a:r>
              <a:rPr lang="el-GR" b="1" dirty="0" smtClean="0">
                <a:solidFill>
                  <a:srgbClr val="002060"/>
                </a:solidFill>
              </a:rPr>
              <a:t>	36</a:t>
            </a:r>
            <a:r>
              <a:rPr lang="el-GR" b="1" dirty="0">
                <a:solidFill>
                  <a:srgbClr val="002060"/>
                </a:solidFill>
              </a:rPr>
              <a:t>% </a:t>
            </a:r>
            <a:r>
              <a:rPr lang="el-GR" b="1" dirty="0" smtClean="0">
                <a:solidFill>
                  <a:srgbClr val="002060"/>
                </a:solidFill>
              </a:rPr>
              <a:t>Ιαπωνία</a:t>
            </a:r>
            <a:endParaRPr lang="en-US" b="1" dirty="0">
              <a:solidFill>
                <a:srgbClr val="002060"/>
              </a:solidFill>
            </a:endParaRPr>
          </a:p>
          <a:p>
            <a:pPr>
              <a:defRPr/>
            </a:pPr>
            <a:endParaRPr lang="en-US" b="1" dirty="0">
              <a:solidFill>
                <a:srgbClr val="002060"/>
              </a:solidFill>
            </a:endParaRPr>
          </a:p>
          <a:p>
            <a:pPr algn="just">
              <a:buFont typeface="Arial" pitchFamily="34" charset="0"/>
              <a:buChar char="•"/>
              <a:defRPr/>
            </a:pPr>
            <a:r>
              <a:rPr lang="el-GR" b="1" dirty="0">
                <a:solidFill>
                  <a:srgbClr val="002060"/>
                </a:solidFill>
              </a:rPr>
              <a:t>Πάρα πολλοί εγγεγραμμένοι φοιτητές εγκαταλείπουν τα πανεπιστήμια της Ευρώπης χωρίς την απόκτηση πτυχίου – το ποσοστό αποφοίτησης  στην Ευρώπη είναι συγκρίσιμο με αυτό των ΗΠΑ (66%)  αλλά χαμηλότερο από αυτό του ΟΟΣΑ (70%) , της Κορέας (79%) ή της Ιαπωνίας (94%)</a:t>
            </a:r>
            <a:endParaRPr lang="el-GR" b="1"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22</a:t>
            </a:fld>
            <a:endParaRPr lang="en-US"/>
          </a:p>
        </p:txBody>
      </p:sp>
      <p:sp>
        <p:nvSpPr>
          <p:cNvPr id="3" name="Τίτλος 2"/>
          <p:cNvSpPr>
            <a:spLocks noGrp="1"/>
          </p:cNvSpPr>
          <p:nvPr>
            <p:ph type="title"/>
          </p:nvPr>
        </p:nvSpPr>
        <p:spPr>
          <a:xfrm>
            <a:off x="467544" y="692696"/>
            <a:ext cx="8229600" cy="1078379"/>
          </a:xfrm>
        </p:spPr>
        <p:txBody>
          <a:bodyPr>
            <a:normAutofit/>
          </a:bodyPr>
          <a:lstStyle/>
          <a:p>
            <a:pPr lvl="0">
              <a:spcBef>
                <a:spcPct val="20000"/>
              </a:spcBef>
              <a:defRPr/>
            </a:pPr>
            <a:r>
              <a:rPr lang="el-GR" sz="3200" b="1" i="1" dirty="0">
                <a:solidFill>
                  <a:srgbClr val="002060"/>
                </a:solidFill>
                <a:effectLst>
                  <a:outerShdw blurRad="38100" dist="38100" dir="2700000" algn="tl">
                    <a:srgbClr val="000000">
                      <a:alpha val="43137"/>
                    </a:srgbClr>
                  </a:outerShdw>
                </a:effectLst>
                <a:ea typeface="+mn-ea"/>
                <a:cs typeface="+mn-cs"/>
              </a:rPr>
              <a:t>ΑΝΩΤΑΤΗ ΕΚΠΑΙΔΕΥΣΗ ΚΑΙ ΕΥΡΩΠΑΪΚΗ </a:t>
            </a:r>
            <a:r>
              <a:rPr lang="el-GR" sz="3200" b="1" i="1" dirty="0" smtClean="0">
                <a:solidFill>
                  <a:srgbClr val="002060"/>
                </a:solidFill>
                <a:effectLst>
                  <a:outerShdw blurRad="38100" dist="38100" dir="2700000" algn="tl">
                    <a:srgbClr val="000000">
                      <a:alpha val="43137"/>
                    </a:srgbClr>
                  </a:outerShdw>
                </a:effectLst>
                <a:ea typeface="+mn-ea"/>
                <a:cs typeface="+mn-cs"/>
              </a:rPr>
              <a:t>ΕΝΩΣΗ</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5139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628800"/>
            <a:ext cx="8496943" cy="4752528"/>
          </a:xfrm>
        </p:spPr>
        <p:txBody>
          <a:bodyPr>
            <a:normAutofit/>
          </a:bodyPr>
          <a:lstStyle/>
          <a:p>
            <a:pPr>
              <a:buFont typeface="Arial" pitchFamily="34" charset="0"/>
              <a:buChar char="•"/>
              <a:defRPr/>
            </a:pPr>
            <a:endParaRPr lang="el-GR" dirty="0" smtClean="0">
              <a:solidFill>
                <a:srgbClr val="002060"/>
              </a:solidFill>
            </a:endParaRPr>
          </a:p>
          <a:p>
            <a:pPr>
              <a:buFont typeface="Arial" pitchFamily="34" charset="0"/>
              <a:buChar char="•"/>
              <a:defRPr/>
            </a:pPr>
            <a:r>
              <a:rPr lang="el-GR" sz="2800" dirty="0" smtClean="0">
                <a:solidFill>
                  <a:srgbClr val="002060"/>
                </a:solidFill>
              </a:rPr>
              <a:t>Η </a:t>
            </a:r>
            <a:r>
              <a:rPr lang="el-GR" sz="2800" dirty="0">
                <a:solidFill>
                  <a:srgbClr val="002060"/>
                </a:solidFill>
              </a:rPr>
              <a:t>αρχή της αμοιβαίας εμπιστοσύνης </a:t>
            </a:r>
          </a:p>
          <a:p>
            <a:pPr>
              <a:buFont typeface="Arial" pitchFamily="34" charset="0"/>
              <a:buChar char="•"/>
              <a:defRPr/>
            </a:pPr>
            <a:r>
              <a:rPr lang="el-GR" sz="2800" dirty="0">
                <a:solidFill>
                  <a:srgbClr val="002060"/>
                </a:solidFill>
              </a:rPr>
              <a:t>Κοινοτική πίστη </a:t>
            </a:r>
          </a:p>
          <a:p>
            <a:pPr>
              <a:buFont typeface="Arial" pitchFamily="34" charset="0"/>
              <a:buChar char="•"/>
              <a:defRPr/>
            </a:pPr>
            <a:r>
              <a:rPr lang="el-GR" sz="2800" dirty="0">
                <a:solidFill>
                  <a:srgbClr val="002060"/>
                </a:solidFill>
              </a:rPr>
              <a:t>Η σύγκλιση οδηγεί στην κινητικότητα </a:t>
            </a:r>
          </a:p>
          <a:p>
            <a:pPr>
              <a:buFont typeface="Arial" pitchFamily="34" charset="0"/>
              <a:buChar char="•"/>
              <a:defRPr/>
            </a:pPr>
            <a:r>
              <a:rPr lang="el-GR" sz="2800" dirty="0">
                <a:solidFill>
                  <a:srgbClr val="002060"/>
                </a:solidFill>
              </a:rPr>
              <a:t>Εναρμόνιση </a:t>
            </a:r>
          </a:p>
          <a:p>
            <a:pPr>
              <a:buFont typeface="Arial" pitchFamily="34" charset="0"/>
              <a:buChar char="•"/>
              <a:defRPr/>
            </a:pPr>
            <a:r>
              <a:rPr lang="el-GR" sz="2800" dirty="0">
                <a:solidFill>
                  <a:srgbClr val="002060"/>
                </a:solidFill>
              </a:rPr>
              <a:t>Η αρχή της επικουρικότητας</a:t>
            </a:r>
          </a:p>
          <a:p>
            <a:pPr>
              <a:buFont typeface="Arial" pitchFamily="34" charset="0"/>
              <a:buChar char="•"/>
              <a:defRPr/>
            </a:pPr>
            <a:r>
              <a:rPr lang="el-GR" sz="2800" dirty="0">
                <a:solidFill>
                  <a:srgbClr val="002060"/>
                </a:solidFill>
              </a:rPr>
              <a:t>Ήπιο </a:t>
            </a:r>
            <a:r>
              <a:rPr lang="el-GR" sz="2800" dirty="0" smtClean="0">
                <a:solidFill>
                  <a:srgbClr val="002060"/>
                </a:solidFill>
              </a:rPr>
              <a:t>δίκαιο </a:t>
            </a:r>
            <a:r>
              <a:rPr lang="el-GR" sz="2800" dirty="0">
                <a:solidFill>
                  <a:srgbClr val="002060"/>
                </a:solidFill>
              </a:rPr>
              <a:t>(</a:t>
            </a:r>
            <a:r>
              <a:rPr lang="en-US" sz="2800" dirty="0">
                <a:solidFill>
                  <a:srgbClr val="002060"/>
                </a:solidFill>
              </a:rPr>
              <a:t>Soft Law</a:t>
            </a:r>
            <a:r>
              <a:rPr lang="el-GR" sz="2800" dirty="0">
                <a:solidFill>
                  <a:srgbClr val="002060"/>
                </a:solidFill>
              </a:rPr>
              <a:t>)</a:t>
            </a:r>
          </a:p>
          <a:p>
            <a:pPr>
              <a:buFont typeface="Arial" pitchFamily="34" charset="0"/>
              <a:buChar char="•"/>
              <a:defRPr/>
            </a:pPr>
            <a:r>
              <a:rPr lang="el-GR" sz="2800" dirty="0">
                <a:solidFill>
                  <a:srgbClr val="002060"/>
                </a:solidFill>
              </a:rPr>
              <a:t>Η ανοιχτή μέθοδος συντονισμού </a:t>
            </a:r>
          </a:p>
          <a:p>
            <a:pPr>
              <a:buFont typeface="Arial" pitchFamily="34" charset="0"/>
              <a:buChar char="•"/>
              <a:defRPr/>
            </a:pPr>
            <a:r>
              <a:rPr lang="el-GR" sz="2800" dirty="0">
                <a:solidFill>
                  <a:srgbClr val="002060"/>
                </a:solidFill>
              </a:rPr>
              <a:t>Αρχή της αυτονομίας και της λογοδοσίας</a:t>
            </a:r>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23</a:t>
            </a:fld>
            <a:endParaRPr lang="en-US"/>
          </a:p>
        </p:txBody>
      </p:sp>
      <p:sp>
        <p:nvSpPr>
          <p:cNvPr id="3" name="Τίτλος 2"/>
          <p:cNvSpPr>
            <a:spLocks noGrp="1"/>
          </p:cNvSpPr>
          <p:nvPr>
            <p:ph type="title"/>
          </p:nvPr>
        </p:nvSpPr>
        <p:spPr/>
        <p:txBody>
          <a:bodyPr>
            <a:normAutofit/>
          </a:bodyPr>
          <a:lstStyle/>
          <a:p>
            <a:r>
              <a:rPr lang="el-GR" b="1" i="1" dirty="0">
                <a:solidFill>
                  <a:srgbClr val="002060"/>
                </a:solidFill>
                <a:effectLst>
                  <a:outerShdw blurRad="38100" dist="38100" dir="2700000" algn="tl">
                    <a:srgbClr val="000000">
                      <a:alpha val="43137"/>
                    </a:srgbClr>
                  </a:outerShdw>
                </a:effectLst>
              </a:rPr>
              <a:t>Νομική </a:t>
            </a:r>
            <a:r>
              <a:rPr lang="el-GR" b="1" i="1" dirty="0" smtClean="0">
                <a:solidFill>
                  <a:srgbClr val="002060"/>
                </a:solidFill>
                <a:effectLst>
                  <a:outerShdw blurRad="38100" dist="38100" dir="2700000" algn="tl">
                    <a:srgbClr val="000000">
                      <a:alpha val="43137"/>
                    </a:srgbClr>
                  </a:outerShdw>
                </a:effectLst>
              </a:rPr>
              <a:t>προσέγγιση</a:t>
            </a:r>
            <a:endParaRPr lang="el-GR"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245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95536" y="1988840"/>
            <a:ext cx="8352927" cy="4464496"/>
          </a:xfrm>
        </p:spPr>
        <p:txBody>
          <a:bodyPr>
            <a:normAutofit fontScale="85000" lnSpcReduction="20000"/>
          </a:bodyPr>
          <a:lstStyle/>
          <a:p>
            <a:pPr marL="0" indent="0" algn="ctr">
              <a:buNone/>
              <a:defRPr/>
            </a:pPr>
            <a:r>
              <a:rPr lang="el-GR" b="1" dirty="0">
                <a:solidFill>
                  <a:srgbClr val="002060"/>
                </a:solidFill>
              </a:rPr>
              <a:t>Προγράμματα</a:t>
            </a:r>
          </a:p>
          <a:p>
            <a:pPr>
              <a:buFont typeface="Arial" pitchFamily="34" charset="0"/>
              <a:buChar char="•"/>
              <a:defRPr/>
            </a:pPr>
            <a:r>
              <a:rPr lang="en-US" b="1" dirty="0">
                <a:solidFill>
                  <a:srgbClr val="002060"/>
                </a:solidFill>
              </a:rPr>
              <a:t>ERASMUS</a:t>
            </a:r>
            <a:endParaRPr lang="el-GR" b="1" dirty="0">
              <a:solidFill>
                <a:srgbClr val="002060"/>
              </a:solidFill>
            </a:endParaRPr>
          </a:p>
          <a:p>
            <a:pPr algn="just">
              <a:buFont typeface="Arial" pitchFamily="34" charset="0"/>
              <a:buChar char="•"/>
              <a:defRPr/>
            </a:pPr>
            <a:r>
              <a:rPr lang="en-US" b="1" dirty="0">
                <a:solidFill>
                  <a:srgbClr val="002060"/>
                </a:solidFill>
              </a:rPr>
              <a:t>TEMPUS</a:t>
            </a:r>
            <a:r>
              <a:rPr lang="el-GR" dirty="0">
                <a:solidFill>
                  <a:srgbClr val="002060"/>
                </a:solidFill>
              </a:rPr>
              <a:t>, που άρχισε το 1990 ως τμήμα της αρχικής δραστηριότητας </a:t>
            </a:r>
            <a:r>
              <a:rPr lang="en-US" dirty="0">
                <a:solidFill>
                  <a:srgbClr val="002060"/>
                </a:solidFill>
              </a:rPr>
              <a:t>Phare</a:t>
            </a:r>
            <a:r>
              <a:rPr lang="el-GR" dirty="0">
                <a:solidFill>
                  <a:srgbClr val="002060"/>
                </a:solidFill>
              </a:rPr>
              <a:t>, αλλά τώρα συμπεριλαμβάνει την Ανατολική Ευρώπη, τον Καύκασο, την Κεντρική Ασία και τα Δυτικά Βαλκάνια.</a:t>
            </a:r>
            <a:endParaRPr lang="en-US" dirty="0">
              <a:solidFill>
                <a:srgbClr val="002060"/>
              </a:solidFill>
            </a:endParaRPr>
          </a:p>
          <a:p>
            <a:pPr algn="just">
              <a:buFont typeface="Arial" pitchFamily="34" charset="0"/>
              <a:buChar char="•"/>
              <a:defRPr/>
            </a:pPr>
            <a:r>
              <a:rPr lang="el-GR" dirty="0">
                <a:solidFill>
                  <a:srgbClr val="002060"/>
                </a:solidFill>
              </a:rPr>
              <a:t>Το πρόγραμμα </a:t>
            </a:r>
            <a:r>
              <a:rPr lang="en-US" b="1" dirty="0">
                <a:solidFill>
                  <a:srgbClr val="002060"/>
                </a:solidFill>
              </a:rPr>
              <a:t>ALFA</a:t>
            </a:r>
            <a:r>
              <a:rPr lang="el-GR" dirty="0">
                <a:solidFill>
                  <a:srgbClr val="002060"/>
                </a:solidFill>
              </a:rPr>
              <a:t>, με το οποίο επιδιώκεται η ανάπτυξη της ανώτατης εκπαίδευσης στην Λατινική Αμερική</a:t>
            </a:r>
          </a:p>
          <a:p>
            <a:pPr>
              <a:buFont typeface="Arial" pitchFamily="34" charset="0"/>
              <a:buChar char="•"/>
              <a:defRPr/>
            </a:pPr>
            <a:r>
              <a:rPr lang="en-US" b="1" dirty="0">
                <a:solidFill>
                  <a:srgbClr val="002060"/>
                </a:solidFill>
              </a:rPr>
              <a:t>ERASMUS MUNDUS </a:t>
            </a:r>
            <a:endParaRPr lang="el-GR" b="1" dirty="0">
              <a:solidFill>
                <a:srgbClr val="002060"/>
              </a:solidFill>
            </a:endParaRPr>
          </a:p>
          <a:p>
            <a:pPr marL="0" indent="0" algn="ctr">
              <a:buNone/>
              <a:defRPr/>
            </a:pPr>
            <a:r>
              <a:rPr lang="el-GR" b="1" dirty="0">
                <a:solidFill>
                  <a:srgbClr val="002060"/>
                </a:solidFill>
              </a:rPr>
              <a:t>Συμφωνίες με </a:t>
            </a:r>
            <a:endParaRPr lang="en-US" b="1" dirty="0">
              <a:solidFill>
                <a:srgbClr val="002060"/>
              </a:solidFill>
            </a:endParaRPr>
          </a:p>
          <a:p>
            <a:pPr>
              <a:defRPr/>
            </a:pPr>
            <a:r>
              <a:rPr lang="el-GR" dirty="0">
                <a:solidFill>
                  <a:srgbClr val="002060"/>
                </a:solidFill>
              </a:rPr>
              <a:t>ΗΠΑ</a:t>
            </a:r>
          </a:p>
          <a:p>
            <a:pPr>
              <a:defRPr/>
            </a:pPr>
            <a:r>
              <a:rPr lang="el-GR" dirty="0" smtClean="0">
                <a:solidFill>
                  <a:srgbClr val="002060"/>
                </a:solidFill>
              </a:rPr>
              <a:t>Καναδά</a:t>
            </a:r>
            <a:endParaRPr lang="el-GR" dirty="0">
              <a:solidFill>
                <a:srgbClr val="002060"/>
              </a:solidFill>
            </a:endParaRPr>
          </a:p>
          <a:p>
            <a:pPr>
              <a:defRPr/>
            </a:pPr>
            <a:r>
              <a:rPr lang="el-GR" dirty="0">
                <a:solidFill>
                  <a:srgbClr val="002060"/>
                </a:solidFill>
              </a:rPr>
              <a:t>Βραζιλία</a:t>
            </a:r>
          </a:p>
          <a:p>
            <a:pPr>
              <a:defRPr/>
            </a:pPr>
            <a:r>
              <a:rPr lang="el-GR" dirty="0" smtClean="0">
                <a:solidFill>
                  <a:srgbClr val="002060"/>
                </a:solidFill>
              </a:rPr>
              <a:t>Μεξικό </a:t>
            </a:r>
            <a:endParaRPr lang="el-GR" dirty="0">
              <a:solidFill>
                <a:srgbClr val="002060"/>
              </a:solidFill>
            </a:endParaRPr>
          </a:p>
          <a:p>
            <a:pPr>
              <a:defRPr/>
            </a:pPr>
            <a:r>
              <a:rPr lang="el-GR" dirty="0">
                <a:solidFill>
                  <a:srgbClr val="002060"/>
                </a:solidFill>
              </a:rPr>
              <a:t>Κίνα</a:t>
            </a:r>
            <a:endParaRPr lang="en-US" dirty="0">
              <a:solidFill>
                <a:srgbClr val="002060"/>
              </a:solidFill>
            </a:endParaRPr>
          </a:p>
          <a:p>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24</a:t>
            </a:fld>
            <a:endParaRPr lang="en-US"/>
          </a:p>
        </p:txBody>
      </p:sp>
      <p:sp>
        <p:nvSpPr>
          <p:cNvPr id="3" name="Τίτλος 2"/>
          <p:cNvSpPr>
            <a:spLocks noGrp="1"/>
          </p:cNvSpPr>
          <p:nvPr>
            <p:ph type="title"/>
          </p:nvPr>
        </p:nvSpPr>
        <p:spPr>
          <a:xfrm>
            <a:off x="539552" y="604078"/>
            <a:ext cx="8229600" cy="1368152"/>
          </a:xfrm>
        </p:spPr>
        <p:txBody>
          <a:bodyPr>
            <a:normAutofit/>
          </a:bodyPr>
          <a:lstStyle/>
          <a:p>
            <a:pPr>
              <a:defRPr/>
            </a:pPr>
            <a:r>
              <a:rPr lang="el-GR" sz="2800" b="1" i="1" dirty="0">
                <a:solidFill>
                  <a:srgbClr val="002060"/>
                </a:solidFill>
                <a:effectLst>
                  <a:outerShdw blurRad="38100" dist="38100" dir="2700000" algn="tl">
                    <a:srgbClr val="000000">
                      <a:alpha val="43137"/>
                    </a:srgbClr>
                  </a:outerShdw>
                </a:effectLst>
              </a:rPr>
              <a:t>Διεθνοποίηση της ανώτατης εκπαίδευσης </a:t>
            </a:r>
            <a:endParaRPr lang="el-GR" sz="28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0951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95536" y="2060848"/>
            <a:ext cx="8424935" cy="4248472"/>
          </a:xfrm>
        </p:spPr>
        <p:txBody>
          <a:bodyPr>
            <a:normAutofit/>
          </a:bodyPr>
          <a:lstStyle/>
          <a:p>
            <a:pPr algn="just">
              <a:buFont typeface="Arial" pitchFamily="34" charset="0"/>
              <a:buChar char="•"/>
              <a:defRPr/>
            </a:pPr>
            <a:r>
              <a:rPr lang="el-GR" dirty="0">
                <a:solidFill>
                  <a:srgbClr val="002060"/>
                </a:solidFill>
              </a:rPr>
              <a:t>Οι αποφάσεις του Συμβουλίου για τη δημιουργία του Ευρωπαϊκού Συμβουλίου Έρευνας (</a:t>
            </a:r>
            <a:r>
              <a:rPr lang="el-GR" dirty="0" smtClean="0">
                <a:solidFill>
                  <a:srgbClr val="002060"/>
                </a:solidFill>
              </a:rPr>
              <a:t>ΕΣΕ </a:t>
            </a:r>
            <a:r>
              <a:rPr lang="el-GR" dirty="0">
                <a:solidFill>
                  <a:srgbClr val="002060"/>
                </a:solidFill>
              </a:rPr>
              <a:t>2007) και του Ευρωπαϊκού Ινστιτούτου Καινοτομίας και Τεχνολογίας (</a:t>
            </a:r>
            <a:r>
              <a:rPr lang="el-GR" dirty="0" smtClean="0">
                <a:solidFill>
                  <a:srgbClr val="002060"/>
                </a:solidFill>
              </a:rPr>
              <a:t>ΕΙΚΤ </a:t>
            </a:r>
            <a:r>
              <a:rPr lang="el-GR" dirty="0">
                <a:solidFill>
                  <a:srgbClr val="002060"/>
                </a:solidFill>
              </a:rPr>
              <a:t>2008) είναι πολύ σημαντικές. Στο ίδιο πνεύμα κινείται και η Πράσινη Βίβλος «Ευρωπαϊκός Χώρος Έρευνας: Νέες προοπτικές» .</a:t>
            </a:r>
          </a:p>
          <a:p>
            <a:pPr algn="just">
              <a:buFont typeface="Arial" pitchFamily="34" charset="0"/>
              <a:buChar char="•"/>
              <a:defRPr/>
            </a:pPr>
            <a:r>
              <a:rPr lang="el-GR" dirty="0">
                <a:solidFill>
                  <a:srgbClr val="002060"/>
                </a:solidFill>
              </a:rPr>
              <a:t>Τα πανεπιστήμια, με τον </a:t>
            </a:r>
            <a:r>
              <a:rPr lang="el-GR" b="1" dirty="0">
                <a:solidFill>
                  <a:srgbClr val="002060"/>
                </a:solidFill>
              </a:rPr>
              <a:t>τριπλό τους ρόλο </a:t>
            </a:r>
            <a:r>
              <a:rPr lang="el-GR" dirty="0">
                <a:solidFill>
                  <a:srgbClr val="002060"/>
                </a:solidFill>
              </a:rPr>
              <a:t>ως πάροχοι των υψηλότερων επιπέδων εκπαίδευσης, χώροι προηγμένης έρευνας, πρωτοτυπίας και καινοτομίας, βρίσκονται στον </a:t>
            </a:r>
            <a:r>
              <a:rPr lang="el-GR" b="1" dirty="0">
                <a:solidFill>
                  <a:srgbClr val="002060"/>
                </a:solidFill>
              </a:rPr>
              <a:t>πυρήνα του τριγώνου της γνώσης στην Ευρώπη</a:t>
            </a:r>
            <a:r>
              <a:rPr lang="el-GR" dirty="0">
                <a:solidFill>
                  <a:srgbClr val="002060"/>
                </a:solidFill>
              </a:rPr>
              <a:t>. </a:t>
            </a:r>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25</a:t>
            </a:fld>
            <a:endParaRPr lang="en-US"/>
          </a:p>
        </p:txBody>
      </p:sp>
      <p:sp>
        <p:nvSpPr>
          <p:cNvPr id="3" name="Τίτλος 2"/>
          <p:cNvSpPr>
            <a:spLocks noGrp="1"/>
          </p:cNvSpPr>
          <p:nvPr>
            <p:ph type="title"/>
          </p:nvPr>
        </p:nvSpPr>
        <p:spPr>
          <a:xfrm>
            <a:off x="395536" y="512677"/>
            <a:ext cx="8229600" cy="1252728"/>
          </a:xfrm>
        </p:spPr>
        <p:txBody>
          <a:bodyPr>
            <a:normAutofit/>
          </a:bodyPr>
          <a:lstStyle/>
          <a:p>
            <a:pPr lvl="0">
              <a:spcBef>
                <a:spcPct val="20000"/>
              </a:spcBef>
              <a:defRPr/>
            </a:pPr>
            <a:r>
              <a:rPr lang="el-GR" sz="2800" b="1" i="1" dirty="0">
                <a:solidFill>
                  <a:srgbClr val="002060"/>
                </a:solidFill>
                <a:effectLst>
                  <a:outerShdw blurRad="38100" dist="38100" dir="2700000" algn="tl">
                    <a:srgbClr val="000000">
                      <a:alpha val="43137"/>
                    </a:srgbClr>
                  </a:outerShdw>
                </a:effectLst>
                <a:ea typeface="+mn-ea"/>
                <a:cs typeface="+mn-cs"/>
              </a:rPr>
              <a:t>Ανώτατη εκπαίδευση, Έρευνα και Καινοτομία, Σύσταση για την </a:t>
            </a:r>
            <a:r>
              <a:rPr lang="el-GR" sz="2800" b="1" i="1" dirty="0" smtClean="0">
                <a:solidFill>
                  <a:srgbClr val="002060"/>
                </a:solidFill>
                <a:effectLst>
                  <a:outerShdw blurRad="38100" dist="38100" dir="2700000" algn="tl">
                    <a:srgbClr val="000000">
                      <a:alpha val="43137"/>
                    </a:srgbClr>
                  </a:outerShdw>
                </a:effectLst>
                <a:ea typeface="+mn-ea"/>
                <a:cs typeface="+mn-cs"/>
              </a:rPr>
              <a:t>Επιχειρηματικότητα [1]</a:t>
            </a:r>
            <a:endParaRPr lang="el-GR" sz="28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1858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35589" y="1844824"/>
            <a:ext cx="8728898" cy="4608512"/>
          </a:xfrm>
        </p:spPr>
        <p:txBody>
          <a:bodyPr>
            <a:normAutofit fontScale="92500" lnSpcReduction="10000"/>
          </a:bodyPr>
          <a:lstStyle/>
          <a:p>
            <a:pPr marL="0" indent="0" algn="just">
              <a:buNone/>
            </a:pPr>
            <a:endParaRPr lang="el-GR" dirty="0" smtClean="0">
              <a:solidFill>
                <a:srgbClr val="002060"/>
              </a:solidFill>
            </a:endParaRPr>
          </a:p>
          <a:p>
            <a:pPr marL="0" indent="0" algn="just">
              <a:buNone/>
            </a:pPr>
            <a:r>
              <a:rPr lang="el-GR" dirty="0" smtClean="0">
                <a:solidFill>
                  <a:srgbClr val="002060"/>
                </a:solidFill>
              </a:rPr>
              <a:t>Στην </a:t>
            </a:r>
            <a:r>
              <a:rPr lang="el-GR" dirty="0">
                <a:solidFill>
                  <a:srgbClr val="002060"/>
                </a:solidFill>
              </a:rPr>
              <a:t>ανακοίνωση «Επίτευξη της ατζέντας εκσυγχρονισμού για πανεπιστήμια: </a:t>
            </a:r>
            <a:r>
              <a:rPr lang="el-GR" b="1" dirty="0">
                <a:solidFill>
                  <a:srgbClr val="002060"/>
                </a:solidFill>
              </a:rPr>
              <a:t>εκπαίδευση, έρευνα και καινοτομία</a:t>
            </a:r>
            <a:r>
              <a:rPr lang="el-GR" dirty="0">
                <a:solidFill>
                  <a:srgbClr val="002060"/>
                </a:solidFill>
              </a:rPr>
              <a:t>», που εξέδωσε η Επιτροπή το Μάιο του 2006, προσδιορίζονται εννέα τομείς δράσης, όπως: </a:t>
            </a:r>
          </a:p>
          <a:p>
            <a:pPr>
              <a:buFont typeface="Arial" pitchFamily="34" charset="0"/>
              <a:buChar char="•"/>
              <a:defRPr/>
            </a:pPr>
            <a:r>
              <a:rPr lang="el-GR" dirty="0">
                <a:solidFill>
                  <a:srgbClr val="002060"/>
                </a:solidFill>
              </a:rPr>
              <a:t>Διασφάλιση ποιότητας </a:t>
            </a:r>
          </a:p>
          <a:p>
            <a:pPr>
              <a:buFont typeface="Arial" pitchFamily="34" charset="0"/>
              <a:buChar char="•"/>
              <a:defRPr/>
            </a:pPr>
            <a:r>
              <a:rPr lang="el-GR" dirty="0">
                <a:solidFill>
                  <a:srgbClr val="002060"/>
                </a:solidFill>
              </a:rPr>
              <a:t>Νέα προγράμματα σπουδών συνδεδεμένα με την απασχολησιμότητα</a:t>
            </a:r>
          </a:p>
          <a:p>
            <a:pPr>
              <a:buFont typeface="Arial" pitchFamily="34" charset="0"/>
              <a:buChar char="•"/>
              <a:defRPr/>
            </a:pPr>
            <a:r>
              <a:rPr lang="el-GR" dirty="0">
                <a:solidFill>
                  <a:srgbClr val="002060"/>
                </a:solidFill>
              </a:rPr>
              <a:t>Ενθάρρυνση της επιχειρηματικότητας</a:t>
            </a:r>
          </a:p>
          <a:p>
            <a:pPr>
              <a:buFont typeface="Arial" pitchFamily="34" charset="0"/>
              <a:buChar char="•"/>
              <a:defRPr/>
            </a:pPr>
            <a:r>
              <a:rPr lang="el-GR" dirty="0">
                <a:solidFill>
                  <a:srgbClr val="002060"/>
                </a:solidFill>
              </a:rPr>
              <a:t>Μετάδοση γνώσεων  και εφαρμογή των γνώσεων στην πράξη</a:t>
            </a:r>
          </a:p>
          <a:p>
            <a:pPr>
              <a:buFont typeface="Arial" pitchFamily="34" charset="0"/>
              <a:buChar char="•"/>
              <a:defRPr/>
            </a:pPr>
            <a:r>
              <a:rPr lang="el-GR" dirty="0">
                <a:solidFill>
                  <a:srgbClr val="002060"/>
                </a:solidFill>
              </a:rPr>
              <a:t>Πρακτική άσκηση, προγράμματα έρευνας και κινητικότητας</a:t>
            </a:r>
          </a:p>
          <a:p>
            <a:pPr>
              <a:buFont typeface="Arial" pitchFamily="34" charset="0"/>
              <a:buChar char="•"/>
              <a:defRPr/>
            </a:pPr>
            <a:r>
              <a:rPr lang="el-GR" dirty="0">
                <a:solidFill>
                  <a:srgbClr val="002060"/>
                </a:solidFill>
              </a:rPr>
              <a:t>Άνοιγμα των πανεπιστημίων για τη διά βίου μάθηση</a:t>
            </a:r>
          </a:p>
          <a:p>
            <a:pPr>
              <a:buFont typeface="Arial" pitchFamily="34" charset="0"/>
              <a:buChar char="•"/>
              <a:defRPr/>
            </a:pPr>
            <a:r>
              <a:rPr lang="el-GR" dirty="0" smtClean="0">
                <a:solidFill>
                  <a:srgbClr val="002060"/>
                </a:solidFill>
              </a:rPr>
              <a:t>Διεθνοποίηση</a:t>
            </a:r>
            <a:endParaRPr lang="el-GR" dirty="0">
              <a:solidFill>
                <a:srgbClr val="002060"/>
              </a:solidFill>
            </a:endParaRPr>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26</a:t>
            </a:fld>
            <a:endParaRPr lang="en-US"/>
          </a:p>
        </p:txBody>
      </p:sp>
      <p:sp>
        <p:nvSpPr>
          <p:cNvPr id="3" name="Τίτλος 2"/>
          <p:cNvSpPr>
            <a:spLocks noGrp="1"/>
          </p:cNvSpPr>
          <p:nvPr>
            <p:ph type="title"/>
          </p:nvPr>
        </p:nvSpPr>
        <p:spPr>
          <a:xfrm>
            <a:off x="467544" y="611238"/>
            <a:ext cx="8229600" cy="1252728"/>
          </a:xfrm>
        </p:spPr>
        <p:txBody>
          <a:bodyPr/>
          <a:lstStyle/>
          <a:p>
            <a:r>
              <a:rPr lang="el-GR" sz="2800" b="1" i="1" dirty="0">
                <a:solidFill>
                  <a:srgbClr val="002060"/>
                </a:solidFill>
                <a:effectLst>
                  <a:outerShdw blurRad="38100" dist="38100" dir="2700000" algn="tl">
                    <a:srgbClr val="000000">
                      <a:alpha val="43137"/>
                    </a:srgbClr>
                  </a:outerShdw>
                </a:effectLst>
              </a:rPr>
              <a:t>Ανώτατη εκπαίδευση, Έρευνα και Καινοτομία, Σύσταση για την Επιχειρηματικότητα </a:t>
            </a:r>
            <a:r>
              <a:rPr lang="el-GR" sz="2800" b="1" i="1" dirty="0" smtClean="0">
                <a:solidFill>
                  <a:srgbClr val="002060"/>
                </a:solidFill>
                <a:effectLst>
                  <a:outerShdw blurRad="38100" dist="38100" dir="2700000" algn="tl">
                    <a:srgbClr val="000000">
                      <a:alpha val="43137"/>
                    </a:srgbClr>
                  </a:outerShdw>
                </a:effectLst>
              </a:rPr>
              <a:t>[2]</a:t>
            </a:r>
            <a:endParaRPr lang="el-GR"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439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700808"/>
            <a:ext cx="8496943" cy="4464495"/>
          </a:xfrm>
        </p:spPr>
        <p:txBody>
          <a:bodyPr>
            <a:normAutofit lnSpcReduction="10000"/>
          </a:bodyPr>
          <a:lstStyle/>
          <a:p>
            <a:pPr algn="just">
              <a:buFont typeface="Arial" pitchFamily="34" charset="0"/>
              <a:buChar char="•"/>
              <a:defRPr/>
            </a:pPr>
            <a:r>
              <a:rPr lang="el-GR" b="1" dirty="0">
                <a:solidFill>
                  <a:srgbClr val="002060"/>
                </a:solidFill>
              </a:rPr>
              <a:t>Σύσταση 98/561/ΕΚ του Συμβουλίου, της 24ης Σεπτεμβρίου 1998, </a:t>
            </a:r>
            <a:r>
              <a:rPr lang="el-GR" dirty="0">
                <a:solidFill>
                  <a:srgbClr val="002060"/>
                </a:solidFill>
              </a:rPr>
              <a:t>για την ευρωπαϊκή συνεργασία με σκοπό τη διασφάλιση της ποιότητας στην ανώτατη </a:t>
            </a:r>
            <a:r>
              <a:rPr lang="el-GR" dirty="0" smtClean="0">
                <a:solidFill>
                  <a:srgbClr val="002060"/>
                </a:solidFill>
              </a:rPr>
              <a:t>εκπαίδευση</a:t>
            </a:r>
          </a:p>
          <a:p>
            <a:pPr marL="0" indent="0" algn="just">
              <a:buNone/>
              <a:defRPr/>
            </a:pPr>
            <a:endParaRPr lang="el-GR" b="1" dirty="0">
              <a:solidFill>
                <a:srgbClr val="002060"/>
              </a:solidFill>
            </a:endParaRPr>
          </a:p>
          <a:p>
            <a:pPr algn="just">
              <a:buFont typeface="Arial" pitchFamily="34" charset="0"/>
              <a:buChar char="•"/>
              <a:defRPr/>
            </a:pPr>
            <a:r>
              <a:rPr lang="el-GR" dirty="0">
                <a:solidFill>
                  <a:srgbClr val="002060"/>
                </a:solidFill>
              </a:rPr>
              <a:t>Στο ανωτέρω πλαίσιο και η χώρα μας ανέπτυξε </a:t>
            </a:r>
            <a:r>
              <a:rPr lang="el-GR" b="1" dirty="0">
                <a:solidFill>
                  <a:srgbClr val="002060"/>
                </a:solidFill>
              </a:rPr>
              <a:t>την Ανεξάρτητη Αρχή Διασφάλισης Ποιότητας (ΑΔΙΠ</a:t>
            </a:r>
            <a:r>
              <a:rPr lang="el-GR" b="1" dirty="0" smtClean="0">
                <a:solidFill>
                  <a:srgbClr val="002060"/>
                </a:solidFill>
              </a:rPr>
              <a:t>).</a:t>
            </a:r>
          </a:p>
          <a:p>
            <a:pPr marL="0" indent="0" algn="just">
              <a:buNone/>
              <a:defRPr/>
            </a:pPr>
            <a:endParaRPr lang="el-GR" b="1" dirty="0">
              <a:solidFill>
                <a:srgbClr val="002060"/>
              </a:solidFill>
            </a:endParaRPr>
          </a:p>
          <a:p>
            <a:pPr algn="just">
              <a:buFont typeface="Arial" pitchFamily="34" charset="0"/>
              <a:buChar char="•"/>
              <a:defRPr/>
            </a:pPr>
            <a:r>
              <a:rPr lang="el-GR" b="1" dirty="0">
                <a:solidFill>
                  <a:srgbClr val="002060"/>
                </a:solidFill>
              </a:rPr>
              <a:t>Η Ευρωπαϊκή Ένωση για τη διασφάλιση της ποιότητας στην ανώτατη εκπαίδευση (ENQA) </a:t>
            </a:r>
            <a:r>
              <a:rPr lang="el-GR" dirty="0">
                <a:solidFill>
                  <a:srgbClr val="002060"/>
                </a:solidFill>
              </a:rPr>
              <a:t>δημιουργήθηκε το 2000 και τα μέλη της, που είναι οργανισμοί διασφάλισης της ποιότητας και διαπίστευσης από όλα τα κράτη μέλη, αυξάνονται διαρκώς</a:t>
            </a:r>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27</a:t>
            </a:fld>
            <a:endParaRPr lang="en-US"/>
          </a:p>
        </p:txBody>
      </p:sp>
      <p:sp>
        <p:nvSpPr>
          <p:cNvPr id="3" name="Τίτλος 2"/>
          <p:cNvSpPr>
            <a:spLocks noGrp="1"/>
          </p:cNvSpPr>
          <p:nvPr>
            <p:ph type="title"/>
          </p:nvPr>
        </p:nvSpPr>
        <p:spPr/>
        <p:txBody>
          <a:bodyPr>
            <a:normAutofit/>
          </a:bodyPr>
          <a:lstStyle/>
          <a:p>
            <a:r>
              <a:rPr lang="el-GR" sz="3600" b="1" i="1" dirty="0">
                <a:solidFill>
                  <a:srgbClr val="002060"/>
                </a:solidFill>
                <a:effectLst>
                  <a:outerShdw blurRad="38100" dist="38100" dir="2700000" algn="tl">
                    <a:srgbClr val="000000">
                      <a:alpha val="43137"/>
                    </a:srgbClr>
                  </a:outerShdw>
                </a:effectLst>
              </a:rPr>
              <a:t>Διασφάλιση </a:t>
            </a:r>
            <a:r>
              <a:rPr lang="el-GR" sz="3600" b="1" i="1" dirty="0" smtClean="0">
                <a:solidFill>
                  <a:srgbClr val="002060"/>
                </a:solidFill>
                <a:effectLst>
                  <a:outerShdw blurRad="38100" dist="38100" dir="2700000" algn="tl">
                    <a:srgbClr val="000000">
                      <a:alpha val="43137"/>
                    </a:srgbClr>
                  </a:outerShdw>
                </a:effectLst>
              </a:rPr>
              <a:t>ποιότητας [1]</a:t>
            </a:r>
            <a:endParaRPr lang="el-GR" sz="36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75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82908" y="2132856"/>
            <a:ext cx="8568951" cy="4281339"/>
          </a:xfrm>
        </p:spPr>
        <p:txBody>
          <a:bodyPr>
            <a:normAutofit/>
          </a:bodyPr>
          <a:lstStyle/>
          <a:p>
            <a:pPr>
              <a:buFont typeface="Arial" pitchFamily="34" charset="0"/>
              <a:buChar char="•"/>
              <a:defRPr/>
            </a:pPr>
            <a:r>
              <a:rPr lang="el-GR" b="1" dirty="0">
                <a:solidFill>
                  <a:srgbClr val="002060"/>
                </a:solidFill>
              </a:rPr>
              <a:t>Το Ευρωπαϊκό Συμβούλιο της Βαρκελώνης, </a:t>
            </a:r>
            <a:r>
              <a:rPr lang="el-GR" dirty="0">
                <a:solidFill>
                  <a:srgbClr val="002060"/>
                </a:solidFill>
              </a:rPr>
              <a:t>το Μάρτιο του 2002, υπογράμμισε στα συμπεράσματά του ότι τα</a:t>
            </a:r>
            <a:r>
              <a:rPr lang="el-GR" b="1" dirty="0">
                <a:solidFill>
                  <a:srgbClr val="002060"/>
                </a:solidFill>
              </a:rPr>
              <a:t> ευρωπαϊκά συστήματα εκπαίδευσης και κατάρτισης πρέπει να καταστούν "ποιοτικό σημείο αναφοράς παγκοσμίως".</a:t>
            </a:r>
          </a:p>
          <a:p>
            <a:pPr>
              <a:defRPr/>
            </a:pPr>
            <a:endParaRPr lang="el-GR" b="1" dirty="0">
              <a:solidFill>
                <a:srgbClr val="002060"/>
              </a:solidFill>
            </a:endParaRPr>
          </a:p>
          <a:p>
            <a:pPr>
              <a:buFont typeface="Arial" pitchFamily="34" charset="0"/>
              <a:buChar char="•"/>
              <a:defRPr/>
            </a:pPr>
            <a:r>
              <a:rPr lang="el-GR" dirty="0">
                <a:solidFill>
                  <a:srgbClr val="002060"/>
                </a:solidFill>
              </a:rPr>
              <a:t>Τα συμπεράσματα του </a:t>
            </a:r>
            <a:r>
              <a:rPr lang="el-GR" b="1" dirty="0">
                <a:solidFill>
                  <a:srgbClr val="002060"/>
                </a:solidFill>
              </a:rPr>
              <a:t>Ευρωπαϊκού Συμβουλίου </a:t>
            </a:r>
            <a:r>
              <a:rPr lang="el-GR" dirty="0">
                <a:solidFill>
                  <a:srgbClr val="002060"/>
                </a:solidFill>
              </a:rPr>
              <a:t>Μαρτίου 2005 για την ενδιάμεση αξιολόγηση της στρατηγικής της Λισαβόνας ζητούν </a:t>
            </a:r>
            <a:r>
              <a:rPr lang="el-GR" b="1" dirty="0">
                <a:solidFill>
                  <a:srgbClr val="002060"/>
                </a:solidFill>
              </a:rPr>
              <a:t>να δοθεί έμφαση στη γνώση, την καινοτομία και την αξιοποίηση του ανθρώπινου </a:t>
            </a:r>
            <a:r>
              <a:rPr lang="el-GR" b="1" dirty="0" smtClean="0">
                <a:solidFill>
                  <a:srgbClr val="002060"/>
                </a:solidFill>
              </a:rPr>
              <a:t>δυναμικού</a:t>
            </a:r>
            <a:endParaRPr lang="el-GR" b="1" dirty="0">
              <a:solidFill>
                <a:srgbClr val="002060"/>
              </a:solidFill>
            </a:endParaRPr>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28</a:t>
            </a:fld>
            <a:endParaRPr lang="en-US"/>
          </a:p>
        </p:txBody>
      </p:sp>
      <p:sp>
        <p:nvSpPr>
          <p:cNvPr id="3" name="Τίτλος 2"/>
          <p:cNvSpPr>
            <a:spLocks noGrp="1"/>
          </p:cNvSpPr>
          <p:nvPr>
            <p:ph type="title"/>
          </p:nvPr>
        </p:nvSpPr>
        <p:spPr/>
        <p:txBody>
          <a:bodyPr>
            <a:normAutofit/>
          </a:bodyPr>
          <a:lstStyle/>
          <a:p>
            <a:r>
              <a:rPr lang="el-GR" sz="3600" b="1" i="1" dirty="0">
                <a:solidFill>
                  <a:srgbClr val="002060"/>
                </a:solidFill>
                <a:effectLst>
                  <a:outerShdw blurRad="38100" dist="38100" dir="2700000" algn="tl">
                    <a:srgbClr val="000000">
                      <a:alpha val="43137"/>
                    </a:srgbClr>
                  </a:outerShdw>
                </a:effectLst>
              </a:rPr>
              <a:t>Διασφάλιση ποιότητας </a:t>
            </a:r>
            <a:r>
              <a:rPr lang="el-GR" sz="3600" b="1" i="1" dirty="0" smtClean="0">
                <a:solidFill>
                  <a:srgbClr val="002060"/>
                </a:solidFill>
                <a:effectLst>
                  <a:outerShdw blurRad="38100" dist="38100" dir="2700000" algn="tl">
                    <a:srgbClr val="000000">
                      <a:alpha val="43137"/>
                    </a:srgbClr>
                  </a:outerShdw>
                </a:effectLst>
              </a:rPr>
              <a:t>[2]</a:t>
            </a:r>
            <a:endParaRPr lang="el-GR" sz="3600"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5740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35588" y="1844824"/>
            <a:ext cx="8656891" cy="4536504"/>
          </a:xfrm>
        </p:spPr>
        <p:txBody>
          <a:bodyPr>
            <a:normAutofit fontScale="92500" lnSpcReduction="10000"/>
          </a:bodyPr>
          <a:lstStyle/>
          <a:p>
            <a:pPr algn="just">
              <a:buFont typeface="Arial" pitchFamily="34" charset="0"/>
              <a:buChar char="•"/>
              <a:defRPr/>
            </a:pPr>
            <a:endParaRPr lang="el-GR" dirty="0" smtClean="0">
              <a:solidFill>
                <a:srgbClr val="002060"/>
              </a:solidFill>
            </a:endParaRPr>
          </a:p>
          <a:p>
            <a:pPr algn="just">
              <a:buFont typeface="Arial" pitchFamily="34" charset="0"/>
              <a:buChar char="•"/>
              <a:defRPr/>
            </a:pPr>
            <a:r>
              <a:rPr lang="el-GR" dirty="0" smtClean="0">
                <a:solidFill>
                  <a:srgbClr val="002060"/>
                </a:solidFill>
              </a:rPr>
              <a:t>Με </a:t>
            </a:r>
            <a:r>
              <a:rPr lang="el-GR" dirty="0">
                <a:solidFill>
                  <a:srgbClr val="002060"/>
                </a:solidFill>
              </a:rPr>
              <a:t>4.000 πανεπιστήμια, άνω των 17 εκατομμυρίων φοιτητών και 1,5 εκατομμύρια προσωπικό, από τους οποίους οι 435.000 είναι ερευνητές - τα ευρωπαϊκά πανεπιστήμια έχουν τεράστιο δυναμικό, αλλά αυτό το δυναμικό δεν έχει αξιοποιηθεί πλήρως ώστε να εργάζεται αποδοτικά για την υποστήριξη της προσπάθειας της Ευρώπης για περισσότερη οικονομική ανάπτυξη και περισσότερες θέσεις εργασίας. </a:t>
            </a:r>
          </a:p>
          <a:p>
            <a:pPr>
              <a:buFont typeface="Arial" pitchFamily="34" charset="0"/>
              <a:buChar char="•"/>
              <a:defRPr/>
            </a:pPr>
            <a:endParaRPr lang="el-GR" dirty="0">
              <a:solidFill>
                <a:srgbClr val="002060"/>
              </a:solidFill>
            </a:endParaRPr>
          </a:p>
          <a:p>
            <a:pPr algn="just">
              <a:buFont typeface="Arial" pitchFamily="34" charset="0"/>
              <a:buChar char="•"/>
              <a:defRPr/>
            </a:pPr>
            <a:r>
              <a:rPr lang="el-GR" dirty="0">
                <a:solidFill>
                  <a:srgbClr val="002060"/>
                </a:solidFill>
              </a:rPr>
              <a:t>Η κατά μέσο όρο διαφορά των οικονομικών πόρων τόσο για δραστηριότητες έρευνας όσο και εκπαίδευσης σε σύγκριση με τις αντίστοιχες στις ΗΠΑ ανέρχεται σε 10.000 ευρώ ανά φοιτητή και ανά έτος.</a:t>
            </a:r>
          </a:p>
          <a:p>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29</a:t>
            </a:fld>
            <a:endParaRPr lang="en-US"/>
          </a:p>
        </p:txBody>
      </p:sp>
      <p:sp>
        <p:nvSpPr>
          <p:cNvPr id="3" name="Τίτλος 2"/>
          <p:cNvSpPr>
            <a:spLocks noGrp="1"/>
          </p:cNvSpPr>
          <p:nvPr>
            <p:ph type="title"/>
          </p:nvPr>
        </p:nvSpPr>
        <p:spPr>
          <a:xfrm>
            <a:off x="395536" y="692696"/>
            <a:ext cx="8229600" cy="1252728"/>
          </a:xfrm>
        </p:spPr>
        <p:txBody>
          <a:bodyPr>
            <a:normAutofit/>
          </a:bodyPr>
          <a:lstStyle/>
          <a:p>
            <a:pPr lvl="0">
              <a:spcBef>
                <a:spcPct val="20000"/>
              </a:spcBef>
              <a:defRPr/>
            </a:pPr>
            <a:r>
              <a:rPr lang="el-GR" sz="3200" b="1" i="1" dirty="0">
                <a:solidFill>
                  <a:srgbClr val="002060"/>
                </a:solidFill>
                <a:effectLst>
                  <a:outerShdw blurRad="38100" dist="38100" dir="2700000" algn="tl">
                    <a:srgbClr val="000000">
                      <a:alpha val="43137"/>
                    </a:srgbClr>
                  </a:outerShdw>
                </a:effectLst>
                <a:ea typeface="+mn-ea"/>
                <a:cs typeface="+mn-cs"/>
              </a:rPr>
              <a:t>Συμπεράσματα και Σύνοψη των Θεμάτων </a:t>
            </a:r>
            <a:r>
              <a:rPr lang="el-GR" sz="3200" b="1" i="1" dirty="0" smtClean="0">
                <a:solidFill>
                  <a:srgbClr val="002060"/>
                </a:solidFill>
                <a:effectLst>
                  <a:outerShdw blurRad="38100" dist="38100" dir="2700000" algn="tl">
                    <a:srgbClr val="000000">
                      <a:alpha val="43137"/>
                    </a:srgbClr>
                  </a:outerShdw>
                </a:effectLst>
                <a:ea typeface="+mn-ea"/>
                <a:cs typeface="+mn-cs"/>
              </a:rPr>
              <a:t>Πολιτικής</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8449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412776"/>
            <a:ext cx="8640959" cy="5040560"/>
          </a:xfrm>
        </p:spPr>
        <p:txBody>
          <a:bodyPr>
            <a:normAutofit lnSpcReduction="10000"/>
          </a:bodyPr>
          <a:lstStyle/>
          <a:p>
            <a:pPr marL="0" indent="0" algn="ctr" fontAlgn="auto">
              <a:spcAft>
                <a:spcPts val="0"/>
              </a:spcAft>
              <a:buNone/>
              <a:defRPr/>
            </a:pPr>
            <a:r>
              <a:rPr lang="el-GR" b="1" i="1" dirty="0">
                <a:solidFill>
                  <a:srgbClr val="002060"/>
                </a:solidFill>
              </a:rPr>
              <a:t>Άρθρο </a:t>
            </a:r>
            <a:r>
              <a:rPr lang="el-GR" b="1" i="1" dirty="0" smtClean="0">
                <a:solidFill>
                  <a:srgbClr val="002060"/>
                </a:solidFill>
              </a:rPr>
              <a:t>165</a:t>
            </a:r>
          </a:p>
          <a:p>
            <a:pPr marL="0" indent="0" algn="ctr" fontAlgn="auto">
              <a:spcAft>
                <a:spcPts val="0"/>
              </a:spcAft>
              <a:buNone/>
              <a:defRPr/>
            </a:pPr>
            <a:endParaRPr lang="el-GR" b="1" i="1" dirty="0">
              <a:solidFill>
                <a:srgbClr val="002060"/>
              </a:solidFill>
            </a:endParaRPr>
          </a:p>
          <a:p>
            <a:pPr marL="0" indent="0" algn="just">
              <a:buNone/>
              <a:defRPr/>
            </a:pPr>
            <a:r>
              <a:rPr lang="el-GR" dirty="0">
                <a:solidFill>
                  <a:srgbClr val="002060"/>
                </a:solidFill>
              </a:rPr>
              <a:t>Η Ένωση συμβάλλει στην ανάπτυξη παιδείας υψηλού επιπέδου, ενθαρρύνοντας τη συνεργασία μεταξύ κρατών μελών και, αν αυτό απαιτείται, υποστηρίζοντας και συμπληρώνοντας τη δράση τους, </a:t>
            </a:r>
            <a:r>
              <a:rPr lang="el-GR" b="1" dirty="0">
                <a:solidFill>
                  <a:srgbClr val="002060"/>
                </a:solidFill>
              </a:rPr>
              <a:t>σεβόμενη ταυτόχρονα πλήρως την αρμοδιότητα των κρατών μελών για το περιεχόμενο της διδασκαλίας και την οργάνωση του εκπαιδευτικού συστήματος, καθώς και την πολιτιστική και γλωσσική τους πολυμορφία.</a:t>
            </a:r>
          </a:p>
          <a:p>
            <a:pPr marL="0" indent="0" algn="just">
              <a:buNone/>
              <a:defRPr/>
            </a:pPr>
            <a:r>
              <a:rPr lang="el-GR" dirty="0">
                <a:solidFill>
                  <a:srgbClr val="002060"/>
                </a:solidFill>
              </a:rPr>
              <a:t>Η Ένωση συμβάλλει στην προώθηση των ευρωπαϊκών επιδιώξεων στον χώρο του αθλητισμού, λαμβάνοντας υπόψη παράλληλα τις ιδιαιτερότητές του, τις δομές του που βασίζονται στον εθελοντισμό καθώς και τον κοινωνικό και εκπαιδευτικό του ρόλο.</a:t>
            </a:r>
          </a:p>
          <a:p>
            <a:pPr marL="0" indent="0">
              <a:buNone/>
            </a:pPr>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3</a:t>
            </a:fld>
            <a:endParaRPr lang="en-US"/>
          </a:p>
        </p:txBody>
      </p:sp>
      <p:sp>
        <p:nvSpPr>
          <p:cNvPr id="3" name="Τίτλος 2"/>
          <p:cNvSpPr>
            <a:spLocks noGrp="1"/>
          </p:cNvSpPr>
          <p:nvPr>
            <p:ph type="title"/>
          </p:nvPr>
        </p:nvSpPr>
        <p:spPr/>
        <p:txBody>
          <a:bodyPr>
            <a:normAutofit/>
          </a:bodyPr>
          <a:lstStyle/>
          <a:p>
            <a:pPr lvl="0">
              <a:defRPr/>
            </a:pPr>
            <a:r>
              <a:rPr lang="el-GR" sz="3200" b="1" i="1" dirty="0">
                <a:solidFill>
                  <a:srgbClr val="002060"/>
                </a:solidFill>
                <a:effectLst>
                  <a:outerShdw blurRad="38100" dist="38100" dir="2700000" algn="tl">
                    <a:srgbClr val="000000">
                      <a:alpha val="43137"/>
                    </a:srgbClr>
                  </a:outerShdw>
                </a:effectLst>
                <a:ea typeface="+mn-ea"/>
                <a:cs typeface="+mn-cs"/>
              </a:rPr>
              <a:t>Συνθήκη της Λισαβόνας </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55737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2420888"/>
            <a:ext cx="8568951" cy="4176464"/>
          </a:xfrm>
        </p:spPr>
        <p:txBody>
          <a:bodyPr>
            <a:normAutofit fontScale="92500" lnSpcReduction="10000"/>
          </a:bodyPr>
          <a:lstStyle/>
          <a:p>
            <a:pPr algn="just">
              <a:buFont typeface="Arial" pitchFamily="34" charset="0"/>
              <a:buChar char="•"/>
              <a:defRPr/>
            </a:pPr>
            <a:r>
              <a:rPr lang="el-GR" dirty="0">
                <a:solidFill>
                  <a:srgbClr val="002060"/>
                </a:solidFill>
              </a:rPr>
              <a:t>Τη μεγαλύτερη ελκυστικότητα των πανεπιστημίων για ενδιαφερόμενους από διαφορετικά εκπαιδευτικά </a:t>
            </a:r>
            <a:r>
              <a:rPr lang="el-GR" dirty="0" smtClean="0">
                <a:solidFill>
                  <a:srgbClr val="002060"/>
                </a:solidFill>
              </a:rPr>
              <a:t>συστήματα</a:t>
            </a: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Την ικανοποίηση των αναγκών των φοιτητών, της αγοράς εργασίας και της οικονομίας χωρίς απώλεια παραδοσιακών αξιών και καλών πρακτικών </a:t>
            </a:r>
            <a:endParaRPr lang="el-GR" dirty="0" smtClean="0">
              <a:solidFill>
                <a:srgbClr val="002060"/>
              </a:solidFill>
            </a:endParaRP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Τον εκσυγχρονισμό των συστημάτων ανώτατης εκπαίδευσης, όπως απαιτείται από τη στρατηγική «ΕΥΡΩΠΗ 2020</a:t>
            </a:r>
            <a:r>
              <a:rPr lang="el-GR" dirty="0" smtClean="0">
                <a:solidFill>
                  <a:srgbClr val="002060"/>
                </a:solidFill>
              </a:rPr>
              <a:t>»</a:t>
            </a: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Την προσέλκυση χαρισματικών επαγγελματιών στην ακαδημαϊκή κοινότητα</a:t>
            </a:r>
          </a:p>
          <a:p>
            <a:endParaRPr lang="el-GR"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30</a:t>
            </a:fld>
            <a:endParaRPr lang="en-US"/>
          </a:p>
        </p:txBody>
      </p:sp>
      <p:sp>
        <p:nvSpPr>
          <p:cNvPr id="3" name="Τίτλος 2"/>
          <p:cNvSpPr>
            <a:spLocks noGrp="1"/>
          </p:cNvSpPr>
          <p:nvPr>
            <p:ph type="title"/>
          </p:nvPr>
        </p:nvSpPr>
        <p:spPr>
          <a:xfrm>
            <a:off x="395536" y="395611"/>
            <a:ext cx="8229600" cy="2010552"/>
          </a:xfrm>
        </p:spPr>
        <p:txBody>
          <a:bodyPr>
            <a:noAutofit/>
          </a:bodyPr>
          <a:lstStyle/>
          <a:p>
            <a:pPr lvl="0">
              <a:spcBef>
                <a:spcPct val="20000"/>
              </a:spcBef>
              <a:defRPr/>
            </a:pPr>
            <a:r>
              <a:rPr lang="el-GR" sz="2400" b="1" dirty="0">
                <a:solidFill>
                  <a:srgbClr val="002060"/>
                </a:solidFill>
                <a:ea typeface="+mn-ea"/>
                <a:cs typeface="+mn-cs"/>
              </a:rPr>
              <a:t>Τα σημαντικότερα θέματα πολιτικής που σχετίζονται με τη μελλοντική ελκυστικότητα των ευρωπαϊκών συστημάτων ανωτάτης εκπαίδευσης περιλαμβάνουν τα </a:t>
            </a:r>
            <a:r>
              <a:rPr lang="el-GR" sz="2400" b="1" dirty="0" smtClean="0">
                <a:solidFill>
                  <a:srgbClr val="002060"/>
                </a:solidFill>
                <a:ea typeface="+mn-ea"/>
                <a:cs typeface="+mn-cs"/>
              </a:rPr>
              <a:t>εξής</a:t>
            </a:r>
            <a:r>
              <a:rPr lang="el-GR" sz="2400" b="1" dirty="0">
                <a:solidFill>
                  <a:srgbClr val="002060"/>
                </a:solidFill>
                <a:ea typeface="+mn-ea"/>
                <a:cs typeface="+mn-cs"/>
              </a:rPr>
              <a:t> </a:t>
            </a:r>
            <a:r>
              <a:rPr lang="el-GR" sz="2400" b="1" dirty="0" smtClean="0">
                <a:solidFill>
                  <a:srgbClr val="002060"/>
                </a:solidFill>
                <a:ea typeface="+mn-ea"/>
                <a:cs typeface="+mn-cs"/>
              </a:rPr>
              <a:t>[1]</a:t>
            </a:r>
            <a:endParaRPr lang="el-GR" sz="2400" dirty="0"/>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229622"/>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08396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51519" y="1988840"/>
            <a:ext cx="8712967" cy="4752528"/>
          </a:xfrm>
        </p:spPr>
        <p:txBody>
          <a:bodyPr>
            <a:normAutofit fontScale="85000" lnSpcReduction="10000"/>
          </a:bodyPr>
          <a:lstStyle/>
          <a:p>
            <a:pPr algn="just">
              <a:buFont typeface="Arial" pitchFamily="34" charset="0"/>
              <a:buChar char="•"/>
              <a:defRPr/>
            </a:pPr>
            <a:r>
              <a:rPr lang="el-GR" dirty="0">
                <a:solidFill>
                  <a:srgbClr val="002060"/>
                </a:solidFill>
              </a:rPr>
              <a:t>Τη διατήρηση της παραδοσιακής ενότητας και ισορροπίας μεταξύ ακαδημαϊκής διδασκαλίας και έρευνας</a:t>
            </a:r>
            <a:r>
              <a:rPr lang="el-GR" dirty="0" smtClean="0">
                <a:solidFill>
                  <a:srgbClr val="002060"/>
                </a:solidFill>
              </a:rPr>
              <a:t>.</a:t>
            </a: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Τον ευρύτερο αντίκτυπο των μεταβαλλόμενων δημόσιων και πολιτικών απόψεων για την κάλυψη των φοιτητικών εξόδων</a:t>
            </a:r>
            <a:r>
              <a:rPr lang="el-GR" dirty="0" smtClean="0">
                <a:solidFill>
                  <a:srgbClr val="002060"/>
                </a:solidFill>
              </a:rPr>
              <a:t>.</a:t>
            </a: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Την στάση των κυβερνήσεων απέναντι στην αυξανόμενη διαφοροποίηση του φοιτητικού πληθυσμού</a:t>
            </a:r>
            <a:r>
              <a:rPr lang="el-GR" dirty="0" smtClean="0">
                <a:solidFill>
                  <a:srgbClr val="002060"/>
                </a:solidFill>
              </a:rPr>
              <a:t>.</a:t>
            </a: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Τον βαθμό που  η παγκοσμιοποίηση και οι δημογραφικές αλλαγές επηρεάζουν την πολιτική που ακολουθείται σε άλλους τομείς, θα επηρεάσει την πολιτική που ακολουθείται στην ανώτατη </a:t>
            </a:r>
            <a:r>
              <a:rPr lang="el-GR" dirty="0" smtClean="0">
                <a:solidFill>
                  <a:srgbClr val="002060"/>
                </a:solidFill>
              </a:rPr>
              <a:t>εκπαίδευση</a:t>
            </a:r>
          </a:p>
          <a:p>
            <a:pPr marL="0" indent="0" algn="just">
              <a:buNone/>
              <a:defRPr/>
            </a:pPr>
            <a:endParaRPr lang="el-GR" dirty="0">
              <a:solidFill>
                <a:srgbClr val="002060"/>
              </a:solidFill>
            </a:endParaRPr>
          </a:p>
          <a:p>
            <a:pPr algn="just">
              <a:buFont typeface="Arial" pitchFamily="34" charset="0"/>
              <a:buChar char="•"/>
              <a:defRPr/>
            </a:pPr>
            <a:r>
              <a:rPr lang="el-GR" dirty="0">
                <a:solidFill>
                  <a:srgbClr val="002060"/>
                </a:solidFill>
              </a:rPr>
              <a:t>Το πώς μπορεί η ευρωπαϊκή διάσταση να διατηρηθεί ως βασικό στοιχείο της ελκυστικότητας</a:t>
            </a:r>
            <a:r>
              <a:rPr lang="el-GR" dirty="0" smtClean="0">
                <a:solidFill>
                  <a:srgbClr val="002060"/>
                </a:solidFill>
              </a:rPr>
              <a:t>.</a:t>
            </a:r>
            <a:endParaRPr lang="el-GR" dirty="0">
              <a:solidFill>
                <a:srgbClr val="002060"/>
              </a:solidFill>
            </a:endParaRPr>
          </a:p>
          <a:p>
            <a:pPr algn="just"/>
            <a:endParaRPr lang="el-GR" dirty="0"/>
          </a:p>
        </p:txBody>
      </p:sp>
      <p:sp>
        <p:nvSpPr>
          <p:cNvPr id="3" name="Θέση αριθμού διαφάνειας 2"/>
          <p:cNvSpPr>
            <a:spLocks noGrp="1"/>
          </p:cNvSpPr>
          <p:nvPr>
            <p:ph type="sldNum" sz="quarter" idx="12"/>
          </p:nvPr>
        </p:nvSpPr>
        <p:spPr/>
        <p:txBody>
          <a:bodyPr/>
          <a:lstStyle/>
          <a:p>
            <a:fld id="{687D7A59-36E2-48B9-B146-C1E59501F63F}" type="slidenum">
              <a:rPr lang="en-US" smtClean="0"/>
              <a:pPr/>
              <a:t>31</a:t>
            </a:fld>
            <a:endParaRPr lang="en-US"/>
          </a:p>
        </p:txBody>
      </p:sp>
      <p:sp>
        <p:nvSpPr>
          <p:cNvPr id="4" name="Τίτλος 3"/>
          <p:cNvSpPr>
            <a:spLocks noGrp="1"/>
          </p:cNvSpPr>
          <p:nvPr>
            <p:ph type="title"/>
          </p:nvPr>
        </p:nvSpPr>
        <p:spPr>
          <a:xfrm>
            <a:off x="395536" y="602582"/>
            <a:ext cx="8229600" cy="1252728"/>
          </a:xfrm>
        </p:spPr>
        <p:txBody>
          <a:bodyPr>
            <a:normAutofit fontScale="90000"/>
          </a:bodyPr>
          <a:lstStyle/>
          <a:p>
            <a:r>
              <a:rPr lang="el-GR" sz="2600" b="1" dirty="0">
                <a:solidFill>
                  <a:srgbClr val="002060"/>
                </a:solidFill>
              </a:rPr>
              <a:t>Τα σημαντικότερα θέματα πολιτικής που σχετίζονται με τη μελλοντική ελκυστικότητα των ευρωπαϊκών συστημάτων ανωτάτης εκπαίδευσης περιλαμβάνουν τα </a:t>
            </a:r>
            <a:r>
              <a:rPr lang="el-GR" sz="2600" b="1" dirty="0" smtClean="0">
                <a:solidFill>
                  <a:srgbClr val="002060"/>
                </a:solidFill>
              </a:rPr>
              <a:t>εξής [2]</a:t>
            </a:r>
            <a:endParaRPr lang="el-GR" dirty="0"/>
          </a:p>
        </p:txBody>
      </p:sp>
      <p:pic>
        <p:nvPicPr>
          <p:cNvPr id="5"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6"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70220" y="186422"/>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69233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i="1" dirty="0" smtClean="0">
                <a:effectLst>
                  <a:outerShdw blurRad="38100" dist="38100" dir="2700000" algn="tl">
                    <a:srgbClr val="000000">
                      <a:alpha val="43137"/>
                    </a:srgbClr>
                  </a:outerShdw>
                </a:effectLst>
              </a:rPr>
              <a:t>ΣΑΣ ΕΥΧΑΡΙΣΤΩ</a:t>
            </a:r>
            <a:endParaRPr lang="el-GR" b="1" i="1" dirty="0">
              <a:effectLst>
                <a:outerShdw blurRad="38100" dist="38100" dir="2700000" algn="tl">
                  <a:srgbClr val="000000">
                    <a:alpha val="43137"/>
                  </a:srgbClr>
                </a:outerShdw>
              </a:effectLst>
            </a:endParaRPr>
          </a:p>
        </p:txBody>
      </p:sp>
      <p:sp>
        <p:nvSpPr>
          <p:cNvPr id="3" name="Υπότιτλος 2"/>
          <p:cNvSpPr>
            <a:spLocks noGrp="1"/>
          </p:cNvSpPr>
          <p:nvPr>
            <p:ph type="subTitle" idx="1"/>
          </p:nvPr>
        </p:nvSpPr>
        <p:spPr/>
        <p:txBody>
          <a:bodyPr/>
          <a:lstStyle/>
          <a:p>
            <a:r>
              <a:rPr lang="el-GR" dirty="0" smtClean="0">
                <a:solidFill>
                  <a:schemeClr val="bg2">
                    <a:lumMod val="75000"/>
                  </a:schemeClr>
                </a:solidFill>
              </a:rPr>
              <a:t>.</a:t>
            </a:r>
            <a:endParaRPr lang="el-GR" dirty="0">
              <a:solidFill>
                <a:schemeClr val="bg2">
                  <a:lumMod val="75000"/>
                </a:schemeClr>
              </a:solidFill>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70220" y="186422"/>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6844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4088980440"/>
              </p:ext>
            </p:extLst>
          </p:nvPr>
        </p:nvGraphicFramePr>
        <p:xfrm>
          <a:off x="467544" y="1196752"/>
          <a:ext cx="8352928" cy="2880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Θέση αριθμού διαφάνειας 10"/>
          <p:cNvSpPr>
            <a:spLocks noGrp="1"/>
          </p:cNvSpPr>
          <p:nvPr>
            <p:ph type="sldNum" sz="quarter" idx="12"/>
          </p:nvPr>
        </p:nvSpPr>
        <p:spPr/>
        <p:txBody>
          <a:bodyPr/>
          <a:lstStyle/>
          <a:p>
            <a:fld id="{687D7A59-36E2-48B9-B146-C1E59501F63F}" type="slidenum">
              <a:rPr lang="en-US" smtClean="0"/>
              <a:pPr/>
              <a:t>4</a:t>
            </a:fld>
            <a:endParaRPr lang="en-US"/>
          </a:p>
        </p:txBody>
      </p:sp>
      <p:sp>
        <p:nvSpPr>
          <p:cNvPr id="3" name="Τίτλος 2"/>
          <p:cNvSpPr>
            <a:spLocks noGrp="1"/>
          </p:cNvSpPr>
          <p:nvPr>
            <p:ph type="title"/>
          </p:nvPr>
        </p:nvSpPr>
        <p:spPr>
          <a:xfrm>
            <a:off x="107503" y="596859"/>
            <a:ext cx="8856984" cy="930432"/>
          </a:xfrm>
        </p:spPr>
        <p:txBody>
          <a:bodyPr>
            <a:normAutofit/>
          </a:bodyPr>
          <a:lstStyle/>
          <a:p>
            <a:r>
              <a:rPr lang="el-GR" sz="2800" b="1" i="1" dirty="0">
                <a:solidFill>
                  <a:srgbClr val="002060"/>
                </a:solidFill>
                <a:effectLst>
                  <a:outerShdw blurRad="38100" dist="38100" dir="2700000" algn="tl">
                    <a:srgbClr val="000000">
                      <a:alpha val="43137"/>
                    </a:srgbClr>
                  </a:outerShdw>
                </a:effectLst>
              </a:rPr>
              <a:t>ΔΙΑΡΘΡΩΤΙΚΑ ΠΡΟΒΛΗΜΑΤΑ ΤΗΣ ΕΥΡΩΠΑΪΚΗΣ </a:t>
            </a:r>
            <a:r>
              <a:rPr lang="el-GR" sz="2800" b="1" i="1" dirty="0" smtClean="0">
                <a:solidFill>
                  <a:srgbClr val="002060"/>
                </a:solidFill>
                <a:effectLst>
                  <a:outerShdw blurRad="38100" dist="38100" dir="2700000" algn="tl">
                    <a:srgbClr val="000000">
                      <a:alpha val="43137"/>
                    </a:srgbClr>
                  </a:outerShdw>
                </a:effectLst>
              </a:rPr>
              <a:t>ΕΝΩΣΗΣ</a:t>
            </a:r>
            <a:endParaRPr lang="el-GR" sz="2800" i="1" dirty="0">
              <a:effectLst>
                <a:outerShdw blurRad="38100" dist="38100" dir="2700000" algn="tl">
                  <a:srgbClr val="000000">
                    <a:alpha val="43137"/>
                  </a:srgbClr>
                </a:outerShdw>
              </a:effectLst>
            </a:endParaRPr>
          </a:p>
        </p:txBody>
      </p:sp>
      <p:graphicFrame>
        <p:nvGraphicFramePr>
          <p:cNvPr id="6" name="Διάγραμμα 5"/>
          <p:cNvGraphicFramePr/>
          <p:nvPr>
            <p:extLst>
              <p:ext uri="{D42A27DB-BD31-4B8C-83A1-F6EECF244321}">
                <p14:modId xmlns:p14="http://schemas.microsoft.com/office/powerpoint/2010/main" val="1691731624"/>
              </p:ext>
            </p:extLst>
          </p:nvPr>
        </p:nvGraphicFramePr>
        <p:xfrm>
          <a:off x="539552" y="4005064"/>
          <a:ext cx="8280920" cy="25922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Στρογγυλεμένο ορθογώνιο 7"/>
          <p:cNvSpPr/>
          <p:nvPr/>
        </p:nvSpPr>
        <p:spPr>
          <a:xfrm>
            <a:off x="539752" y="6102600"/>
            <a:ext cx="8280920" cy="432048"/>
          </a:xfrm>
          <a:prstGeom prst="roundRect">
            <a:avLst/>
          </a:prstGeom>
          <a:ln w="28575">
            <a:solidFill>
              <a:schemeClr val="bg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just">
              <a:defRPr/>
            </a:pPr>
            <a:r>
              <a:rPr lang="el-GR" b="1" dirty="0">
                <a:solidFill>
                  <a:srgbClr val="002060"/>
                </a:solidFill>
              </a:rPr>
              <a:t>Η ΕΕ ως σύνολο προσφέρει προστιθέμενη αξία στον παγκόσμιο στίβο</a:t>
            </a:r>
          </a:p>
        </p:txBody>
      </p:sp>
      <p:pic>
        <p:nvPicPr>
          <p:cNvPr id="9" name="Picture 4" descr="C:\Users\PEPPASB\Desktop\0_logoYPO_NEW_gr.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10" name="Picture 3" descr="C:\Users\PEPPASB\Downloads\EU_flag_LLP_neg-EL-01.png"/>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975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Θέση περιεχομένου 6"/>
          <p:cNvGraphicFramePr>
            <a:graphicFrameLocks noGrp="1"/>
          </p:cNvGraphicFramePr>
          <p:nvPr>
            <p:ph idx="1"/>
            <p:extLst>
              <p:ext uri="{D42A27DB-BD31-4B8C-83A1-F6EECF244321}">
                <p14:modId xmlns:p14="http://schemas.microsoft.com/office/powerpoint/2010/main" val="475211784"/>
              </p:ext>
            </p:extLst>
          </p:nvPr>
        </p:nvGraphicFramePr>
        <p:xfrm>
          <a:off x="268148" y="1628800"/>
          <a:ext cx="8512875"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Θέση αριθμού διαφάνειας 8"/>
          <p:cNvSpPr>
            <a:spLocks noGrp="1"/>
          </p:cNvSpPr>
          <p:nvPr>
            <p:ph type="sldNum" sz="quarter" idx="12"/>
          </p:nvPr>
        </p:nvSpPr>
        <p:spPr/>
        <p:txBody>
          <a:bodyPr/>
          <a:lstStyle/>
          <a:p>
            <a:fld id="{687D7A59-36E2-48B9-B146-C1E59501F63F}" type="slidenum">
              <a:rPr lang="en-US" smtClean="0"/>
              <a:pPr/>
              <a:t>5</a:t>
            </a:fld>
            <a:endParaRPr lang="en-US"/>
          </a:p>
        </p:txBody>
      </p:sp>
      <p:sp>
        <p:nvSpPr>
          <p:cNvPr id="3" name="Τίτλος 2"/>
          <p:cNvSpPr>
            <a:spLocks noGrp="1"/>
          </p:cNvSpPr>
          <p:nvPr>
            <p:ph type="title"/>
          </p:nvPr>
        </p:nvSpPr>
        <p:spPr>
          <a:xfrm>
            <a:off x="235588" y="512677"/>
            <a:ext cx="8584884" cy="988473"/>
          </a:xfrm>
        </p:spPr>
        <p:txBody>
          <a:bodyPr>
            <a:normAutofit/>
          </a:bodyPr>
          <a:lstStyle/>
          <a:p>
            <a:pPr>
              <a:defRPr/>
            </a:pPr>
            <a:r>
              <a:rPr lang="en-US" sz="3600" b="1" dirty="0">
                <a:solidFill>
                  <a:srgbClr val="002060"/>
                </a:solidFill>
              </a:rPr>
              <a:t>EUROPE </a:t>
            </a:r>
            <a:r>
              <a:rPr lang="en-US" sz="3600" b="1" dirty="0">
                <a:solidFill>
                  <a:srgbClr val="002060"/>
                </a:solidFill>
                <a:latin typeface="Calibri" pitchFamily="34" charset="0"/>
              </a:rPr>
              <a:t>2020</a:t>
            </a:r>
            <a:endParaRPr lang="el-GR" sz="3600" b="1" dirty="0">
              <a:solidFill>
                <a:srgbClr val="002060"/>
              </a:solidFill>
              <a:latin typeface="Calibri" pitchFamily="34" charset="0"/>
            </a:endParaRPr>
          </a:p>
        </p:txBody>
      </p:sp>
      <p:pic>
        <p:nvPicPr>
          <p:cNvPr id="4" name="Picture 4" descr="C:\Users\PEPPASB\Desktop\0_logoYPO_NEW_g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pic>
        <p:nvPicPr>
          <p:cNvPr id="2051" name="Picture 3" descr="C:\Users\PEPPASB\Desktop\Europe_2020_Logo_FINAL.jpg"/>
          <p:cNvPicPr>
            <a:picLocks noChangeAspect="1" noChangeArrowheads="1"/>
          </p:cNvPicPr>
          <p:nvPr/>
        </p:nvPicPr>
        <p:blipFill rotWithShape="1">
          <a:blip r:embed="rId9">
            <a:extLst>
              <a:ext uri="{28A0092B-C50C-407E-A947-70E740481C1C}">
                <a14:useLocalDpi xmlns:a14="http://schemas.microsoft.com/office/drawing/2010/main" val="0"/>
              </a:ext>
            </a:extLst>
          </a:blip>
          <a:srcRect t="34807" b="16815"/>
          <a:stretch/>
        </p:blipFill>
        <p:spPr bwMode="auto">
          <a:xfrm>
            <a:off x="3707904" y="211718"/>
            <a:ext cx="1633364"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6914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954168459"/>
              </p:ext>
            </p:extLst>
          </p:nvPr>
        </p:nvGraphicFramePr>
        <p:xfrm>
          <a:off x="235587" y="1700808"/>
          <a:ext cx="8728899" cy="4425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Θέση αριθμού διαφάνειας 7"/>
          <p:cNvSpPr>
            <a:spLocks noGrp="1"/>
          </p:cNvSpPr>
          <p:nvPr>
            <p:ph type="sldNum" sz="quarter" idx="12"/>
          </p:nvPr>
        </p:nvSpPr>
        <p:spPr/>
        <p:txBody>
          <a:bodyPr/>
          <a:lstStyle/>
          <a:p>
            <a:fld id="{687D7A59-36E2-48B9-B146-C1E59501F63F}" type="slidenum">
              <a:rPr lang="en-US" smtClean="0"/>
              <a:pPr/>
              <a:t>6</a:t>
            </a:fld>
            <a:endParaRPr lang="en-US"/>
          </a:p>
        </p:txBody>
      </p:sp>
      <p:sp>
        <p:nvSpPr>
          <p:cNvPr id="3" name="Τίτλος 2"/>
          <p:cNvSpPr>
            <a:spLocks noGrp="1"/>
          </p:cNvSpPr>
          <p:nvPr>
            <p:ph type="title"/>
          </p:nvPr>
        </p:nvSpPr>
        <p:spPr/>
        <p:txBody>
          <a:bodyPr>
            <a:normAutofit/>
          </a:bodyPr>
          <a:lstStyle/>
          <a:p>
            <a:r>
              <a:rPr lang="el-GR" sz="3200" b="1" i="1" dirty="0" smtClean="0">
                <a:solidFill>
                  <a:srgbClr val="002060"/>
                </a:solidFill>
                <a:effectLst>
                  <a:outerShdw blurRad="38100" dist="38100" dir="2700000" algn="tl">
                    <a:srgbClr val="000000">
                      <a:alpha val="43137"/>
                    </a:srgbClr>
                  </a:outerShdw>
                </a:effectLst>
              </a:rPr>
              <a:t>ΠΡΟΤΕΡΑΙΟΤΗΤΕΣ</a:t>
            </a:r>
            <a:endParaRPr lang="el-GR" sz="3200" i="1" dirty="0">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63190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075400104"/>
              </p:ext>
            </p:extLst>
          </p:nvPr>
        </p:nvGraphicFramePr>
        <p:xfrm>
          <a:off x="467544" y="1772816"/>
          <a:ext cx="8424936"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Θέση αριθμού διαφάνειας 6"/>
          <p:cNvSpPr>
            <a:spLocks noGrp="1"/>
          </p:cNvSpPr>
          <p:nvPr>
            <p:ph type="sldNum" sz="quarter" idx="12"/>
          </p:nvPr>
        </p:nvSpPr>
        <p:spPr/>
        <p:txBody>
          <a:bodyPr/>
          <a:lstStyle/>
          <a:p>
            <a:fld id="{687D7A59-36E2-48B9-B146-C1E59501F63F}" type="slidenum">
              <a:rPr lang="en-US" smtClean="0"/>
              <a:pPr/>
              <a:t>7</a:t>
            </a:fld>
            <a:endParaRPr lang="en-US"/>
          </a:p>
        </p:txBody>
      </p:sp>
      <p:sp>
        <p:nvSpPr>
          <p:cNvPr id="3" name="Τίτλος 2"/>
          <p:cNvSpPr>
            <a:spLocks noGrp="1"/>
          </p:cNvSpPr>
          <p:nvPr>
            <p:ph type="title"/>
          </p:nvPr>
        </p:nvSpPr>
        <p:spPr/>
        <p:txBody>
          <a:bodyPr>
            <a:normAutofit/>
          </a:bodyPr>
          <a:lstStyle/>
          <a:p>
            <a:r>
              <a:rPr lang="el-GR" sz="3600" b="1" i="1" dirty="0" smtClean="0">
                <a:solidFill>
                  <a:srgbClr val="002060"/>
                </a:solidFill>
                <a:effectLst>
                  <a:outerShdw blurRad="38100" dist="38100" dir="2700000" algn="tl">
                    <a:srgbClr val="000000">
                      <a:alpha val="43137"/>
                    </a:srgbClr>
                  </a:outerShdw>
                </a:effectLst>
              </a:rPr>
              <a:t>ΣΤΟΧΟΙ [1]</a:t>
            </a:r>
            <a:endParaRPr lang="el-GR" sz="3600" b="1" i="1" dirty="0">
              <a:solidFill>
                <a:srgbClr val="002060"/>
              </a:solidFill>
              <a:effectLst>
                <a:outerShdw blurRad="38100" dist="38100" dir="2700000" algn="tl">
                  <a:srgbClr val="000000">
                    <a:alpha val="43137"/>
                  </a:srgbClr>
                </a:outerShdw>
              </a:effectLst>
            </a:endParaRPr>
          </a:p>
        </p:txBody>
      </p:sp>
      <p:pic>
        <p:nvPicPr>
          <p:cNvPr id="4" name="Picture 4" descr="C:\Users\PEPPASB\Desktop\0_logoYPO_NEW_g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5036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1095869097"/>
              </p:ext>
            </p:extLst>
          </p:nvPr>
        </p:nvGraphicFramePr>
        <p:xfrm>
          <a:off x="235588" y="1889448"/>
          <a:ext cx="8568952"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Θέση αριθμού διαφάνειας 6"/>
          <p:cNvSpPr>
            <a:spLocks noGrp="1"/>
          </p:cNvSpPr>
          <p:nvPr>
            <p:ph type="sldNum" sz="quarter" idx="12"/>
          </p:nvPr>
        </p:nvSpPr>
        <p:spPr/>
        <p:txBody>
          <a:bodyPr/>
          <a:lstStyle/>
          <a:p>
            <a:fld id="{687D7A59-36E2-48B9-B146-C1E59501F63F}" type="slidenum">
              <a:rPr lang="en-US" smtClean="0"/>
              <a:pPr/>
              <a:t>8</a:t>
            </a:fld>
            <a:endParaRPr lang="en-US"/>
          </a:p>
        </p:txBody>
      </p:sp>
      <p:sp>
        <p:nvSpPr>
          <p:cNvPr id="3" name="Τίτλος 2"/>
          <p:cNvSpPr>
            <a:spLocks noGrp="1"/>
          </p:cNvSpPr>
          <p:nvPr>
            <p:ph type="title"/>
          </p:nvPr>
        </p:nvSpPr>
        <p:spPr/>
        <p:txBody>
          <a:bodyPr>
            <a:normAutofit/>
          </a:bodyPr>
          <a:lstStyle/>
          <a:p>
            <a:r>
              <a:rPr lang="el-GR" sz="3200" b="1" i="1" dirty="0">
                <a:solidFill>
                  <a:srgbClr val="002060"/>
                </a:solidFill>
                <a:effectLst>
                  <a:outerShdw blurRad="38100" dist="38100" dir="2700000" algn="tl">
                    <a:srgbClr val="000000">
                      <a:alpha val="43137"/>
                    </a:srgbClr>
                  </a:outerShdw>
                </a:effectLst>
              </a:rPr>
              <a:t>ΣΤΟΧΟΙ </a:t>
            </a:r>
            <a:r>
              <a:rPr lang="el-GR" sz="3200" b="1" i="1" dirty="0" smtClean="0">
                <a:solidFill>
                  <a:srgbClr val="002060"/>
                </a:solidFill>
                <a:effectLst>
                  <a:outerShdw blurRad="38100" dist="38100" dir="2700000" algn="tl">
                    <a:srgbClr val="000000">
                      <a:alpha val="43137"/>
                    </a:srgbClr>
                  </a:outerShdw>
                </a:effectLst>
              </a:rPr>
              <a:t>[2]</a:t>
            </a:r>
            <a:endParaRPr lang="el-GR" sz="3200" dirty="0"/>
          </a:p>
        </p:txBody>
      </p:sp>
      <p:pic>
        <p:nvPicPr>
          <p:cNvPr id="4" name="Picture 4" descr="C:\Users\PEPPASB\Desktop\0_logoYPO_NEW_gr.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770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35588" y="1916832"/>
            <a:ext cx="8728899" cy="4209331"/>
          </a:xfrm>
        </p:spPr>
        <p:txBody>
          <a:bodyPr>
            <a:noAutofit/>
          </a:bodyPr>
          <a:lstStyle/>
          <a:p>
            <a:pPr algn="just">
              <a:buFont typeface="Arial" pitchFamily="34" charset="0"/>
              <a:buChar char="•"/>
              <a:defRPr/>
            </a:pPr>
            <a:r>
              <a:rPr lang="el-GR" sz="2600" b="1" dirty="0">
                <a:solidFill>
                  <a:srgbClr val="002060"/>
                </a:solidFill>
              </a:rPr>
              <a:t>Ένωση καινοτομίας</a:t>
            </a:r>
            <a:endParaRPr lang="en-US" sz="2600" b="1" dirty="0">
              <a:solidFill>
                <a:srgbClr val="002060"/>
              </a:solidFill>
            </a:endParaRPr>
          </a:p>
          <a:p>
            <a:pPr algn="just">
              <a:buFont typeface="Arial" pitchFamily="34" charset="0"/>
              <a:buChar char="•"/>
              <a:defRPr/>
            </a:pPr>
            <a:r>
              <a:rPr lang="el-GR" sz="2600" b="1" dirty="0">
                <a:solidFill>
                  <a:srgbClr val="002060"/>
                </a:solidFill>
              </a:rPr>
              <a:t>Νεολαία σε κίνηση</a:t>
            </a:r>
            <a:endParaRPr lang="en-US" sz="2600" b="1" dirty="0">
              <a:solidFill>
                <a:srgbClr val="002060"/>
              </a:solidFill>
            </a:endParaRPr>
          </a:p>
          <a:p>
            <a:pPr algn="just">
              <a:buFont typeface="Arial" pitchFamily="34" charset="0"/>
              <a:buChar char="•"/>
              <a:defRPr/>
            </a:pPr>
            <a:r>
              <a:rPr lang="el-GR" sz="2600" b="1" dirty="0">
                <a:solidFill>
                  <a:srgbClr val="002060"/>
                </a:solidFill>
              </a:rPr>
              <a:t>Ψηφιακό θεματολόγιο για την Ευρώπη</a:t>
            </a:r>
            <a:endParaRPr lang="en-US" sz="2600" b="1" dirty="0">
              <a:solidFill>
                <a:srgbClr val="002060"/>
              </a:solidFill>
            </a:endParaRPr>
          </a:p>
          <a:p>
            <a:pPr>
              <a:buFont typeface="Arial" pitchFamily="34" charset="0"/>
              <a:buChar char="•"/>
              <a:defRPr/>
            </a:pPr>
            <a:r>
              <a:rPr lang="el-GR" sz="2600" b="1" dirty="0">
                <a:solidFill>
                  <a:srgbClr val="002060"/>
                </a:solidFill>
              </a:rPr>
              <a:t>Μια Ευρώπη που χρησιμοποιεί</a:t>
            </a:r>
            <a:r>
              <a:rPr lang="en-US" sz="2600" b="1" dirty="0">
                <a:solidFill>
                  <a:srgbClr val="002060"/>
                </a:solidFill>
              </a:rPr>
              <a:t> </a:t>
            </a:r>
            <a:r>
              <a:rPr lang="el-GR" sz="2600" b="1" dirty="0">
                <a:solidFill>
                  <a:srgbClr val="002060"/>
                </a:solidFill>
              </a:rPr>
              <a:t>αποτελεσματικά τους πόρους</a:t>
            </a:r>
            <a:endParaRPr lang="en-US" sz="2600" b="1" dirty="0">
              <a:solidFill>
                <a:srgbClr val="002060"/>
              </a:solidFill>
            </a:endParaRPr>
          </a:p>
          <a:p>
            <a:pPr algn="just">
              <a:buFont typeface="Arial" pitchFamily="34" charset="0"/>
              <a:buChar char="•"/>
              <a:defRPr/>
            </a:pPr>
            <a:r>
              <a:rPr lang="el-GR" sz="2600" b="1" dirty="0">
                <a:solidFill>
                  <a:srgbClr val="002060"/>
                </a:solidFill>
              </a:rPr>
              <a:t>Μια βιομηχανική πολιτική για την εποχή της παγκοσμιοποίησης</a:t>
            </a:r>
            <a:endParaRPr lang="en-US" sz="2600" b="1" dirty="0">
              <a:solidFill>
                <a:srgbClr val="002060"/>
              </a:solidFill>
            </a:endParaRPr>
          </a:p>
          <a:p>
            <a:pPr algn="just">
              <a:buFont typeface="Arial" pitchFamily="34" charset="0"/>
              <a:buChar char="•"/>
              <a:defRPr/>
            </a:pPr>
            <a:r>
              <a:rPr lang="el-GR" sz="2600" b="1" dirty="0">
                <a:solidFill>
                  <a:srgbClr val="002060"/>
                </a:solidFill>
              </a:rPr>
              <a:t>Ατζέντα για νέες δεξιότητες και θέσεις εργασίας</a:t>
            </a:r>
            <a:endParaRPr lang="en-US" sz="2600" b="1" dirty="0">
              <a:solidFill>
                <a:srgbClr val="002060"/>
              </a:solidFill>
            </a:endParaRPr>
          </a:p>
          <a:p>
            <a:pPr algn="just">
              <a:buFont typeface="Arial" pitchFamily="34" charset="0"/>
              <a:buChar char="•"/>
              <a:defRPr/>
            </a:pPr>
            <a:r>
              <a:rPr lang="el-GR" sz="2600" b="1" dirty="0">
                <a:solidFill>
                  <a:srgbClr val="002060"/>
                </a:solidFill>
              </a:rPr>
              <a:t>Ευρωπαϊκή πλατφόρμα για την καταπολέμηση της φτώχειας</a:t>
            </a:r>
          </a:p>
          <a:p>
            <a:endParaRPr lang="el-GR" sz="2600" b="1" dirty="0"/>
          </a:p>
        </p:txBody>
      </p:sp>
      <p:sp>
        <p:nvSpPr>
          <p:cNvPr id="6" name="Θέση αριθμού διαφάνειας 5"/>
          <p:cNvSpPr>
            <a:spLocks noGrp="1"/>
          </p:cNvSpPr>
          <p:nvPr>
            <p:ph type="sldNum" sz="quarter" idx="12"/>
          </p:nvPr>
        </p:nvSpPr>
        <p:spPr/>
        <p:txBody>
          <a:bodyPr/>
          <a:lstStyle/>
          <a:p>
            <a:fld id="{687D7A59-36E2-48B9-B146-C1E59501F63F}" type="slidenum">
              <a:rPr lang="en-US" smtClean="0"/>
              <a:pPr/>
              <a:t>9</a:t>
            </a:fld>
            <a:endParaRPr lang="en-US"/>
          </a:p>
        </p:txBody>
      </p:sp>
      <p:sp>
        <p:nvSpPr>
          <p:cNvPr id="3" name="Τίτλος 2"/>
          <p:cNvSpPr>
            <a:spLocks noGrp="1"/>
          </p:cNvSpPr>
          <p:nvPr>
            <p:ph type="title"/>
          </p:nvPr>
        </p:nvSpPr>
        <p:spPr>
          <a:xfrm>
            <a:off x="395536" y="604038"/>
            <a:ext cx="8229600" cy="1252728"/>
          </a:xfrm>
        </p:spPr>
        <p:txBody>
          <a:bodyPr>
            <a:normAutofit/>
          </a:bodyPr>
          <a:lstStyle/>
          <a:p>
            <a:pPr>
              <a:defRPr/>
            </a:pPr>
            <a:r>
              <a:rPr lang="el-GR" sz="3200" b="1" dirty="0">
                <a:solidFill>
                  <a:srgbClr val="002060"/>
                </a:solidFill>
              </a:rPr>
              <a:t>ΕΜΒΛΗΜΑΤΙΚΕΣ ΠΡΩΤΟΒΟΥΛΙΕΣ</a:t>
            </a:r>
            <a:r>
              <a:rPr lang="en-US" sz="3200" b="1" dirty="0">
                <a:solidFill>
                  <a:srgbClr val="002060"/>
                </a:solidFill>
              </a:rPr>
              <a:t> </a:t>
            </a:r>
            <a:r>
              <a:rPr lang="el-GR" sz="3200" b="1" dirty="0">
                <a:solidFill>
                  <a:srgbClr val="002060"/>
                </a:solidFill>
              </a:rPr>
              <a:t>ΓΙΑ ΤΗΝ ΥΠΟΣΤΗΡΙΞΗ ΤΩΝ ΣΤΟΧΩΝ</a:t>
            </a:r>
            <a:endParaRPr lang="el-GR" sz="3200" dirty="0">
              <a:solidFill>
                <a:srgbClr val="002060"/>
              </a:solidFill>
            </a:endParaRPr>
          </a:p>
        </p:txBody>
      </p:sp>
      <p:pic>
        <p:nvPicPr>
          <p:cNvPr id="4" name="Picture 4" descr="C:\Users\PEPPASB\Desktop\0_logoYPO_NEW_g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88" y="188640"/>
            <a:ext cx="2201064" cy="413942"/>
          </a:xfrm>
          <a:prstGeom prst="roundRect">
            <a:avLst/>
          </a:prstGeom>
          <a:solidFill>
            <a:schemeClr val="bg1"/>
          </a:solidFill>
        </p:spPr>
      </p:pic>
      <p:pic>
        <p:nvPicPr>
          <p:cNvPr id="5" name="Picture 3" descr="C:\Users\PEPPASB\Downloads\EU_flag_LLP_neg-EL-0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5505" b="10614"/>
          <a:stretch/>
        </p:blipFill>
        <p:spPr bwMode="auto">
          <a:xfrm>
            <a:off x="8062596" y="188641"/>
            <a:ext cx="901891" cy="648072"/>
          </a:xfrm>
          <a:prstGeom prst="roundRect">
            <a:avLst/>
          </a:prstGeom>
          <a:noFill/>
          <a:ln>
            <a:noFill/>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7990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υματομορφή">
  <a:themeElements>
    <a:clrScheme name="Κυματομορφή">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TotalTime>
  <Words>2094</Words>
  <Application>Microsoft Office PowerPoint</Application>
  <PresentationFormat>Προβολή στην οθόνη (4:3)</PresentationFormat>
  <Paragraphs>212</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Κυματομορφή</vt:lpstr>
      <vt:lpstr>Η ΕΚΠΑΙΔΕΥΣΗ ΣΤΟ ΠΛΑΙΣΙΟ ΤΗΣ ΕΥΡΩΠΑΪΚΗΣ ΕΝΩΣΗΣ</vt:lpstr>
      <vt:lpstr>ΔΙΑΡΘΡΩΣΗ ΕΙΣΗΓΗΣΗΣ</vt:lpstr>
      <vt:lpstr>Συνθήκη της Λισαβόνας </vt:lpstr>
      <vt:lpstr>ΔΙΑΡΘΡΩΤΙΚΑ ΠΡΟΒΛΗΜΑΤΑ ΤΗΣ ΕΥΡΩΠΑΪΚΗΣ ΕΝΩΣΗΣ</vt:lpstr>
      <vt:lpstr>EUROPE 2020</vt:lpstr>
      <vt:lpstr>ΠΡΟΤΕΡΑΙΟΤΗΤΕΣ</vt:lpstr>
      <vt:lpstr>ΣΤΟΧΟΙ [1]</vt:lpstr>
      <vt:lpstr>ΣΤΟΧΟΙ [2]</vt:lpstr>
      <vt:lpstr>ΕΜΒΛΗΜΑΤΙΚΕΣ ΠΡΩΤΟΒΟΥΛΙΕΣ ΓΙΑ ΤΗΝ ΥΠΟΣΤΗΡΙΞΗ ΤΩΝ ΣΤΟΧΩΝ</vt:lpstr>
      <vt:lpstr>ΝΕΟΛΑΙΑ ΣΕ ΚΙΝΗΣΗ [1] </vt:lpstr>
      <vt:lpstr>ΝΕΟΛΑΙΑ ΣΕ ΚΙΝΗΣΗ [2] </vt:lpstr>
      <vt:lpstr>ΝΕΟΛΑΙΑ ΣΕ ΚΙΝΗΣΗ [3]</vt:lpstr>
      <vt:lpstr>ΑΤΖΕΝΤΑ ΓΙΑ ΝΕΕΣ ΔΕΞΙΟΤΗΤΕΣ  ΚΑΙ ΘΕΣΕΙΣ ΕΡΓΑΣΙΑΣ</vt:lpstr>
      <vt:lpstr>ΠΡΟΫΠΟΘΕΣΕΙΣ ΓΙΑ ΤΗΝ ΕΠΙΤΕΥΞΗ ΤΩΝ ΣΤΟΧΩΝ ΤΗΣ ΣΤΡΑΤΗΓΙΚΗΣ:</vt:lpstr>
      <vt:lpstr>.</vt:lpstr>
      <vt:lpstr>Νέο Στρατηγικό Πλαίσιο Συνεργασίας για την Ευρωπαϊκή Συνεργασία στην Εκπαίδευση και την Κατάρτιση  («ΕΤ 2020»)  Κύριοι στόχοι</vt:lpstr>
      <vt:lpstr>Κύριοι στρατηγικοί στόχοι και προκλήσεις για τη μελλοντική συνεργασία σε ευρωπαϊκό επίπεδο για την δεκαετία 2010-2020</vt:lpstr>
      <vt:lpstr>Παρουσίαση του PowerPoint</vt:lpstr>
      <vt:lpstr>Παρουσίαση του PowerPoint</vt:lpstr>
      <vt:lpstr>Παρουσίαση του PowerPoint</vt:lpstr>
      <vt:lpstr>ΚΡΙΤΗΡΙΑ / ΣΤΟΧΟΙ ΑΝΑΦΟΡΑΣ (BENCHMARKS)</vt:lpstr>
      <vt:lpstr>ΑΝΩΤΑΤΗ ΕΚΠΑΙΔΕΥΣΗ ΚΑΙ ΕΥΡΩΠΑΪΚΗ ΕΝΩΣΗ</vt:lpstr>
      <vt:lpstr>Νομική προσέγγιση</vt:lpstr>
      <vt:lpstr>Διεθνοποίηση της ανώτατης εκπαίδευσης </vt:lpstr>
      <vt:lpstr>Ανώτατη εκπαίδευση, Έρευνα και Καινοτομία, Σύσταση για την Επιχειρηματικότητα [1]</vt:lpstr>
      <vt:lpstr>Ανώτατη εκπαίδευση, Έρευνα και Καινοτομία, Σύσταση για την Επιχειρηματικότητα [2]</vt:lpstr>
      <vt:lpstr>Διασφάλιση ποιότητας [1]</vt:lpstr>
      <vt:lpstr>Διασφάλιση ποιότητας [2]</vt:lpstr>
      <vt:lpstr>Συμπεράσματα και Σύνοψη των Θεμάτων Πολιτικής</vt:lpstr>
      <vt:lpstr>Τα σημαντικότερα θέματα πολιτικής που σχετίζονται με τη μελλοντική ελκυστικότητα των ευρωπαϊκών συστημάτων ανωτάτης εκπαίδευσης περιλαμβάνουν τα εξής [1]</vt:lpstr>
      <vt:lpstr>Τα σημαντικότερα θέματα πολιτικής που σχετίζονται με τη μελλοντική ελκυστικότητα των ευρωπαϊκών συστημάτων ανωτάτης εκπαίδευσης περιλαμβάνουν τα εξής [2]</vt:lpstr>
      <vt:lpstr>ΣΑΣ ΕΥΧΑΡΙΣΤΩ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ΕΚΠΑΙΔΕΥΣΗ ΣΤΟ ΠΛΑΙΣΙΟ ΤΗΣ ΕΥΡΩΠΑΪΚΗΣ ΕΝΩΣΗΣ   ΑΘΗΝΑ, Παρασκευή 22 Φεβρουαρίου 2013 Radisson Blu Park</dc:title>
  <dc:creator>PEPPASB</dc:creator>
  <cp:lastModifiedBy>PEPPASB</cp:lastModifiedBy>
  <cp:revision>76</cp:revision>
  <cp:lastPrinted>2013-02-21T22:37:39Z</cp:lastPrinted>
  <dcterms:created xsi:type="dcterms:W3CDTF">2013-02-19T22:26:19Z</dcterms:created>
  <dcterms:modified xsi:type="dcterms:W3CDTF">2013-02-21T22:44:15Z</dcterms:modified>
</cp:coreProperties>
</file>