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Default Extension="vml" ContentType="application/vnd.openxmlformats-officedocument.vmlDrawing"/>
  <Default Extension="doc" ContentType="application/msword"/>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Lst>
  <p:handoutMasterIdLst>
    <p:handoutMasterId r:id="rId15"/>
  </p:handoutMasterIdLst>
  <p:sldIdLst>
    <p:sldId id="259" r:id="rId3"/>
    <p:sldId id="266" r:id="rId4"/>
    <p:sldId id="261" r:id="rId5"/>
    <p:sldId id="267" r:id="rId6"/>
    <p:sldId id="262" r:id="rId7"/>
    <p:sldId id="263" r:id="rId8"/>
    <p:sldId id="271" r:id="rId9"/>
    <p:sldId id="272" r:id="rId10"/>
    <p:sldId id="270" r:id="rId11"/>
    <p:sldId id="269" r:id="rId12"/>
    <p:sldId id="273" r:id="rId13"/>
    <p:sldId id="265" r:id="rId14"/>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pitchFamily="34" charset="0"/>
        <a:ea typeface="ヒラギノ角ゴ Pro W3"/>
        <a:cs typeface="ヒラギノ角ゴ Pro W3"/>
      </a:defRPr>
    </a:lvl1pPr>
    <a:lvl2pPr marL="457200" algn="l" rtl="0" fontAlgn="base">
      <a:spcBef>
        <a:spcPct val="0"/>
      </a:spcBef>
      <a:spcAft>
        <a:spcPct val="0"/>
      </a:spcAft>
      <a:defRPr kern="1200">
        <a:solidFill>
          <a:schemeClr val="tx1"/>
        </a:solidFill>
        <a:latin typeface="Arial" pitchFamily="34" charset="0"/>
        <a:ea typeface="ヒラギノ角ゴ Pro W3"/>
        <a:cs typeface="ヒラギノ角ゴ Pro W3"/>
      </a:defRPr>
    </a:lvl2pPr>
    <a:lvl3pPr marL="914400" algn="l" rtl="0" fontAlgn="base">
      <a:spcBef>
        <a:spcPct val="0"/>
      </a:spcBef>
      <a:spcAft>
        <a:spcPct val="0"/>
      </a:spcAft>
      <a:defRPr kern="1200">
        <a:solidFill>
          <a:schemeClr val="tx1"/>
        </a:solidFill>
        <a:latin typeface="Arial" pitchFamily="34" charset="0"/>
        <a:ea typeface="ヒラギノ角ゴ Pro W3"/>
        <a:cs typeface="ヒラギノ角ゴ Pro W3"/>
      </a:defRPr>
    </a:lvl3pPr>
    <a:lvl4pPr marL="1371600" algn="l" rtl="0" fontAlgn="base">
      <a:spcBef>
        <a:spcPct val="0"/>
      </a:spcBef>
      <a:spcAft>
        <a:spcPct val="0"/>
      </a:spcAft>
      <a:defRPr kern="1200">
        <a:solidFill>
          <a:schemeClr val="tx1"/>
        </a:solidFill>
        <a:latin typeface="Arial" pitchFamily="34" charset="0"/>
        <a:ea typeface="ヒラギノ角ゴ Pro W3"/>
        <a:cs typeface="ヒラギノ角ゴ Pro W3"/>
      </a:defRPr>
    </a:lvl4pPr>
    <a:lvl5pPr marL="1828800" algn="l" rtl="0" fontAlgn="base">
      <a:spcBef>
        <a:spcPct val="0"/>
      </a:spcBef>
      <a:spcAft>
        <a:spcPct val="0"/>
      </a:spcAft>
      <a:defRPr kern="1200">
        <a:solidFill>
          <a:schemeClr val="tx1"/>
        </a:solidFill>
        <a:latin typeface="Arial" pitchFamily="34" charset="0"/>
        <a:ea typeface="ヒラギノ角ゴ Pro W3"/>
        <a:cs typeface="ヒラギノ角ゴ Pro W3"/>
      </a:defRPr>
    </a:lvl5pPr>
    <a:lvl6pPr marL="2286000" algn="l" defTabSz="914400" rtl="0" eaLnBrk="1" latinLnBrk="0" hangingPunct="1">
      <a:defRPr kern="1200">
        <a:solidFill>
          <a:schemeClr val="tx1"/>
        </a:solidFill>
        <a:latin typeface="Arial" pitchFamily="34" charset="0"/>
        <a:ea typeface="ヒラギノ角ゴ Pro W3"/>
        <a:cs typeface="ヒラギノ角ゴ Pro W3"/>
      </a:defRPr>
    </a:lvl6pPr>
    <a:lvl7pPr marL="2743200" algn="l" defTabSz="914400" rtl="0" eaLnBrk="1" latinLnBrk="0" hangingPunct="1">
      <a:defRPr kern="1200">
        <a:solidFill>
          <a:schemeClr val="tx1"/>
        </a:solidFill>
        <a:latin typeface="Arial" pitchFamily="34" charset="0"/>
        <a:ea typeface="ヒラギノ角ゴ Pro W3"/>
        <a:cs typeface="ヒラギノ角ゴ Pro W3"/>
      </a:defRPr>
    </a:lvl7pPr>
    <a:lvl8pPr marL="3200400" algn="l" defTabSz="914400" rtl="0" eaLnBrk="1" latinLnBrk="0" hangingPunct="1">
      <a:defRPr kern="1200">
        <a:solidFill>
          <a:schemeClr val="tx1"/>
        </a:solidFill>
        <a:latin typeface="Arial" pitchFamily="34" charset="0"/>
        <a:ea typeface="ヒラギノ角ゴ Pro W3"/>
        <a:cs typeface="ヒラギノ角ゴ Pro W3"/>
      </a:defRPr>
    </a:lvl8pPr>
    <a:lvl9pPr marL="3657600" algn="l" defTabSz="914400" rtl="0" eaLnBrk="1" latinLnBrk="0" hangingPunct="1">
      <a:defRPr kern="1200">
        <a:solidFill>
          <a:schemeClr val="tx1"/>
        </a:solidFill>
        <a:latin typeface="Arial" pitchFamily="34" charset="0"/>
        <a:ea typeface="ヒラギノ角ゴ Pro W3"/>
        <a:cs typeface="ヒラギノ角ゴ Pro W3"/>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76D72"/>
    <a:srgbClr val="44ABDD"/>
    <a:srgbClr val="E6458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100" d="100"/>
          <a:sy n="100" d="100"/>
        </p:scale>
        <p:origin x="-294" y="-16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ea typeface="ヒラギノ角ゴ Pro W3" charset="-128"/>
                <a:cs typeface="+mn-cs"/>
              </a:defRPr>
            </a:lvl1pPr>
          </a:lstStyle>
          <a:p>
            <a:pPr>
              <a:defRPr/>
            </a:pPr>
            <a:fld id="{15CAF58A-A6E8-4900-956E-99614E06A895}" type="datetime1">
              <a:rPr lang="fr-FR"/>
              <a:pPr>
                <a:defRPr/>
              </a:pPr>
              <a:t>20/02/2013</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ea typeface="ヒラギノ角ゴ Pro W3" charset="-128"/>
                <a:cs typeface="+mn-cs"/>
              </a:defRPr>
            </a:lvl1pPr>
          </a:lstStyle>
          <a:p>
            <a:pPr>
              <a:defRPr/>
            </a:pPr>
            <a:fld id="{C1888CDC-F84D-45AA-922A-7F20376F35D7}" type="slidenum">
              <a:rPr lang="fr-FR"/>
              <a:pPr>
                <a:defRPr/>
              </a:pPr>
              <a:t>‹#›</a:t>
            </a:fld>
            <a:endParaRPr lang="fr-FR"/>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 1">
    <p:spTree>
      <p:nvGrpSpPr>
        <p:cNvPr id="1" name=""/>
        <p:cNvGrpSpPr/>
        <p:nvPr/>
      </p:nvGrpSpPr>
      <p:grpSpPr>
        <a:xfrm>
          <a:off x="0" y="0"/>
          <a:ext cx="0" cy="0"/>
          <a:chOff x="0" y="0"/>
          <a:chExt cx="0" cy="0"/>
        </a:xfrm>
      </p:grpSpPr>
      <p:pic>
        <p:nvPicPr>
          <p:cNvPr id="5" name="Picture 2" descr="DEF flag-logoeac-LLP_EN.tif"/>
          <p:cNvPicPr>
            <a:picLocks noChangeAspect="1"/>
          </p:cNvPicPr>
          <p:nvPr userDrawn="1"/>
        </p:nvPicPr>
        <p:blipFill>
          <a:blip r:embed="rId2" cstate="print"/>
          <a:srcRect/>
          <a:stretch>
            <a:fillRect/>
          </a:stretch>
        </p:blipFill>
        <p:spPr bwMode="auto">
          <a:xfrm>
            <a:off x="1476375" y="5589588"/>
            <a:ext cx="2312988" cy="935037"/>
          </a:xfrm>
          <a:prstGeom prst="rect">
            <a:avLst/>
          </a:prstGeom>
          <a:noFill/>
          <a:ln w="9525">
            <a:noFill/>
            <a:miter lim="800000"/>
            <a:headEnd/>
            <a:tailEnd/>
          </a:ln>
        </p:spPr>
      </p:pic>
      <p:sp>
        <p:nvSpPr>
          <p:cNvPr id="2" name="Titre 1"/>
          <p:cNvSpPr>
            <a:spLocks noGrp="1"/>
          </p:cNvSpPr>
          <p:nvPr>
            <p:ph type="ctrTitle"/>
          </p:nvPr>
        </p:nvSpPr>
        <p:spPr>
          <a:xfrm>
            <a:off x="571472" y="2781301"/>
            <a:ext cx="6856852" cy="790575"/>
          </a:xfrm>
          <a:prstGeom prst="rect">
            <a:avLst/>
          </a:prstGeom>
        </p:spPr>
        <p:txBody>
          <a:bodyPr lIns="0" tIns="0" rIns="0" bIns="0"/>
          <a:lstStyle>
            <a:lvl1pPr algn="l">
              <a:defRPr lang="fr-FR" sz="2400" b="1" i="0" cap="all" baseline="0" smtClean="0">
                <a:solidFill>
                  <a:srgbClr val="676D72"/>
                </a:solidFill>
                <a:latin typeface="Myriad Pro" pitchFamily="34" charset="0"/>
              </a:defRPr>
            </a:lvl1pPr>
          </a:lstStyle>
          <a:p>
            <a:r>
              <a:rPr lang="fr-FR" dirty="0" smtClean="0"/>
              <a:t>Cliquez pour modifier le style du titre</a:t>
            </a:r>
            <a:endParaRPr lang="fr-FR" dirty="0"/>
          </a:p>
        </p:txBody>
      </p:sp>
      <p:sp>
        <p:nvSpPr>
          <p:cNvPr id="4" name="Espace réservé du texte 3"/>
          <p:cNvSpPr>
            <a:spLocks noGrp="1"/>
          </p:cNvSpPr>
          <p:nvPr>
            <p:ph type="body" sz="quarter" idx="10"/>
          </p:nvPr>
        </p:nvSpPr>
        <p:spPr>
          <a:xfrm>
            <a:off x="571472" y="3643314"/>
            <a:ext cx="7286648" cy="500066"/>
          </a:xfrm>
          <a:prstGeom prst="rect">
            <a:avLst/>
          </a:prstGeom>
        </p:spPr>
        <p:txBody>
          <a:bodyPr lIns="0" tIns="0" rIns="0" bIns="0"/>
          <a:lstStyle>
            <a:lvl1pPr>
              <a:buNone/>
              <a:defRPr lang="fr-FR" sz="2400" baseline="0" smtClean="0">
                <a:solidFill>
                  <a:srgbClr val="44ABDD"/>
                </a:solidFill>
                <a:latin typeface="Georgia" pitchFamily="18" charset="0"/>
              </a:defRPr>
            </a:lvl1pPr>
          </a:lstStyle>
          <a:p>
            <a:pPr lvl="0"/>
            <a:r>
              <a:rPr lang="fr-FR" dirty="0" smtClean="0"/>
              <a:t>Cliquez pour modifier les styles du texte du masque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 2">
    <p:spTree>
      <p:nvGrpSpPr>
        <p:cNvPr id="1" name=""/>
        <p:cNvGrpSpPr/>
        <p:nvPr/>
      </p:nvGrpSpPr>
      <p:grpSpPr>
        <a:xfrm>
          <a:off x="0" y="0"/>
          <a:ext cx="0" cy="0"/>
          <a:chOff x="0" y="0"/>
          <a:chExt cx="0" cy="0"/>
        </a:xfrm>
      </p:grpSpPr>
      <p:sp>
        <p:nvSpPr>
          <p:cNvPr id="4" name="Espace réservé du texte 3"/>
          <p:cNvSpPr>
            <a:spLocks noGrp="1"/>
          </p:cNvSpPr>
          <p:nvPr>
            <p:ph type="body" sz="quarter" idx="10"/>
          </p:nvPr>
        </p:nvSpPr>
        <p:spPr>
          <a:xfrm>
            <a:off x="928662" y="1643050"/>
            <a:ext cx="7715304" cy="1785950"/>
          </a:xfrm>
          <a:prstGeom prst="rect">
            <a:avLst/>
          </a:prstGeom>
        </p:spPr>
        <p:txBody>
          <a:bodyPr/>
          <a:lstStyle>
            <a:lvl1pPr>
              <a:buClr>
                <a:srgbClr val="E6458F"/>
              </a:buClr>
              <a:buFontTx/>
              <a:buChar char="&gt;"/>
              <a:defRPr lang="fr-FR" sz="2200" baseline="0" smtClean="0">
                <a:solidFill>
                  <a:srgbClr val="E6458F"/>
                </a:solidFill>
                <a:latin typeface="Georgia" pitchFamily="18" charset="0"/>
              </a:defRPr>
            </a:lvl1pPr>
            <a:lvl2pPr>
              <a:buClr>
                <a:srgbClr val="44ABDD"/>
              </a:buClr>
              <a:buFont typeface="Georgia" pitchFamily="18" charset="0"/>
              <a:buChar char="●"/>
              <a:defRPr sz="1600" b="1" baseline="0">
                <a:solidFill>
                  <a:srgbClr val="44ABDD"/>
                </a:solidFill>
                <a:latin typeface="Myriad Pro" pitchFamily="34" charset="0"/>
              </a:defRPr>
            </a:lvl2pPr>
            <a:lvl3pPr marL="1008000" defTabSz="0">
              <a:spcBef>
                <a:spcPts val="350"/>
              </a:spcBef>
              <a:buClr>
                <a:srgbClr val="676D72"/>
              </a:buClr>
              <a:buFont typeface="Lucida Sans" pitchFamily="34" charset="0"/>
              <a:buNone/>
              <a:defRPr sz="1300" baseline="0">
                <a:solidFill>
                  <a:srgbClr val="676D72"/>
                </a:solidFill>
                <a:latin typeface="Lucida Sans" pitchFamily="34" charset="0"/>
                <a:cs typeface="Lucida Sans" pitchFamily="34" charset="0"/>
              </a:defRPr>
            </a:lvl3pPr>
            <a:lvl4pPr marL="1080000" indent="-144000" defTabSz="540000">
              <a:spcBef>
                <a:spcPts val="400"/>
              </a:spcBef>
              <a:buClr>
                <a:srgbClr val="676D72"/>
              </a:buClr>
              <a:buSzPct val="95000"/>
              <a:buFont typeface="Lucida Sans" pitchFamily="34" charset="0"/>
              <a:buChar char="-"/>
              <a:defRPr sz="1300">
                <a:solidFill>
                  <a:srgbClr val="676D72"/>
                </a:solidFill>
                <a:latin typeface="Lucida Sans" pitchFamily="34" charset="0"/>
                <a:cs typeface="Lucida Sans" pitchFamily="34" charset="0"/>
              </a:defRPr>
            </a:lvl4pPr>
            <a:lvl5pPr>
              <a:buClr>
                <a:srgbClr val="E6458F"/>
              </a:buClr>
              <a:buFontTx/>
              <a:buChar char="&gt;"/>
              <a:defRPr/>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p:txBody>
      </p:sp>
      <p:sp>
        <p:nvSpPr>
          <p:cNvPr id="5" name="Titre 1"/>
          <p:cNvSpPr>
            <a:spLocks noGrp="1"/>
          </p:cNvSpPr>
          <p:nvPr>
            <p:ph type="ctrTitle"/>
          </p:nvPr>
        </p:nvSpPr>
        <p:spPr>
          <a:xfrm>
            <a:off x="428596" y="705213"/>
            <a:ext cx="6072230" cy="357189"/>
          </a:xfrm>
          <a:prstGeom prst="rect">
            <a:avLst/>
          </a:prstGeom>
        </p:spPr>
        <p:txBody>
          <a:bodyPr lIns="0" tIns="0" rIns="0" bIns="0"/>
          <a:lstStyle>
            <a:lvl1pPr algn="l">
              <a:defRPr lang="fr-FR" sz="2200" b="1" cap="all" baseline="0" smtClean="0">
                <a:solidFill>
                  <a:srgbClr val="676D72"/>
                </a:solidFill>
                <a:latin typeface="Myriad Pro" pitchFamily="34" charset="0"/>
              </a:defRPr>
            </a:lvl1pPr>
          </a:lstStyle>
          <a:p>
            <a:r>
              <a:rPr lang="fr-FR" dirty="0" smtClean="0"/>
              <a:t>Cliquez pour modifier le style du titre</a:t>
            </a:r>
            <a:endParaRPr lang="fr-FR" dirty="0"/>
          </a:p>
        </p:txBody>
      </p:sp>
      <p:sp>
        <p:nvSpPr>
          <p:cNvPr id="6" name="Espace réservé du texte 3"/>
          <p:cNvSpPr>
            <a:spLocks noGrp="1"/>
          </p:cNvSpPr>
          <p:nvPr>
            <p:ph type="body" sz="quarter" idx="11"/>
          </p:nvPr>
        </p:nvSpPr>
        <p:spPr>
          <a:xfrm>
            <a:off x="928662" y="4000504"/>
            <a:ext cx="7715304" cy="1785950"/>
          </a:xfrm>
          <a:prstGeom prst="rect">
            <a:avLst/>
          </a:prstGeom>
        </p:spPr>
        <p:txBody>
          <a:bodyPr/>
          <a:lstStyle>
            <a:lvl1pPr>
              <a:buClr>
                <a:srgbClr val="E6458F"/>
              </a:buClr>
              <a:buFontTx/>
              <a:buChar char="&gt;"/>
              <a:defRPr sz="2200" baseline="0">
                <a:solidFill>
                  <a:srgbClr val="E6458F"/>
                </a:solidFill>
                <a:latin typeface="Georgia" pitchFamily="18" charset="0"/>
              </a:defRPr>
            </a:lvl1pPr>
            <a:lvl2pPr>
              <a:buClr>
                <a:srgbClr val="44ABDD"/>
              </a:buClr>
              <a:buFont typeface="Georgia" pitchFamily="18" charset="0"/>
              <a:buChar char="●"/>
              <a:defRPr sz="1600" b="1" baseline="0">
                <a:solidFill>
                  <a:srgbClr val="44ABDD"/>
                </a:solidFill>
                <a:latin typeface="Myriad Pro" pitchFamily="34" charset="0"/>
              </a:defRPr>
            </a:lvl2pPr>
            <a:lvl3pPr marL="1008000" defTabSz="0">
              <a:spcBef>
                <a:spcPts val="350"/>
              </a:spcBef>
              <a:buClr>
                <a:srgbClr val="E6458F"/>
              </a:buClr>
              <a:buFontTx/>
              <a:buNone/>
              <a:defRPr sz="1300" baseline="0">
                <a:solidFill>
                  <a:srgbClr val="676D72"/>
                </a:solidFill>
                <a:latin typeface="Lucida Sans" pitchFamily="34" charset="0"/>
                <a:cs typeface="Lucida Sans" pitchFamily="34" charset="0"/>
              </a:defRPr>
            </a:lvl3pPr>
            <a:lvl4pPr marL="1080000" indent="-144000" defTabSz="540000">
              <a:lnSpc>
                <a:spcPts val="100"/>
              </a:lnSpc>
              <a:spcBef>
                <a:spcPts val="0"/>
              </a:spcBef>
              <a:buClr>
                <a:srgbClr val="676D72"/>
              </a:buClr>
              <a:buSzPct val="95000"/>
              <a:buFont typeface="Lucida Sans" pitchFamily="34" charset="0"/>
              <a:buChar char="-"/>
              <a:defRPr sz="1300">
                <a:solidFill>
                  <a:srgbClr val="676D72"/>
                </a:solidFill>
                <a:latin typeface="Lucida Sans" pitchFamily="34" charset="0"/>
                <a:cs typeface="Lucida Sans" pitchFamily="34" charset="0"/>
              </a:defRPr>
            </a:lvl4pPr>
            <a:lvl5pPr>
              <a:buClr>
                <a:srgbClr val="E6458F"/>
              </a:buClr>
              <a:buFontTx/>
              <a:buChar char="&gt;"/>
              <a:defRPr/>
            </a:lvl5pPr>
          </a:lstStyle>
          <a:p>
            <a:pPr lvl="0"/>
            <a:r>
              <a:rPr lang="fr-FR" dirty="0" smtClean="0"/>
              <a:t>Cliquez pour modifier les styles du texte du masque</a:t>
            </a:r>
          </a:p>
          <a:p>
            <a:pPr lvl="1"/>
            <a:r>
              <a:rPr lang="fr-FR" dirty="0" smtClean="0"/>
              <a:t>Deuxième niveau</a:t>
            </a:r>
          </a:p>
          <a:p>
            <a:pPr lvl="2"/>
            <a:r>
              <a:rPr lang="fr-FR" dirty="0" smtClean="0"/>
              <a:t>Texte &lt;niveau4&gt; </a:t>
            </a:r>
            <a:r>
              <a:rPr lang="fr-FR" dirty="0" err="1" smtClean="0"/>
              <a:t>denimiliquis</a:t>
            </a:r>
            <a:r>
              <a:rPr lang="fr-FR" dirty="0" smtClean="0"/>
              <a:t> </a:t>
            </a:r>
            <a:r>
              <a:rPr lang="fr-FR" dirty="0" err="1" smtClean="0"/>
              <a:t>quam</a:t>
            </a:r>
            <a:r>
              <a:rPr lang="fr-FR" dirty="0" smtClean="0"/>
              <a:t> </a:t>
            </a:r>
            <a:r>
              <a:rPr lang="fr-FR" dirty="0" err="1" smtClean="0"/>
              <a:t>facient</a:t>
            </a:r>
            <a:r>
              <a:rPr lang="fr-FR" dirty="0" smtClean="0"/>
              <a:t>, non </a:t>
            </a:r>
            <a:r>
              <a:rPr lang="fr-FR" dirty="0" err="1" smtClean="0"/>
              <a:t>nullaut</a:t>
            </a:r>
            <a:r>
              <a:rPr lang="fr-FR" dirty="0" smtClean="0"/>
              <a:t> qui as rem. Ed ut</a:t>
            </a:r>
          </a:p>
          <a:p>
            <a:pPr lvl="2"/>
            <a:r>
              <a:rPr lang="fr-FR" dirty="0" err="1" smtClean="0"/>
              <a:t>omnis</a:t>
            </a:r>
            <a:r>
              <a:rPr lang="fr-FR" dirty="0" smtClean="0"/>
              <a:t> </a:t>
            </a:r>
            <a:r>
              <a:rPr lang="fr-FR" dirty="0" err="1" smtClean="0"/>
              <a:t>sum</a:t>
            </a:r>
            <a:r>
              <a:rPr lang="fr-FR" dirty="0" smtClean="0"/>
              <a:t>, si </a:t>
            </a:r>
            <a:r>
              <a:rPr lang="fr-FR" dirty="0" err="1" smtClean="0"/>
              <a:t>ommollupta</a:t>
            </a:r>
            <a:r>
              <a:rPr lang="fr-FR" dirty="0" smtClean="0"/>
              <a:t> </a:t>
            </a:r>
            <a:r>
              <a:rPr lang="fr-FR" dirty="0" err="1" smtClean="0"/>
              <a:t>quatur</a:t>
            </a:r>
            <a:r>
              <a:rPr lang="fr-FR" dirty="0" smtClean="0"/>
              <a:t> </a:t>
            </a:r>
            <a:r>
              <a:rPr lang="fr-FR" dirty="0" err="1" smtClean="0"/>
              <a:t>alictemquam</a:t>
            </a:r>
            <a:r>
              <a:rPr lang="fr-FR" dirty="0" smtClean="0"/>
              <a:t> </a:t>
            </a:r>
            <a:r>
              <a:rPr lang="fr-FR" dirty="0" err="1" smtClean="0"/>
              <a:t>velenimus</a:t>
            </a:r>
            <a:r>
              <a:rPr lang="fr-FR" dirty="0" smtClean="0"/>
              <a:t> </a:t>
            </a:r>
            <a:r>
              <a:rPr lang="fr-FR" dirty="0" err="1" smtClean="0"/>
              <a:t>rere</a:t>
            </a:r>
            <a:r>
              <a:rPr lang="fr-FR" dirty="0" smtClean="0"/>
              <a:t> </a:t>
            </a:r>
            <a:r>
              <a:rPr lang="fr-FR" dirty="0" err="1" smtClean="0"/>
              <a:t>labores</a:t>
            </a:r>
            <a:r>
              <a:rPr lang="fr-FR" dirty="0" smtClean="0"/>
              <a:t> </a:t>
            </a:r>
            <a:r>
              <a:rPr lang="fr-FR" dirty="0" err="1" smtClean="0"/>
              <a:t>totatio</a:t>
            </a:r>
            <a:endParaRPr lang="fr-FR" dirty="0" smtClean="0"/>
          </a:p>
          <a:p>
            <a:pPr lvl="2"/>
            <a:r>
              <a:rPr lang="fr-FR" dirty="0" smtClean="0"/>
              <a:t>	- Quatrième niveau</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Image 6" descr="HERP-pour-ppt-HAUTE-DEF-1.png"/>
          <p:cNvPicPr>
            <a:picLocks noChangeAspect="1"/>
          </p:cNvPicPr>
          <p:nvPr/>
        </p:nvPicPr>
        <p:blipFill>
          <a:blip r:embed="rId3" cstate="print"/>
          <a:srcRect/>
          <a:stretch>
            <a:fillRect/>
          </a:stretch>
        </p:blipFill>
        <p:spPr bwMode="auto">
          <a:xfrm>
            <a:off x="0" y="9525"/>
            <a:ext cx="9144000" cy="68389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1" r:id="rId1"/>
  </p:sldLayoutIdLst>
  <p:txStyles>
    <p:titleStyle>
      <a:lvl1pPr algn="ctr" rtl="0" eaLnBrk="0" fontAlgn="base" hangingPunct="0">
        <a:spcBef>
          <a:spcPct val="0"/>
        </a:spcBef>
        <a:spcAft>
          <a:spcPct val="0"/>
        </a:spcAft>
        <a:defRPr sz="4400" kern="1200">
          <a:solidFill>
            <a:schemeClr val="tx1"/>
          </a:solidFill>
          <a:latin typeface="+mj-lt"/>
          <a:ea typeface="ヒラギノ角ゴ Pro W3" charset="0"/>
          <a:cs typeface="ヒラギノ角ゴ Pro W3" charset="0"/>
        </a:defRPr>
      </a:lvl1pPr>
      <a:lvl2pPr algn="ctr" rtl="0" eaLnBrk="0" fontAlgn="base" hangingPunct="0">
        <a:spcBef>
          <a:spcPct val="0"/>
        </a:spcBef>
        <a:spcAft>
          <a:spcPct val="0"/>
        </a:spcAft>
        <a:defRPr sz="4400">
          <a:solidFill>
            <a:schemeClr val="tx1"/>
          </a:solidFill>
          <a:latin typeface="Calibri" pitchFamily="34" charset="0"/>
          <a:ea typeface="ヒラギノ角ゴ Pro W3" charset="0"/>
          <a:cs typeface="ヒラギノ角ゴ Pro W3" charset="0"/>
        </a:defRPr>
      </a:lvl2pPr>
      <a:lvl3pPr algn="ctr" rtl="0" eaLnBrk="0" fontAlgn="base" hangingPunct="0">
        <a:spcBef>
          <a:spcPct val="0"/>
        </a:spcBef>
        <a:spcAft>
          <a:spcPct val="0"/>
        </a:spcAft>
        <a:defRPr sz="4400">
          <a:solidFill>
            <a:schemeClr val="tx1"/>
          </a:solidFill>
          <a:latin typeface="Calibri" pitchFamily="34" charset="0"/>
          <a:ea typeface="ヒラギノ角ゴ Pro W3" charset="0"/>
          <a:cs typeface="ヒラギノ角ゴ Pro W3" charset="0"/>
        </a:defRPr>
      </a:lvl3pPr>
      <a:lvl4pPr algn="ctr" rtl="0" eaLnBrk="0" fontAlgn="base" hangingPunct="0">
        <a:spcBef>
          <a:spcPct val="0"/>
        </a:spcBef>
        <a:spcAft>
          <a:spcPct val="0"/>
        </a:spcAft>
        <a:defRPr sz="4400">
          <a:solidFill>
            <a:schemeClr val="tx1"/>
          </a:solidFill>
          <a:latin typeface="Calibri" pitchFamily="34" charset="0"/>
          <a:ea typeface="ヒラギノ角ゴ Pro W3" charset="0"/>
          <a:cs typeface="ヒラギノ角ゴ Pro W3" charset="0"/>
        </a:defRPr>
      </a:lvl4pPr>
      <a:lvl5pPr algn="ctr" rtl="0" eaLnBrk="0" fontAlgn="base" hangingPunct="0">
        <a:spcBef>
          <a:spcPct val="0"/>
        </a:spcBef>
        <a:spcAft>
          <a:spcPct val="0"/>
        </a:spcAft>
        <a:defRPr sz="4400">
          <a:solidFill>
            <a:schemeClr val="tx1"/>
          </a:solidFill>
          <a:latin typeface="Calibri" pitchFamily="34" charset="0"/>
          <a:ea typeface="ヒラギノ角ゴ Pro W3" charset="0"/>
          <a:cs typeface="ヒラギノ角ゴ Pro W3"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ヒラギノ角ゴ Pro W3" charset="0"/>
          <a:cs typeface="ヒラギノ角ゴ Pro W3" charset="0"/>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ヒラギノ角ゴ Pro W3" charset="-128"/>
          <a:cs typeface="ヒラギノ角ゴ Pro W3" charset="0"/>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ヒラギノ角ゴ Pro W3" charset="-128"/>
          <a:cs typeface="ヒラギノ角ゴ Pro W3" charset="0"/>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ヒラギノ角ゴ Pro W3" charset="-128"/>
          <a:cs typeface="ヒラギノ角ゴ Pro W3" charset="0"/>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ヒラギノ角ゴ Pro W3" charset="-128"/>
          <a:cs typeface="ヒラギノ角ゴ Pro W3"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Image 6" descr="HERP-pour-ppt-HAUTE-DEF-2.png"/>
          <p:cNvPicPr>
            <a:picLocks noChangeAspect="1"/>
          </p:cNvPicPr>
          <p:nvPr/>
        </p:nvPicPr>
        <p:blipFill>
          <a:blip r:embed="rId3" cstate="print"/>
          <a:srcRect/>
          <a:stretch>
            <a:fillRect/>
          </a:stretch>
        </p:blipFill>
        <p:spPr bwMode="auto">
          <a:xfrm>
            <a:off x="0" y="0"/>
            <a:ext cx="9144000" cy="16922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0" r:id="rId1"/>
  </p:sldLayoutIdLst>
  <p:txStyles>
    <p:titleStyle>
      <a:lvl1pPr algn="ctr" rtl="0" eaLnBrk="0" fontAlgn="base" hangingPunct="0">
        <a:spcBef>
          <a:spcPct val="0"/>
        </a:spcBef>
        <a:spcAft>
          <a:spcPct val="0"/>
        </a:spcAft>
        <a:defRPr sz="4400" kern="1200">
          <a:solidFill>
            <a:schemeClr val="tx1"/>
          </a:solidFill>
          <a:latin typeface="+mj-lt"/>
          <a:ea typeface="ヒラギノ角ゴ Pro W3" charset="0"/>
          <a:cs typeface="ヒラギノ角ゴ Pro W3" charset="0"/>
        </a:defRPr>
      </a:lvl1pPr>
      <a:lvl2pPr algn="ctr" rtl="0" eaLnBrk="0" fontAlgn="base" hangingPunct="0">
        <a:spcBef>
          <a:spcPct val="0"/>
        </a:spcBef>
        <a:spcAft>
          <a:spcPct val="0"/>
        </a:spcAft>
        <a:defRPr sz="4400">
          <a:solidFill>
            <a:schemeClr val="tx1"/>
          </a:solidFill>
          <a:latin typeface="Calibri" pitchFamily="34" charset="0"/>
          <a:ea typeface="ヒラギノ角ゴ Pro W3" charset="0"/>
          <a:cs typeface="ヒラギノ角ゴ Pro W3" charset="0"/>
        </a:defRPr>
      </a:lvl2pPr>
      <a:lvl3pPr algn="ctr" rtl="0" eaLnBrk="0" fontAlgn="base" hangingPunct="0">
        <a:spcBef>
          <a:spcPct val="0"/>
        </a:spcBef>
        <a:spcAft>
          <a:spcPct val="0"/>
        </a:spcAft>
        <a:defRPr sz="4400">
          <a:solidFill>
            <a:schemeClr val="tx1"/>
          </a:solidFill>
          <a:latin typeface="Calibri" pitchFamily="34" charset="0"/>
          <a:ea typeface="ヒラギノ角ゴ Pro W3" charset="0"/>
          <a:cs typeface="ヒラギノ角ゴ Pro W3" charset="0"/>
        </a:defRPr>
      </a:lvl3pPr>
      <a:lvl4pPr algn="ctr" rtl="0" eaLnBrk="0" fontAlgn="base" hangingPunct="0">
        <a:spcBef>
          <a:spcPct val="0"/>
        </a:spcBef>
        <a:spcAft>
          <a:spcPct val="0"/>
        </a:spcAft>
        <a:defRPr sz="4400">
          <a:solidFill>
            <a:schemeClr val="tx1"/>
          </a:solidFill>
          <a:latin typeface="Calibri" pitchFamily="34" charset="0"/>
          <a:ea typeface="ヒラギノ角ゴ Pro W3" charset="0"/>
          <a:cs typeface="ヒラギノ角ゴ Pro W3" charset="0"/>
        </a:defRPr>
      </a:lvl4pPr>
      <a:lvl5pPr algn="ctr" rtl="0" eaLnBrk="0" fontAlgn="base" hangingPunct="0">
        <a:spcBef>
          <a:spcPct val="0"/>
        </a:spcBef>
        <a:spcAft>
          <a:spcPct val="0"/>
        </a:spcAft>
        <a:defRPr sz="4400">
          <a:solidFill>
            <a:schemeClr val="tx1"/>
          </a:solidFill>
          <a:latin typeface="Calibri" pitchFamily="34" charset="0"/>
          <a:ea typeface="ヒラギノ角ゴ Pro W3" charset="0"/>
          <a:cs typeface="ヒラギノ角ゴ Pro W3"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ヒラギノ角ゴ Pro W3" charset="0"/>
          <a:cs typeface="ヒラギノ角ゴ Pro W3" charset="0"/>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ヒラギノ角ゴ Pro W3" charset="-128"/>
          <a:cs typeface="ヒラギノ角ゴ Pro W3" charset="0"/>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ヒラギノ角ゴ Pro W3" charset="-128"/>
          <a:cs typeface="ヒラギノ角ゴ Pro W3" charset="0"/>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ヒラギノ角ゴ Pro W3" charset="-128"/>
          <a:cs typeface="ヒラギノ角ゴ Pro W3" charset="0"/>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ヒラギノ角ゴ Pro W3" charset="-128"/>
          <a:cs typeface="ヒラギノ角ゴ Pro W3"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____________Microsoft_Office_Word_97_-_20031.doc"/></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mailto:l.van.der.hout@hva.n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re 1"/>
          <p:cNvSpPr>
            <a:spLocks noGrp="1"/>
          </p:cNvSpPr>
          <p:nvPr>
            <p:ph type="ctrTitle"/>
          </p:nvPr>
        </p:nvSpPr>
        <p:spPr bwMode="auto">
          <a:xfrm>
            <a:off x="571500" y="2565400"/>
            <a:ext cx="6088063" cy="1006475"/>
          </a:xfrm>
          <a:noFill/>
          <a:ln>
            <a:miter lim="800000"/>
            <a:headEnd/>
            <a:tailEnd/>
          </a:ln>
        </p:spPr>
        <p:txBody>
          <a:bodyPr vert="horz" wrap="square" numCol="1" anchor="t" anchorCtr="0" compatLnSpc="1">
            <a:prstTxWarp prst="textNoShape">
              <a:avLst/>
            </a:prstTxWarp>
          </a:bodyPr>
          <a:lstStyle/>
          <a:p>
            <a:pPr eaLnBrk="1" hangingPunct="1"/>
            <a:r>
              <a:rPr lang="fr-BE" cap="none" dirty="0" smtClean="0">
                <a:latin typeface="+mn-lt"/>
                <a:ea typeface="ヒラギノ角ゴ Pro W3"/>
                <a:cs typeface="ヒラギノ角ゴ Pro W3"/>
              </a:rPr>
              <a:t>Internationalisation </a:t>
            </a:r>
            <a:r>
              <a:rPr lang="fr-BE" cap="none" dirty="0" err="1" smtClean="0">
                <a:latin typeface="+mn-lt"/>
                <a:ea typeface="ヒラギノ角ゴ Pro W3"/>
                <a:cs typeface="ヒラギノ角ゴ Pro W3"/>
              </a:rPr>
              <a:t>strategies</a:t>
            </a:r>
            <a:r>
              <a:rPr lang="fr-BE" cap="none" dirty="0" smtClean="0">
                <a:latin typeface="+mn-lt"/>
                <a:ea typeface="ヒラギノ角ゴ Pro W3"/>
                <a:cs typeface="ヒラギノ角ゴ Pro W3"/>
              </a:rPr>
              <a:t> for </a:t>
            </a:r>
            <a:r>
              <a:rPr lang="fr-BE" cap="none" dirty="0" err="1" smtClean="0">
                <a:latin typeface="+mn-lt"/>
                <a:ea typeface="ヒラギノ角ゴ Pro W3"/>
                <a:cs typeface="ヒラギノ角ゴ Pro W3"/>
              </a:rPr>
              <a:t>higher</a:t>
            </a:r>
            <a:r>
              <a:rPr lang="fr-BE" cap="none" dirty="0" smtClean="0">
                <a:latin typeface="+mn-lt"/>
                <a:ea typeface="ヒラギノ角ゴ Pro W3"/>
                <a:cs typeface="ヒラギノ角ゴ Pro W3"/>
              </a:rPr>
              <a:t> </a:t>
            </a:r>
            <a:r>
              <a:rPr lang="fr-BE" cap="none" dirty="0" err="1" smtClean="0">
                <a:latin typeface="+mn-lt"/>
                <a:ea typeface="ヒラギノ角ゴ Pro W3"/>
                <a:cs typeface="ヒラギノ角ゴ Pro W3"/>
              </a:rPr>
              <a:t>education</a:t>
            </a:r>
            <a:r>
              <a:rPr lang="fr-BE" cap="none" dirty="0" smtClean="0">
                <a:latin typeface="+mn-lt"/>
                <a:ea typeface="ヒラギノ角ゴ Pro W3"/>
                <a:cs typeface="ヒラギノ角ゴ Pro W3"/>
              </a:rPr>
              <a:t> institutes in </a:t>
            </a:r>
            <a:r>
              <a:rPr lang="fr-BE" cap="none" dirty="0" err="1" smtClean="0">
                <a:latin typeface="+mn-lt"/>
                <a:ea typeface="ヒラギノ角ゴ Pro W3"/>
                <a:cs typeface="ヒラギノ角ゴ Pro W3"/>
              </a:rPr>
              <a:t>Greece</a:t>
            </a:r>
            <a:r>
              <a:rPr lang="fr-BE" cap="none" dirty="0" smtClean="0">
                <a:latin typeface="+mn-lt"/>
                <a:ea typeface="ヒラギノ角ゴ Pro W3"/>
                <a:cs typeface="ヒラギノ角ゴ Pro W3"/>
              </a:rPr>
              <a:t>?</a:t>
            </a:r>
            <a:endParaRPr sz="2800" cap="none" dirty="0">
              <a:latin typeface="+mn-lt"/>
              <a:ea typeface="ヒラギノ角ゴ Pro W3"/>
              <a:cs typeface="ヒラギノ角ゴ Pro W3"/>
            </a:endParaRPr>
          </a:p>
        </p:txBody>
      </p:sp>
      <p:sp>
        <p:nvSpPr>
          <p:cNvPr id="4099" name="Espace réservé du texte 2"/>
          <p:cNvSpPr>
            <a:spLocks noGrp="1"/>
          </p:cNvSpPr>
          <p:nvPr>
            <p:ph type="body" sz="quarter" idx="10"/>
          </p:nvPr>
        </p:nvSpPr>
        <p:spPr bwMode="auto">
          <a:xfrm>
            <a:off x="571500" y="3429000"/>
            <a:ext cx="7286625" cy="1295400"/>
          </a:xfrm>
          <a:noFill/>
          <a:ln>
            <a:miter lim="800000"/>
            <a:headEnd/>
            <a:tailEnd/>
          </a:ln>
        </p:spPr>
        <p:txBody>
          <a:bodyPr vert="horz" wrap="square" numCol="1" anchor="t" anchorCtr="0" compatLnSpc="1">
            <a:prstTxWarp prst="textNoShape">
              <a:avLst/>
            </a:prstTxWarp>
          </a:bodyPr>
          <a:lstStyle/>
          <a:p>
            <a:pPr eaLnBrk="1" hangingPunct="1"/>
            <a:r>
              <a:rPr lang="fr-BE" sz="1800" dirty="0" smtClean="0">
                <a:solidFill>
                  <a:schemeClr val="tx1"/>
                </a:solidFill>
                <a:latin typeface="+mn-lt"/>
                <a:ea typeface="ヒラギノ角ゴ Pro W3"/>
                <a:cs typeface="ヒラギノ角ゴ Pro W3"/>
              </a:rPr>
              <a:t>Leonard </a:t>
            </a:r>
            <a:r>
              <a:rPr lang="fr-BE" sz="1800" dirty="0">
                <a:solidFill>
                  <a:schemeClr val="tx1"/>
                </a:solidFill>
                <a:latin typeface="+mn-lt"/>
                <a:ea typeface="ヒラギノ角ゴ Pro W3"/>
                <a:cs typeface="ヒラギノ角ゴ Pro W3"/>
              </a:rPr>
              <a:t>van der Hout </a:t>
            </a:r>
            <a:endParaRPr lang="fr-BE" sz="1800" dirty="0" smtClean="0">
              <a:solidFill>
                <a:schemeClr val="tx1"/>
              </a:solidFill>
              <a:latin typeface="+mn-lt"/>
              <a:ea typeface="ヒラギノ角ゴ Pro W3"/>
              <a:cs typeface="ヒラギノ角ゴ Pro W3"/>
            </a:endParaRPr>
          </a:p>
          <a:p>
            <a:pPr eaLnBrk="1" hangingPunct="1"/>
            <a:r>
              <a:rPr lang="fr-BE" sz="1800" dirty="0" err="1" smtClean="0">
                <a:solidFill>
                  <a:schemeClr val="tx1"/>
                </a:solidFill>
                <a:latin typeface="+mn-lt"/>
                <a:ea typeface="ヒラギノ角ゴ Pro W3"/>
                <a:cs typeface="ヒラギノ角ゴ Pro W3"/>
              </a:rPr>
              <a:t>Adviser</a:t>
            </a:r>
            <a:r>
              <a:rPr lang="fr-BE" sz="1800" dirty="0" smtClean="0">
                <a:solidFill>
                  <a:schemeClr val="tx1"/>
                </a:solidFill>
                <a:latin typeface="+mn-lt"/>
                <a:ea typeface="ヒラギノ角ゴ Pro W3"/>
                <a:cs typeface="ヒラギノ角ゴ Pro W3"/>
              </a:rPr>
              <a:t> International </a:t>
            </a:r>
            <a:r>
              <a:rPr lang="fr-BE" sz="1800" dirty="0" err="1" smtClean="0">
                <a:solidFill>
                  <a:schemeClr val="tx1"/>
                </a:solidFill>
                <a:latin typeface="+mn-lt"/>
                <a:ea typeface="ヒラギノ角ゴ Pro W3"/>
                <a:cs typeface="ヒラギノ角ゴ Pro W3"/>
              </a:rPr>
              <a:t>affairs</a:t>
            </a:r>
            <a:r>
              <a:rPr lang="fr-BE" sz="1800" dirty="0" smtClean="0">
                <a:solidFill>
                  <a:schemeClr val="tx1"/>
                </a:solidFill>
                <a:latin typeface="+mn-lt"/>
                <a:ea typeface="ヒラギノ角ゴ Pro W3"/>
                <a:cs typeface="ヒラギノ角ゴ Pro W3"/>
              </a:rPr>
              <a:t> Amsterdam </a:t>
            </a:r>
            <a:r>
              <a:rPr lang="fr-BE" sz="1800" dirty="0" err="1" smtClean="0">
                <a:solidFill>
                  <a:schemeClr val="tx1"/>
                </a:solidFill>
                <a:latin typeface="+mn-lt"/>
                <a:ea typeface="ヒラギノ角ゴ Pro W3"/>
                <a:cs typeface="ヒラギノ角ゴ Pro W3"/>
              </a:rPr>
              <a:t>University</a:t>
            </a:r>
            <a:r>
              <a:rPr lang="fr-BE" sz="1800" dirty="0" smtClean="0">
                <a:solidFill>
                  <a:schemeClr val="tx1"/>
                </a:solidFill>
                <a:latin typeface="+mn-lt"/>
                <a:ea typeface="ヒラギノ角ゴ Pro W3"/>
                <a:cs typeface="ヒラギノ角ゴ Pro W3"/>
              </a:rPr>
              <a:t> of </a:t>
            </a:r>
            <a:r>
              <a:rPr lang="fr-BE" sz="1800" dirty="0" err="1" smtClean="0">
                <a:solidFill>
                  <a:schemeClr val="tx1"/>
                </a:solidFill>
                <a:latin typeface="+mn-lt"/>
                <a:ea typeface="ヒラギノ角ゴ Pro W3"/>
                <a:cs typeface="ヒラギノ角ゴ Pro W3"/>
              </a:rPr>
              <a:t>Applied</a:t>
            </a:r>
            <a:r>
              <a:rPr lang="fr-BE" sz="1800" dirty="0" smtClean="0">
                <a:solidFill>
                  <a:schemeClr val="tx1"/>
                </a:solidFill>
                <a:latin typeface="+mn-lt"/>
                <a:ea typeface="ヒラギノ角ゴ Pro W3"/>
                <a:cs typeface="ヒラギノ角ゴ Pro W3"/>
              </a:rPr>
              <a:t> Sciences &amp; </a:t>
            </a:r>
            <a:r>
              <a:rPr lang="fr-BE" sz="1800" dirty="0" err="1" smtClean="0">
                <a:solidFill>
                  <a:schemeClr val="tx1"/>
                </a:solidFill>
                <a:latin typeface="+mn-lt"/>
                <a:ea typeface="ヒラギノ角ゴ Pro W3"/>
                <a:cs typeface="ヒラギノ角ゴ Pro W3"/>
              </a:rPr>
              <a:t>Bologna</a:t>
            </a:r>
            <a:r>
              <a:rPr lang="fr-BE" sz="1800" dirty="0" smtClean="0">
                <a:solidFill>
                  <a:schemeClr val="tx1"/>
                </a:solidFill>
                <a:latin typeface="+mn-lt"/>
                <a:ea typeface="ヒラギノ角ゴ Pro W3"/>
                <a:cs typeface="ヒラギノ角ゴ Pro W3"/>
              </a:rPr>
              <a:t> Expert</a:t>
            </a:r>
          </a:p>
          <a:p>
            <a:pPr eaLnBrk="1" hangingPunct="1"/>
            <a:r>
              <a:rPr lang="fr-BE" sz="1800" dirty="0" err="1" smtClean="0">
                <a:solidFill>
                  <a:schemeClr val="tx1"/>
                </a:solidFill>
                <a:latin typeface="+mn-lt"/>
                <a:ea typeface="ヒラギノ角ゴ Pro W3"/>
                <a:cs typeface="ヒラギノ角ゴ Pro W3"/>
              </a:rPr>
              <a:t>Athens</a:t>
            </a:r>
            <a:r>
              <a:rPr lang="fr-BE" sz="1800" dirty="0" smtClean="0">
                <a:solidFill>
                  <a:schemeClr val="tx1"/>
                </a:solidFill>
                <a:latin typeface="+mn-lt"/>
                <a:ea typeface="ヒラギノ角ゴ Pro W3"/>
                <a:cs typeface="ヒラギノ角ゴ Pro W3"/>
              </a:rPr>
              <a:t>, 22 </a:t>
            </a:r>
            <a:r>
              <a:rPr lang="fr-BE" sz="1800" dirty="0" err="1">
                <a:solidFill>
                  <a:schemeClr val="tx1"/>
                </a:solidFill>
                <a:latin typeface="+mn-lt"/>
                <a:ea typeface="ヒラギノ角ゴ Pro W3"/>
                <a:cs typeface="ヒラギノ角ゴ Pro W3"/>
              </a:rPr>
              <a:t>F</a:t>
            </a:r>
            <a:r>
              <a:rPr lang="fr-BE" sz="1800" dirty="0" err="1" smtClean="0">
                <a:solidFill>
                  <a:schemeClr val="tx1"/>
                </a:solidFill>
                <a:latin typeface="+mn-lt"/>
                <a:ea typeface="ヒラギノ角ゴ Pro W3"/>
                <a:cs typeface="ヒラギノ角ゴ Pro W3"/>
              </a:rPr>
              <a:t>ebruary</a:t>
            </a:r>
            <a:r>
              <a:rPr lang="fr-BE" sz="1800" dirty="0" smtClean="0">
                <a:solidFill>
                  <a:schemeClr val="tx1"/>
                </a:solidFill>
                <a:latin typeface="+mn-lt"/>
                <a:ea typeface="ヒラギノ角ゴ Pro W3"/>
                <a:cs typeface="ヒラギノ角ゴ Pro W3"/>
              </a:rPr>
              <a:t> 2013</a:t>
            </a:r>
            <a:endParaRPr lang="fr-BE" sz="1800" dirty="0">
              <a:solidFill>
                <a:schemeClr val="tx1"/>
              </a:solidFill>
              <a:latin typeface="+mn-lt"/>
              <a:ea typeface="ヒラギノ角ゴ Pro W3"/>
              <a:cs typeface="ヒラギノ角ゴ Pro W3"/>
            </a:endParaRPr>
          </a:p>
          <a:p>
            <a:pPr eaLnBrk="1" hangingPunct="1"/>
            <a:endParaRPr dirty="0">
              <a:ea typeface="ヒラギノ角ゴ Pro W3"/>
              <a:cs typeface="ヒラギノ角ゴ Pro W3"/>
            </a:endParaRPr>
          </a:p>
        </p:txBody>
      </p:sp>
      <p:pic>
        <p:nvPicPr>
          <p:cNvPr id="4" name="Picture 3" descr="F:\BP_Claimloga_rgb 258x48.jpg"/>
          <p:cNvPicPr>
            <a:picLocks noChangeAspect="1" noChangeArrowheads="1"/>
          </p:cNvPicPr>
          <p:nvPr/>
        </p:nvPicPr>
        <p:blipFill>
          <a:blip r:embed="rId2" cstate="print"/>
          <a:srcRect/>
          <a:stretch>
            <a:fillRect/>
          </a:stretch>
        </p:blipFill>
        <p:spPr bwMode="auto">
          <a:xfrm>
            <a:off x="611560" y="980728"/>
            <a:ext cx="3276600" cy="6096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928662" y="1643050"/>
            <a:ext cx="7715304" cy="1497918"/>
          </a:xfrm>
        </p:spPr>
        <p:txBody>
          <a:bodyPr/>
          <a:lstStyle/>
          <a:p>
            <a:pPr>
              <a:buNone/>
            </a:pPr>
            <a:r>
              <a:rPr lang="en-GB" sz="3200" b="1" dirty="0" smtClean="0">
                <a:solidFill>
                  <a:schemeClr val="tx1"/>
                </a:solidFill>
                <a:latin typeface="+mn-lt"/>
                <a:ea typeface="ヒラギノ角ゴ Pro W3"/>
                <a:cs typeface="ヒラギノ角ゴ Pro W3"/>
              </a:rPr>
              <a:t>Internationalisation is a process and a process of change. The organisation has to change!</a:t>
            </a:r>
          </a:p>
          <a:p>
            <a:pPr>
              <a:buNone/>
            </a:pPr>
            <a:endParaRPr lang="nl-NL" sz="2800" dirty="0" smtClean="0">
              <a:solidFill>
                <a:schemeClr val="tx1"/>
              </a:solidFill>
            </a:endParaRPr>
          </a:p>
          <a:p>
            <a:pPr>
              <a:buNone/>
            </a:pPr>
            <a:endParaRPr lang="nl-NL" sz="2800" b="1" dirty="0">
              <a:solidFill>
                <a:schemeClr val="tx1"/>
              </a:solidFill>
              <a:ea typeface="ヒラギノ角ゴ Pro W3"/>
              <a:cs typeface="ヒラギノ角ゴ Pro W3"/>
            </a:endParaRPr>
          </a:p>
          <a:p>
            <a:pPr>
              <a:buNone/>
            </a:pPr>
            <a:endParaRPr lang="nl-NL" sz="2800" b="1" dirty="0">
              <a:solidFill>
                <a:schemeClr val="tx1"/>
              </a:solidFill>
              <a:ea typeface="ヒラギノ角ゴ Pro W3"/>
              <a:cs typeface="ヒラギノ角ゴ Pro W3"/>
            </a:endParaRPr>
          </a:p>
          <a:p>
            <a:pPr>
              <a:buNone/>
            </a:pPr>
            <a:endParaRPr lang="nl-NL" sz="2800" dirty="0" smtClean="0">
              <a:solidFill>
                <a:schemeClr val="tx1"/>
              </a:solidFill>
            </a:endParaRPr>
          </a:p>
        </p:txBody>
      </p:sp>
      <p:sp>
        <p:nvSpPr>
          <p:cNvPr id="3" name="Title 2"/>
          <p:cNvSpPr>
            <a:spLocks noGrp="1"/>
          </p:cNvSpPr>
          <p:nvPr>
            <p:ph type="ctrTitle"/>
          </p:nvPr>
        </p:nvSpPr>
        <p:spPr/>
        <p:txBody>
          <a:bodyPr/>
          <a:lstStyle/>
          <a:p>
            <a:endParaRPr lang="en-US" dirty="0"/>
          </a:p>
        </p:txBody>
      </p:sp>
      <p:sp>
        <p:nvSpPr>
          <p:cNvPr id="4" name="Text Placeholder 3"/>
          <p:cNvSpPr>
            <a:spLocks noGrp="1"/>
          </p:cNvSpPr>
          <p:nvPr>
            <p:ph type="body" sz="quarter" idx="11"/>
          </p:nvPr>
        </p:nvSpPr>
        <p:spPr>
          <a:xfrm>
            <a:off x="928662" y="3284984"/>
            <a:ext cx="7715304" cy="2501470"/>
          </a:xfrm>
        </p:spPr>
        <p:txBody>
          <a:bodyPr/>
          <a:lstStyle/>
          <a:p>
            <a:r>
              <a:rPr lang="en-GB" sz="2800" dirty="0" smtClean="0">
                <a:solidFill>
                  <a:schemeClr val="tx1"/>
                </a:solidFill>
                <a:latin typeface="+mn-lt"/>
              </a:rPr>
              <a:t>Strategy has to be based on a shared vision so develop one! Built support. </a:t>
            </a:r>
          </a:p>
          <a:p>
            <a:r>
              <a:rPr lang="en-GB" sz="2800" dirty="0" smtClean="0">
                <a:solidFill>
                  <a:schemeClr val="tx1"/>
                </a:solidFill>
                <a:latin typeface="+mn-lt"/>
              </a:rPr>
              <a:t>Develop a few headlines and give way to others.</a:t>
            </a:r>
          </a:p>
          <a:p>
            <a:r>
              <a:rPr lang="en-GB" sz="2800" dirty="0" smtClean="0">
                <a:solidFill>
                  <a:schemeClr val="tx1"/>
                </a:solidFill>
                <a:latin typeface="+mn-lt"/>
              </a:rPr>
              <a:t>Explain and support the strategy a much as possible</a:t>
            </a:r>
          </a:p>
          <a:p>
            <a:endParaRPr lang="en-US" dirty="0"/>
          </a:p>
        </p:txBody>
      </p:sp>
      <p:pic>
        <p:nvPicPr>
          <p:cNvPr id="5" name="Picture 4" descr="F:\BP_Claimloga_rgb 258x48.jpg"/>
          <p:cNvPicPr>
            <a:picLocks noChangeAspect="1" noChangeArrowheads="1"/>
          </p:cNvPicPr>
          <p:nvPr/>
        </p:nvPicPr>
        <p:blipFill>
          <a:blip r:embed="rId2" cstate="print"/>
          <a:srcRect/>
          <a:stretch>
            <a:fillRect/>
          </a:stretch>
        </p:blipFill>
        <p:spPr bwMode="auto">
          <a:xfrm>
            <a:off x="827584" y="548680"/>
            <a:ext cx="3276600" cy="6096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endParaRPr lang="en-US" dirty="0"/>
          </a:p>
        </p:txBody>
      </p:sp>
      <p:pic>
        <p:nvPicPr>
          <p:cNvPr id="5" name="Picture 4" descr="F:\BP_Claimloga_rgb 258x48.jpg"/>
          <p:cNvPicPr>
            <a:picLocks noChangeAspect="1" noChangeArrowheads="1"/>
          </p:cNvPicPr>
          <p:nvPr/>
        </p:nvPicPr>
        <p:blipFill>
          <a:blip r:embed="rId3" cstate="print"/>
          <a:srcRect/>
          <a:stretch>
            <a:fillRect/>
          </a:stretch>
        </p:blipFill>
        <p:spPr bwMode="auto">
          <a:xfrm>
            <a:off x="683568" y="620688"/>
            <a:ext cx="3276600" cy="609600"/>
          </a:xfrm>
          <a:prstGeom prst="rect">
            <a:avLst/>
          </a:prstGeom>
          <a:noFill/>
        </p:spPr>
      </p:pic>
      <p:graphicFrame>
        <p:nvGraphicFramePr>
          <p:cNvPr id="1026" name="Object 2"/>
          <p:cNvGraphicFramePr>
            <a:graphicFrameLocks noChangeAspect="1"/>
          </p:cNvGraphicFramePr>
          <p:nvPr/>
        </p:nvGraphicFramePr>
        <p:xfrm>
          <a:off x="1692275" y="1287463"/>
          <a:ext cx="5759450" cy="4275137"/>
        </p:xfrm>
        <a:graphic>
          <a:graphicData uri="http://schemas.openxmlformats.org/presentationml/2006/ole">
            <p:oleObj spid="_x0000_s1026" name="Document" r:id="rId4" imgW="5766396" imgH="4276908" progId="Word.Document.8">
              <p:embed/>
            </p:oleObj>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platzhalter 1"/>
          <p:cNvSpPr>
            <a:spLocks noGrp="1"/>
          </p:cNvSpPr>
          <p:nvPr>
            <p:ph type="body" sz="quarter" idx="10"/>
          </p:nvPr>
        </p:nvSpPr>
        <p:spPr bwMode="auto">
          <a:xfrm>
            <a:off x="395288" y="1700213"/>
            <a:ext cx="8248650" cy="4537075"/>
          </a:xfrm>
          <a:ln>
            <a:miter lim="800000"/>
            <a:headEnd/>
            <a:tailEnd/>
          </a:ln>
        </p:spPr>
        <p:txBody>
          <a:bodyPr vert="horz" wrap="square" lIns="91440" tIns="45720" rIns="91440" bIns="45720" numCol="1" anchor="t" anchorCtr="0" compatLnSpc="1">
            <a:prstTxWarp prst="textNoShape">
              <a:avLst/>
            </a:prstTxWarp>
          </a:bodyPr>
          <a:lstStyle/>
          <a:p>
            <a:pPr>
              <a:buFontTx/>
              <a:buNone/>
              <a:defRPr/>
            </a:pPr>
            <a:r>
              <a:rPr lang="en-US" sz="4000" b="0" dirty="0" smtClean="0">
                <a:solidFill>
                  <a:schemeClr val="tx1"/>
                </a:solidFill>
                <a:latin typeface="+mn-lt"/>
                <a:ea typeface="ヒラギノ角ゴ Pro W3"/>
                <a:cs typeface="ヒラギノ角ゴ Pro W3"/>
              </a:rPr>
              <a:t>   </a:t>
            </a:r>
            <a:r>
              <a:rPr lang="en-GB" sz="4000" b="0" dirty="0" smtClean="0">
                <a:solidFill>
                  <a:schemeClr val="tx1"/>
                </a:solidFill>
                <a:latin typeface="+mn-lt"/>
                <a:ea typeface="ヒラギノ角ゴ Pro W3"/>
                <a:cs typeface="ヒラギノ角ゴ Pro W3"/>
              </a:rPr>
              <a:t>The workshop will deal with this process and beware of dead horses</a:t>
            </a:r>
          </a:p>
          <a:p>
            <a:pPr>
              <a:buFontTx/>
              <a:buNone/>
              <a:defRPr/>
            </a:pPr>
            <a:endParaRPr lang="en-GB" sz="4000" dirty="0" smtClean="0">
              <a:solidFill>
                <a:schemeClr val="tx1"/>
              </a:solidFill>
              <a:latin typeface="+mn-lt"/>
              <a:ea typeface="ヒラギノ角ゴ Pro W3"/>
              <a:cs typeface="ヒラギノ角ゴ Pro W3"/>
            </a:endParaRPr>
          </a:p>
          <a:p>
            <a:pPr>
              <a:buFontTx/>
              <a:buNone/>
              <a:defRPr/>
            </a:pPr>
            <a:r>
              <a:rPr lang="en-GB" sz="4000" b="0" dirty="0" smtClean="0">
                <a:solidFill>
                  <a:schemeClr val="tx1"/>
                </a:solidFill>
                <a:latin typeface="+mn-lt"/>
                <a:ea typeface="ヒラギノ角ゴ Pro W3"/>
                <a:cs typeface="ヒラギノ角ゴ Pro W3"/>
              </a:rPr>
              <a:t>Thank you!</a:t>
            </a:r>
          </a:p>
          <a:p>
            <a:pPr>
              <a:buFontTx/>
              <a:buNone/>
              <a:defRPr/>
            </a:pPr>
            <a:endParaRPr lang="en-GB" sz="4000" dirty="0" smtClean="0">
              <a:solidFill>
                <a:schemeClr val="tx1"/>
              </a:solidFill>
              <a:latin typeface="+mn-lt"/>
              <a:ea typeface="ヒラギノ角ゴ Pro W3"/>
              <a:cs typeface="ヒラギノ角ゴ Pro W3"/>
            </a:endParaRPr>
          </a:p>
          <a:p>
            <a:pPr>
              <a:buFontTx/>
              <a:buNone/>
              <a:defRPr/>
            </a:pPr>
            <a:r>
              <a:rPr lang="en-GB" sz="4000" b="0" dirty="0" smtClean="0">
                <a:solidFill>
                  <a:schemeClr val="tx1"/>
                </a:solidFill>
                <a:latin typeface="+mn-lt"/>
                <a:ea typeface="ヒラギノ角ゴ Pro W3"/>
                <a:cs typeface="ヒラギノ角ゴ Pro W3"/>
                <a:hlinkClick r:id="rId2"/>
              </a:rPr>
              <a:t>l.van.der.hout@hva.nl</a:t>
            </a:r>
            <a:r>
              <a:rPr lang="en-GB" sz="4000" b="0" dirty="0" smtClean="0">
                <a:solidFill>
                  <a:schemeClr val="tx1"/>
                </a:solidFill>
                <a:latin typeface="+mn-lt"/>
                <a:ea typeface="ヒラギノ角ゴ Pro W3"/>
                <a:cs typeface="ヒラギノ角ゴ Pro W3"/>
              </a:rPr>
              <a:t> </a:t>
            </a:r>
          </a:p>
        </p:txBody>
      </p:sp>
      <p:sp>
        <p:nvSpPr>
          <p:cNvPr id="3" name="Titel 2"/>
          <p:cNvSpPr>
            <a:spLocks noGrp="1"/>
          </p:cNvSpPr>
          <p:nvPr>
            <p:ph type="ctrTitle"/>
          </p:nvPr>
        </p:nvSpPr>
        <p:spPr>
          <a:xfrm>
            <a:off x="250825" y="704850"/>
            <a:ext cx="6249988" cy="357188"/>
          </a:xfrm>
        </p:spPr>
        <p:txBody>
          <a:bodyPr/>
          <a:lstStyle/>
          <a:p>
            <a:pPr>
              <a:defRPr/>
            </a:pPr>
            <a:r>
              <a:rPr lang="de-AT" dirty="0"/>
              <a:t> De </a:t>
            </a:r>
            <a:r>
              <a:rPr lang="de-AT" dirty="0" err="1"/>
              <a:t>instellingen</a:t>
            </a:r>
            <a:r>
              <a:rPr lang="de-AT" dirty="0"/>
              <a:t> </a:t>
            </a:r>
            <a:r>
              <a:rPr lang="de-AT" dirty="0" err="1"/>
              <a:t>aan</a:t>
            </a:r>
            <a:r>
              <a:rPr lang="de-AT" dirty="0"/>
              <a:t> </a:t>
            </a:r>
            <a:r>
              <a:rPr lang="de-AT" dirty="0" err="1"/>
              <a:t>het</a:t>
            </a:r>
            <a:r>
              <a:rPr lang="de-AT" dirty="0"/>
              <a:t> werk!</a:t>
            </a:r>
          </a:p>
        </p:txBody>
      </p:sp>
      <p:pic>
        <p:nvPicPr>
          <p:cNvPr id="4" name="Picture 3" descr="F:\BP_Claimloga_rgb 258x48.jpg"/>
          <p:cNvPicPr>
            <a:picLocks noChangeAspect="1" noChangeArrowheads="1"/>
          </p:cNvPicPr>
          <p:nvPr/>
        </p:nvPicPr>
        <p:blipFill>
          <a:blip r:embed="rId3" cstate="print"/>
          <a:srcRect/>
          <a:stretch>
            <a:fillRect/>
          </a:stretch>
        </p:blipFill>
        <p:spPr bwMode="auto">
          <a:xfrm>
            <a:off x="3635896" y="1052736"/>
            <a:ext cx="3276600" cy="6096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Placeholder 4"/>
          <p:cNvSpPr>
            <a:spLocks noGrp="1"/>
          </p:cNvSpPr>
          <p:nvPr>
            <p:ph type="body" sz="quarter" idx="10"/>
          </p:nvPr>
        </p:nvSpPr>
        <p:spPr bwMode="auto">
          <a:xfrm>
            <a:off x="928688" y="1643063"/>
            <a:ext cx="7715250" cy="2722041"/>
          </a:xfrm>
          <a:noFill/>
          <a:ln>
            <a:miter lim="800000"/>
            <a:headEnd/>
            <a:tailEnd/>
          </a:ln>
        </p:spPr>
        <p:txBody>
          <a:bodyPr vert="horz" wrap="square" lIns="91440" tIns="45720" rIns="91440" bIns="45720" numCol="1" anchor="t" anchorCtr="0" compatLnSpc="1">
            <a:prstTxWarp prst="textNoShape">
              <a:avLst/>
            </a:prstTxWarp>
          </a:bodyPr>
          <a:lstStyle/>
          <a:p>
            <a:pPr indent="0">
              <a:spcBef>
                <a:spcPts val="0"/>
              </a:spcBef>
              <a:buNone/>
            </a:pPr>
            <a:r>
              <a:rPr lang="en-GB" sz="2400" u="sng" dirty="0" smtClean="0">
                <a:solidFill>
                  <a:schemeClr val="tx1"/>
                </a:solidFill>
                <a:latin typeface="+mn-lt"/>
                <a:ea typeface="ヒラギノ角ゴ Pro W3"/>
                <a:cs typeface="ヒラギノ角ゴ Pro W3"/>
              </a:rPr>
              <a:t>Presentation</a:t>
            </a:r>
          </a:p>
          <a:p>
            <a:pPr indent="0">
              <a:spcBef>
                <a:spcPts val="0"/>
              </a:spcBef>
              <a:buFont typeface="Wingdings" pitchFamily="2" charset="2"/>
              <a:buChar char="§"/>
            </a:pPr>
            <a:r>
              <a:rPr lang="en-GB" sz="2400" dirty="0" smtClean="0">
                <a:solidFill>
                  <a:schemeClr val="tx1"/>
                </a:solidFill>
                <a:latin typeface="+mn-lt"/>
                <a:ea typeface="ヒラギノ角ゴ Pro W3"/>
                <a:cs typeface="ヒラギノ角ゴ Pro W3"/>
              </a:rPr>
              <a:t>Internationalisation in Universities</a:t>
            </a:r>
          </a:p>
          <a:p>
            <a:pPr indent="0">
              <a:spcBef>
                <a:spcPts val="0"/>
              </a:spcBef>
              <a:buFont typeface="Wingdings" pitchFamily="2" charset="2"/>
              <a:buChar char="§"/>
            </a:pPr>
            <a:r>
              <a:rPr lang="en-GB" sz="2400" dirty="0" smtClean="0">
                <a:solidFill>
                  <a:schemeClr val="tx1"/>
                </a:solidFill>
                <a:latin typeface="+mn-lt"/>
                <a:ea typeface="ヒラギノ角ゴ Pro W3"/>
                <a:cs typeface="ヒラギノ角ゴ Pro W3"/>
              </a:rPr>
              <a:t>History and future</a:t>
            </a:r>
          </a:p>
          <a:p>
            <a:pPr indent="0">
              <a:spcBef>
                <a:spcPts val="0"/>
              </a:spcBef>
              <a:buFont typeface="Wingdings" pitchFamily="2" charset="2"/>
              <a:buChar char="§"/>
            </a:pPr>
            <a:r>
              <a:rPr lang="en-GB" sz="2400" dirty="0" smtClean="0">
                <a:solidFill>
                  <a:schemeClr val="tx1"/>
                </a:solidFill>
                <a:latin typeface="+mn-lt"/>
                <a:ea typeface="ヒラギノ角ゴ Pro W3"/>
                <a:cs typeface="ヒラギノ角ゴ Pro W3"/>
              </a:rPr>
              <a:t>Learning outcomes and the process</a:t>
            </a:r>
          </a:p>
          <a:p>
            <a:pPr indent="0">
              <a:spcBef>
                <a:spcPts val="0"/>
              </a:spcBef>
              <a:buFont typeface="Wingdings" pitchFamily="2" charset="2"/>
              <a:buChar char="§"/>
            </a:pPr>
            <a:r>
              <a:rPr lang="en-GB" sz="2400" dirty="0" smtClean="0">
                <a:solidFill>
                  <a:schemeClr val="tx1"/>
                </a:solidFill>
                <a:latin typeface="+mn-lt"/>
                <a:ea typeface="ヒラギノ角ゴ Pro W3"/>
                <a:cs typeface="ヒラギノ角ゴ Pro W3"/>
              </a:rPr>
              <a:t>Roles and &amp; instruments</a:t>
            </a:r>
          </a:p>
          <a:p>
            <a:pPr indent="0">
              <a:spcBef>
                <a:spcPts val="0"/>
              </a:spcBef>
              <a:buFont typeface="Wingdings" pitchFamily="2" charset="2"/>
              <a:buChar char="§"/>
            </a:pPr>
            <a:r>
              <a:rPr lang="en-GB" sz="2400" dirty="0" smtClean="0">
                <a:solidFill>
                  <a:schemeClr val="tx1"/>
                </a:solidFill>
                <a:latin typeface="+mn-lt"/>
                <a:ea typeface="ヒラギノ角ゴ Pro W3"/>
                <a:cs typeface="ヒラギノ角ゴ Pro W3"/>
              </a:rPr>
              <a:t>Quality Assurance: Three levels: European, National &amp;H</a:t>
            </a:r>
            <a:r>
              <a:rPr lang="nl-NL" sz="2400" dirty="0" smtClean="0">
                <a:solidFill>
                  <a:schemeClr val="tx1"/>
                </a:solidFill>
                <a:latin typeface="+mn-lt"/>
                <a:ea typeface="ヒラギノ角ゴ Pro W3"/>
                <a:cs typeface="ヒラギノ角ゴ Pro W3"/>
              </a:rPr>
              <a:t>EI</a:t>
            </a:r>
            <a:endParaRPr lang="nl-NL" sz="2400" dirty="0">
              <a:solidFill>
                <a:schemeClr val="tx1"/>
              </a:solidFill>
              <a:latin typeface="+mn-lt"/>
              <a:ea typeface="ヒラギノ角ゴ Pro W3"/>
              <a:cs typeface="ヒラギノ角ゴ Pro W3"/>
            </a:endParaRPr>
          </a:p>
          <a:p>
            <a:pPr>
              <a:buFontTx/>
              <a:buNone/>
            </a:pPr>
            <a:endParaRPr lang="nl-NL" dirty="0">
              <a:ea typeface="ヒラギノ角ゴ Pro W3"/>
              <a:cs typeface="ヒラギノ角ゴ Pro W3"/>
            </a:endParaRPr>
          </a:p>
          <a:p>
            <a:pPr>
              <a:buNone/>
            </a:pPr>
            <a:endParaRPr lang="nl-NL" dirty="0">
              <a:solidFill>
                <a:schemeClr val="tx1"/>
              </a:solidFill>
              <a:ea typeface="ヒラギノ角ゴ Pro W3"/>
              <a:cs typeface="ヒラギノ角ゴ Pro W3"/>
            </a:endParaRPr>
          </a:p>
          <a:p>
            <a:pPr>
              <a:buFontTx/>
              <a:buNone/>
            </a:pPr>
            <a:endParaRPr lang="nl-NL" dirty="0">
              <a:ea typeface="ヒラギノ角ゴ Pro W3"/>
              <a:cs typeface="ヒラギノ角ゴ Pro W3"/>
            </a:endParaRPr>
          </a:p>
          <a:p>
            <a:pPr>
              <a:buFontTx/>
              <a:buNone/>
            </a:pPr>
            <a:endParaRPr lang="nl-NL" dirty="0">
              <a:ea typeface="ヒラギノ角ゴ Pro W3"/>
              <a:cs typeface="ヒラギノ角ゴ Pro W3"/>
            </a:endParaRPr>
          </a:p>
        </p:txBody>
      </p:sp>
      <p:sp>
        <p:nvSpPr>
          <p:cNvPr id="4" name="Title 3"/>
          <p:cNvSpPr>
            <a:spLocks noGrp="1"/>
          </p:cNvSpPr>
          <p:nvPr>
            <p:ph type="ctrTitle"/>
          </p:nvPr>
        </p:nvSpPr>
        <p:spPr>
          <a:xfrm>
            <a:off x="428625" y="704850"/>
            <a:ext cx="6072188" cy="357188"/>
          </a:xfrm>
        </p:spPr>
        <p:txBody>
          <a:bodyPr/>
          <a:lstStyle/>
          <a:p>
            <a:pPr>
              <a:defRPr/>
            </a:pPr>
            <a:r>
              <a:rPr lang="en-US" dirty="0" smtClean="0"/>
              <a:t>program</a:t>
            </a:r>
            <a:endParaRPr lang="en-US" dirty="0"/>
          </a:p>
        </p:txBody>
      </p:sp>
      <p:sp>
        <p:nvSpPr>
          <p:cNvPr id="5124" name="Text Placeholder 5"/>
          <p:cNvSpPr>
            <a:spLocks noGrp="1"/>
          </p:cNvSpPr>
          <p:nvPr>
            <p:ph type="body" sz="quarter" idx="11"/>
          </p:nvPr>
        </p:nvSpPr>
        <p:spPr bwMode="auto">
          <a:xfrm>
            <a:off x="928688" y="4149080"/>
            <a:ext cx="7715250" cy="1872208"/>
          </a:xfrm>
          <a:noFill/>
          <a:ln>
            <a:miter lim="800000"/>
            <a:headEnd/>
            <a:tailEnd/>
          </a:ln>
        </p:spPr>
        <p:txBody>
          <a:bodyPr vert="horz" wrap="square" lIns="91440" tIns="45720" rIns="91440" bIns="45720" numCol="1" anchor="t" anchorCtr="0" compatLnSpc="1">
            <a:prstTxWarp prst="textNoShape">
              <a:avLst/>
            </a:prstTxWarp>
          </a:bodyPr>
          <a:lstStyle/>
          <a:p>
            <a:pPr>
              <a:buNone/>
            </a:pPr>
            <a:endParaRPr lang="en-GB" u="sng" dirty="0" smtClean="0">
              <a:solidFill>
                <a:schemeClr val="tx1"/>
              </a:solidFill>
              <a:ea typeface="ヒラギノ角ゴ Pro W3"/>
              <a:cs typeface="ヒラギノ角ゴ Pro W3"/>
            </a:endParaRPr>
          </a:p>
          <a:p>
            <a:pPr>
              <a:buNone/>
            </a:pPr>
            <a:r>
              <a:rPr lang="en-GB" u="sng" dirty="0" smtClean="0">
                <a:solidFill>
                  <a:schemeClr val="tx1"/>
                </a:solidFill>
                <a:latin typeface="+mn-lt"/>
                <a:ea typeface="ヒラギノ角ゴ Pro W3"/>
                <a:cs typeface="ヒラギノ角ゴ Pro W3"/>
              </a:rPr>
              <a:t>Workshop</a:t>
            </a:r>
            <a:r>
              <a:rPr lang="en-GB" dirty="0" smtClean="0">
                <a:solidFill>
                  <a:schemeClr val="tx1"/>
                </a:solidFill>
                <a:latin typeface="+mn-lt"/>
                <a:ea typeface="ヒラギノ角ゴ Pro W3"/>
                <a:cs typeface="ヒラギノ角ゴ Pro W3"/>
              </a:rPr>
              <a:t> </a:t>
            </a:r>
          </a:p>
          <a:p>
            <a:pPr>
              <a:buFont typeface="Wingdings" pitchFamily="2" charset="2"/>
              <a:buChar char="§"/>
            </a:pPr>
            <a:r>
              <a:rPr lang="en-GB" dirty="0" smtClean="0">
                <a:solidFill>
                  <a:schemeClr val="tx1"/>
                </a:solidFill>
                <a:latin typeface="+mn-lt"/>
                <a:ea typeface="ヒラギノ角ゴ Pro W3"/>
                <a:cs typeface="ヒラギノ角ゴ Pro W3"/>
              </a:rPr>
              <a:t>Real need and dead horses</a:t>
            </a:r>
          </a:p>
          <a:p>
            <a:pPr>
              <a:buFont typeface="Wingdings" pitchFamily="2" charset="2"/>
              <a:buChar char="§"/>
            </a:pPr>
            <a:r>
              <a:rPr lang="en-GB" dirty="0" smtClean="0">
                <a:solidFill>
                  <a:schemeClr val="tx1"/>
                </a:solidFill>
                <a:latin typeface="+mn-lt"/>
                <a:ea typeface="ヒラギノ角ゴ Pro W3"/>
                <a:cs typeface="ヒラギノ角ゴ Pro W3"/>
              </a:rPr>
              <a:t>Scenarios: student mobility, </a:t>
            </a:r>
            <a:r>
              <a:rPr lang="en-GB" dirty="0" smtClean="0">
                <a:solidFill>
                  <a:schemeClr val="tx1"/>
                </a:solidFill>
                <a:latin typeface="+mn-lt"/>
                <a:ea typeface="ヒラギノ角ゴ Pro W3"/>
                <a:cs typeface="ヒラギノ角ゴ Pro W3"/>
              </a:rPr>
              <a:t>staff </a:t>
            </a:r>
            <a:r>
              <a:rPr lang="en-GB" dirty="0" smtClean="0">
                <a:solidFill>
                  <a:schemeClr val="tx1"/>
                </a:solidFill>
                <a:latin typeface="+mn-lt"/>
                <a:ea typeface="ヒラギノ角ゴ Pro W3"/>
                <a:cs typeface="ヒラギノ角ゴ Pro W3"/>
              </a:rPr>
              <a:t>mobility, international curriculum, working with companies and digital internationalisation,</a:t>
            </a:r>
          </a:p>
          <a:p>
            <a:pPr>
              <a:buFont typeface="Wingdings" pitchFamily="2" charset="2"/>
              <a:buChar char="§"/>
            </a:pPr>
            <a:endParaRPr lang="nl-NL" dirty="0" smtClean="0">
              <a:solidFill>
                <a:schemeClr val="tx1"/>
              </a:solidFill>
              <a:ea typeface="ヒラギノ角ゴ Pro W3"/>
              <a:cs typeface="ヒラギノ角ゴ Pro W3"/>
            </a:endParaRPr>
          </a:p>
          <a:p>
            <a:endParaRPr lang="en-US" dirty="0" smtClean="0">
              <a:ea typeface="ヒラギノ角ゴ Pro W3"/>
              <a:cs typeface="ヒラギノ角ゴ Pro W3"/>
            </a:endParaRPr>
          </a:p>
        </p:txBody>
      </p:sp>
      <p:pic>
        <p:nvPicPr>
          <p:cNvPr id="5" name="Picture 3" descr="F:\BP_Claimloga_rgb 258x48.jpg"/>
          <p:cNvPicPr>
            <a:picLocks noChangeAspect="1" noChangeArrowheads="1"/>
          </p:cNvPicPr>
          <p:nvPr/>
        </p:nvPicPr>
        <p:blipFill>
          <a:blip r:embed="rId2" cstate="print"/>
          <a:srcRect/>
          <a:stretch>
            <a:fillRect/>
          </a:stretch>
        </p:blipFill>
        <p:spPr bwMode="auto">
          <a:xfrm>
            <a:off x="2987824" y="548680"/>
            <a:ext cx="3276600" cy="6096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platzhalter 1"/>
          <p:cNvSpPr>
            <a:spLocks noGrp="1"/>
          </p:cNvSpPr>
          <p:nvPr>
            <p:ph type="body" sz="quarter" idx="10"/>
          </p:nvPr>
        </p:nvSpPr>
        <p:spPr bwMode="auto">
          <a:xfrm>
            <a:off x="395288" y="1700213"/>
            <a:ext cx="8248650" cy="4537075"/>
          </a:xfrm>
          <a:noFill/>
          <a:ln>
            <a:miter lim="800000"/>
            <a:headEnd/>
            <a:tailEnd/>
          </a:ln>
        </p:spPr>
        <p:txBody>
          <a:bodyPr vert="horz" wrap="square" lIns="91440" tIns="45720" rIns="91440" bIns="45720" numCol="1" anchor="t" anchorCtr="0" compatLnSpc="1">
            <a:prstTxWarp prst="textNoShape">
              <a:avLst/>
            </a:prstTxWarp>
          </a:bodyPr>
          <a:lstStyle/>
          <a:p>
            <a:pPr>
              <a:buNone/>
            </a:pPr>
            <a:endParaRPr lang="en-US" sz="2000" dirty="0">
              <a:solidFill>
                <a:schemeClr val="tx1"/>
              </a:solidFill>
              <a:latin typeface="+mn-lt"/>
              <a:ea typeface="ヒラギノ角ゴ Pro W3"/>
              <a:cs typeface="ヒラギノ角ゴ Pro W3"/>
            </a:endParaRPr>
          </a:p>
          <a:p>
            <a:pPr marL="0">
              <a:spcBef>
                <a:spcPts val="0"/>
              </a:spcBef>
              <a:buNone/>
            </a:pPr>
            <a:r>
              <a:rPr lang="en-US" sz="2000" dirty="0" smtClean="0">
                <a:solidFill>
                  <a:schemeClr val="tx1"/>
                </a:solidFill>
                <a:latin typeface="+mn-lt"/>
                <a:ea typeface="ヒラギノ角ゴ Pro W3"/>
                <a:cs typeface="ヒラギノ角ゴ Pro W3"/>
              </a:rPr>
              <a:t>Definition of </a:t>
            </a:r>
            <a:r>
              <a:rPr lang="en-US" sz="2000" dirty="0" err="1" smtClean="0">
                <a:solidFill>
                  <a:schemeClr val="tx1"/>
                </a:solidFill>
                <a:latin typeface="+mn-lt"/>
                <a:ea typeface="ヒラギノ角ゴ Pro W3"/>
                <a:cs typeface="ヒラギノ角ゴ Pro W3"/>
              </a:rPr>
              <a:t>Internationalisation</a:t>
            </a:r>
            <a:r>
              <a:rPr lang="en-US" sz="2000" dirty="0" smtClean="0">
                <a:solidFill>
                  <a:schemeClr val="tx1"/>
                </a:solidFill>
                <a:latin typeface="+mn-lt"/>
                <a:ea typeface="ヒラギノ角ゴ Pro W3"/>
                <a:cs typeface="ヒラギノ角ゴ Pro W3"/>
              </a:rPr>
              <a:t>:</a:t>
            </a:r>
          </a:p>
          <a:p>
            <a:pPr marL="400050" lvl="1">
              <a:spcBef>
                <a:spcPts val="0"/>
              </a:spcBef>
              <a:buFont typeface="Wingdings" pitchFamily="2" charset="2"/>
              <a:buChar char="Ø"/>
            </a:pPr>
            <a:r>
              <a:rPr lang="en-US" sz="2000" b="0" dirty="0" smtClean="0">
                <a:solidFill>
                  <a:schemeClr val="tx1"/>
                </a:solidFill>
                <a:latin typeface="+mn-lt"/>
                <a:ea typeface="ヒラギノ角ゴ Pro W3"/>
                <a:cs typeface="ヒラギノ角ゴ Pro W3"/>
              </a:rPr>
              <a:t>The process of Integrating an international/intercultural dimension into the teaching, research and service function of the institution </a:t>
            </a:r>
          </a:p>
          <a:p>
            <a:pPr marL="400050" lvl="1">
              <a:spcBef>
                <a:spcPts val="0"/>
              </a:spcBef>
              <a:buNone/>
            </a:pPr>
            <a:r>
              <a:rPr lang="en-US" sz="2000" b="0" dirty="0" smtClean="0">
                <a:solidFill>
                  <a:schemeClr val="tx1"/>
                </a:solidFill>
                <a:latin typeface="+mn-lt"/>
                <a:ea typeface="ヒラギノ角ゴ Pro W3"/>
                <a:cs typeface="ヒラギノ角ゴ Pro W3"/>
              </a:rPr>
              <a:t>	(Jane Knight, 1997)</a:t>
            </a:r>
          </a:p>
          <a:p>
            <a:pPr marL="0">
              <a:spcBef>
                <a:spcPts val="0"/>
              </a:spcBef>
              <a:buNone/>
            </a:pPr>
            <a:endParaRPr lang="en-US" sz="2000" dirty="0" smtClean="0">
              <a:solidFill>
                <a:schemeClr val="tx1"/>
              </a:solidFill>
              <a:latin typeface="+mn-lt"/>
              <a:ea typeface="ヒラギノ角ゴ Pro W3"/>
              <a:cs typeface="ヒラギノ角ゴ Pro W3"/>
            </a:endParaRPr>
          </a:p>
          <a:p>
            <a:pPr marL="0">
              <a:spcBef>
                <a:spcPts val="0"/>
              </a:spcBef>
              <a:buNone/>
            </a:pPr>
            <a:r>
              <a:rPr lang="en-GB" sz="2000" dirty="0" smtClean="0">
                <a:solidFill>
                  <a:schemeClr val="tx1"/>
                </a:solidFill>
                <a:latin typeface="+mn-lt"/>
              </a:rPr>
              <a:t>Updating </a:t>
            </a:r>
            <a:r>
              <a:rPr lang="en-GB" sz="2000" dirty="0">
                <a:solidFill>
                  <a:schemeClr val="tx1"/>
                </a:solidFill>
                <a:latin typeface="+mn-lt"/>
              </a:rPr>
              <a:t>the definition of </a:t>
            </a:r>
            <a:r>
              <a:rPr lang="en-GB" sz="2000" dirty="0" smtClean="0">
                <a:solidFill>
                  <a:schemeClr val="tx1"/>
                </a:solidFill>
                <a:latin typeface="+mn-lt"/>
              </a:rPr>
              <a:t>internationalisation</a:t>
            </a:r>
          </a:p>
          <a:p>
            <a:pPr marL="0">
              <a:spcBef>
                <a:spcPts val="0"/>
              </a:spcBef>
              <a:buNone/>
            </a:pPr>
            <a:r>
              <a:rPr lang="en-GB" sz="2000" dirty="0" smtClean="0">
                <a:solidFill>
                  <a:schemeClr val="tx1"/>
                </a:solidFill>
                <a:latin typeface="+mn-lt"/>
              </a:rPr>
              <a:t>NEW WORKING DEFINITION</a:t>
            </a:r>
          </a:p>
          <a:p>
            <a:pPr marL="400050" lvl="1">
              <a:spcBef>
                <a:spcPts val="0"/>
              </a:spcBef>
              <a:buFont typeface="Wingdings" pitchFamily="2" charset="2"/>
              <a:buChar char="Ø"/>
            </a:pPr>
            <a:r>
              <a:rPr lang="en-GB" sz="2000" b="0" dirty="0" smtClean="0">
                <a:solidFill>
                  <a:schemeClr val="tx1"/>
                </a:solidFill>
                <a:latin typeface="+mn-lt"/>
              </a:rPr>
              <a:t>‘Internationalisation at the national, sector and institutional levels is 	defined as the process of integrating an international, intercultural or global dimension into the purpose, functions, or delivery of post secondary education’ (Jane Knight, 2003).</a:t>
            </a:r>
          </a:p>
          <a:p>
            <a:pPr>
              <a:buFont typeface="Wingdings" pitchFamily="2" charset="2"/>
              <a:buChar char="Ø"/>
            </a:pPr>
            <a:endParaRPr lang="en-US" sz="2000" dirty="0" smtClean="0">
              <a:solidFill>
                <a:schemeClr val="tx1"/>
              </a:solidFill>
              <a:ea typeface="ヒラギノ角ゴ Pro W3"/>
              <a:cs typeface="ヒラギノ角ゴ Pro W3"/>
            </a:endParaRPr>
          </a:p>
        </p:txBody>
      </p:sp>
      <p:sp>
        <p:nvSpPr>
          <p:cNvPr id="3" name="Titel 2"/>
          <p:cNvSpPr>
            <a:spLocks noGrp="1"/>
          </p:cNvSpPr>
          <p:nvPr>
            <p:ph type="ctrTitle"/>
          </p:nvPr>
        </p:nvSpPr>
        <p:spPr>
          <a:xfrm>
            <a:off x="250825" y="704850"/>
            <a:ext cx="6249988" cy="357188"/>
          </a:xfrm>
        </p:spPr>
        <p:txBody>
          <a:bodyPr/>
          <a:lstStyle/>
          <a:p>
            <a:pPr>
              <a:defRPr/>
            </a:pPr>
            <a:endParaRPr lang="de-AT" dirty="0"/>
          </a:p>
        </p:txBody>
      </p:sp>
      <p:pic>
        <p:nvPicPr>
          <p:cNvPr id="5" name="Picture 3" descr="F:\BP_Claimloga_rgb 258x48.jpg"/>
          <p:cNvPicPr>
            <a:picLocks noChangeAspect="1" noChangeArrowheads="1"/>
          </p:cNvPicPr>
          <p:nvPr/>
        </p:nvPicPr>
        <p:blipFill>
          <a:blip r:embed="rId2" cstate="print"/>
          <a:srcRect/>
          <a:stretch>
            <a:fillRect/>
          </a:stretch>
        </p:blipFill>
        <p:spPr bwMode="auto">
          <a:xfrm>
            <a:off x="539552" y="620688"/>
            <a:ext cx="3276600" cy="6096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928662" y="1643050"/>
            <a:ext cx="7715304" cy="1641934"/>
          </a:xfrm>
        </p:spPr>
        <p:txBody>
          <a:bodyPr/>
          <a:lstStyle/>
          <a:p>
            <a:pPr>
              <a:buNone/>
            </a:pPr>
            <a:r>
              <a:rPr lang="en-US" sz="2400" dirty="0" err="1" smtClean="0">
                <a:solidFill>
                  <a:schemeClr val="tx1"/>
                </a:solidFill>
                <a:latin typeface="+mn-lt"/>
              </a:rPr>
              <a:t>Stier</a:t>
            </a:r>
            <a:r>
              <a:rPr lang="en-US" sz="2400" dirty="0" smtClean="0">
                <a:solidFill>
                  <a:schemeClr val="tx1"/>
                </a:solidFill>
                <a:latin typeface="+mn-lt"/>
              </a:rPr>
              <a:t> (</a:t>
            </a:r>
            <a:r>
              <a:rPr lang="en-US" sz="2400" dirty="0">
                <a:solidFill>
                  <a:schemeClr val="tx1"/>
                </a:solidFill>
                <a:latin typeface="+mn-lt"/>
              </a:rPr>
              <a:t>2002) </a:t>
            </a:r>
            <a:r>
              <a:rPr lang="en-US" sz="2400" dirty="0" smtClean="0">
                <a:solidFill>
                  <a:schemeClr val="tx1"/>
                </a:solidFill>
                <a:latin typeface="+mn-lt"/>
              </a:rPr>
              <a:t>definition of </a:t>
            </a:r>
            <a:r>
              <a:rPr lang="en-US" sz="2400" dirty="0" err="1" smtClean="0">
                <a:solidFill>
                  <a:schemeClr val="tx1"/>
                </a:solidFill>
                <a:latin typeface="+mn-lt"/>
              </a:rPr>
              <a:t>Internationalisation</a:t>
            </a:r>
            <a:endParaRPr lang="en-US" sz="2400" dirty="0" smtClean="0">
              <a:solidFill>
                <a:schemeClr val="tx1"/>
              </a:solidFill>
              <a:latin typeface="+mn-lt"/>
            </a:endParaRPr>
          </a:p>
          <a:p>
            <a:pPr>
              <a:buNone/>
            </a:pPr>
            <a:r>
              <a:rPr lang="en-US" sz="2400" dirty="0">
                <a:solidFill>
                  <a:schemeClr val="tx1"/>
                </a:solidFill>
                <a:latin typeface="+mn-lt"/>
              </a:rPr>
              <a:t>	</a:t>
            </a:r>
            <a:r>
              <a:rPr lang="en-US" sz="2400" dirty="0" smtClean="0">
                <a:solidFill>
                  <a:schemeClr val="tx1"/>
                </a:solidFill>
                <a:latin typeface="+mn-lt"/>
              </a:rPr>
              <a:t>‘</a:t>
            </a:r>
            <a:r>
              <a:rPr lang="en-US" sz="2400" dirty="0">
                <a:solidFill>
                  <a:schemeClr val="tx1"/>
                </a:solidFill>
                <a:latin typeface="+mn-lt"/>
              </a:rPr>
              <a:t>a process of exchange and </a:t>
            </a:r>
            <a:r>
              <a:rPr lang="en-US" sz="2400" dirty="0" smtClean="0">
                <a:solidFill>
                  <a:schemeClr val="tx1"/>
                </a:solidFill>
                <a:latin typeface="+mn-lt"/>
              </a:rPr>
              <a:t>mutual influence</a:t>
            </a:r>
            <a:r>
              <a:rPr lang="en-US" sz="2400" dirty="0">
                <a:solidFill>
                  <a:schemeClr val="tx1"/>
                </a:solidFill>
                <a:latin typeface="+mn-lt"/>
              </a:rPr>
              <a:t>, where the actors involved </a:t>
            </a:r>
            <a:r>
              <a:rPr lang="en-US" sz="2400" dirty="0" smtClean="0">
                <a:solidFill>
                  <a:schemeClr val="tx1"/>
                </a:solidFill>
                <a:latin typeface="+mn-lt"/>
              </a:rPr>
              <a:t>are presumably </a:t>
            </a:r>
            <a:r>
              <a:rPr lang="en-US" sz="2400" dirty="0">
                <a:solidFill>
                  <a:schemeClr val="tx1"/>
                </a:solidFill>
                <a:latin typeface="+mn-lt"/>
              </a:rPr>
              <a:t>‘nations’’.</a:t>
            </a:r>
          </a:p>
        </p:txBody>
      </p:sp>
      <p:sp>
        <p:nvSpPr>
          <p:cNvPr id="3" name="Title 2"/>
          <p:cNvSpPr>
            <a:spLocks noGrp="1"/>
          </p:cNvSpPr>
          <p:nvPr>
            <p:ph type="ctrTitle"/>
          </p:nvPr>
        </p:nvSpPr>
        <p:spPr/>
        <p:txBody>
          <a:bodyPr/>
          <a:lstStyle/>
          <a:p>
            <a:endParaRPr lang="en-US" dirty="0"/>
          </a:p>
        </p:txBody>
      </p:sp>
      <p:sp>
        <p:nvSpPr>
          <p:cNvPr id="4" name="Text Placeholder 3"/>
          <p:cNvSpPr>
            <a:spLocks noGrp="1"/>
          </p:cNvSpPr>
          <p:nvPr>
            <p:ph type="body" sz="quarter" idx="11"/>
          </p:nvPr>
        </p:nvSpPr>
        <p:spPr>
          <a:xfrm>
            <a:off x="928662" y="3284984"/>
            <a:ext cx="7715304" cy="2501470"/>
          </a:xfrm>
        </p:spPr>
        <p:txBody>
          <a:bodyPr/>
          <a:lstStyle/>
          <a:p>
            <a:pPr>
              <a:buNone/>
            </a:pPr>
            <a:r>
              <a:rPr lang="en-GB" sz="2000" b="1" dirty="0" smtClean="0">
                <a:solidFill>
                  <a:schemeClr val="tx1"/>
                </a:solidFill>
                <a:latin typeface="+mn-lt"/>
              </a:rPr>
              <a:t>From definitions to dimensions</a:t>
            </a:r>
          </a:p>
          <a:p>
            <a:pPr>
              <a:buNone/>
            </a:pPr>
            <a:r>
              <a:rPr lang="en-GB" sz="2000" dirty="0" smtClean="0">
                <a:solidFill>
                  <a:schemeClr val="tx1"/>
                </a:solidFill>
                <a:latin typeface="+mn-lt"/>
              </a:rPr>
              <a:t>This definition suggests some of the dimensions.</a:t>
            </a:r>
          </a:p>
          <a:p>
            <a:pPr>
              <a:buNone/>
            </a:pPr>
            <a:r>
              <a:rPr lang="en-GB" sz="2000" dirty="0" smtClean="0">
                <a:solidFill>
                  <a:schemeClr val="tx1"/>
                </a:solidFill>
                <a:latin typeface="+mn-lt"/>
              </a:rPr>
              <a:t>	Policy makers focusing on the </a:t>
            </a:r>
            <a:r>
              <a:rPr lang="en-GB" sz="2000" u="sng" dirty="0" smtClean="0">
                <a:solidFill>
                  <a:schemeClr val="tx1"/>
                </a:solidFill>
                <a:latin typeface="+mn-lt"/>
              </a:rPr>
              <a:t>ideological aims</a:t>
            </a:r>
            <a:r>
              <a:rPr lang="en-GB" sz="2000" dirty="0" smtClean="0">
                <a:solidFill>
                  <a:schemeClr val="tx1"/>
                </a:solidFill>
                <a:latin typeface="+mn-lt"/>
              </a:rPr>
              <a:t> of internationalisation, Teachers concentrating on the </a:t>
            </a:r>
            <a:r>
              <a:rPr lang="en-GB" sz="2000" u="sng" dirty="0" smtClean="0">
                <a:solidFill>
                  <a:schemeClr val="tx1"/>
                </a:solidFill>
                <a:latin typeface="+mn-lt"/>
              </a:rPr>
              <a:t>pedagogic issues</a:t>
            </a:r>
            <a:r>
              <a:rPr lang="en-GB" sz="2000" dirty="0" smtClean="0">
                <a:solidFill>
                  <a:schemeClr val="tx1"/>
                </a:solidFill>
                <a:latin typeface="+mn-lt"/>
              </a:rPr>
              <a:t> such as course content, language issues etc, and </a:t>
            </a:r>
          </a:p>
          <a:p>
            <a:pPr>
              <a:buNone/>
            </a:pPr>
            <a:r>
              <a:rPr lang="en-GB" sz="2000" dirty="0" smtClean="0">
                <a:solidFill>
                  <a:schemeClr val="tx1"/>
                </a:solidFill>
                <a:latin typeface="+mn-lt"/>
              </a:rPr>
              <a:t>	Administrators concerned with practical issues including the </a:t>
            </a:r>
            <a:r>
              <a:rPr lang="en-GB" sz="2000" u="sng" dirty="0" smtClean="0">
                <a:solidFill>
                  <a:schemeClr val="tx1"/>
                </a:solidFill>
                <a:latin typeface="+mn-lt"/>
              </a:rPr>
              <a:t>standardisation of awards</a:t>
            </a:r>
            <a:r>
              <a:rPr lang="en-GB" sz="2000" dirty="0" smtClean="0">
                <a:solidFill>
                  <a:schemeClr val="tx1"/>
                </a:solidFill>
                <a:latin typeface="+mn-lt"/>
              </a:rPr>
              <a:t>, student visas etc.</a:t>
            </a:r>
            <a:endParaRPr lang="en-US" sz="2000" dirty="0" smtClean="0">
              <a:solidFill>
                <a:schemeClr val="tx1"/>
              </a:solidFill>
              <a:latin typeface="+mn-lt"/>
            </a:endParaRPr>
          </a:p>
          <a:p>
            <a:endParaRPr lang="en-US" dirty="0"/>
          </a:p>
        </p:txBody>
      </p:sp>
      <p:pic>
        <p:nvPicPr>
          <p:cNvPr id="5" name="Picture 3" descr="F:\BP_Claimloga_rgb 258x48.jpg"/>
          <p:cNvPicPr>
            <a:picLocks noChangeAspect="1" noChangeArrowheads="1"/>
          </p:cNvPicPr>
          <p:nvPr/>
        </p:nvPicPr>
        <p:blipFill>
          <a:blip r:embed="rId2" cstate="print"/>
          <a:srcRect/>
          <a:stretch>
            <a:fillRect/>
          </a:stretch>
        </p:blipFill>
        <p:spPr bwMode="auto">
          <a:xfrm>
            <a:off x="755576" y="620688"/>
            <a:ext cx="3276600" cy="6096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platzhalter 1"/>
          <p:cNvSpPr>
            <a:spLocks noGrp="1"/>
          </p:cNvSpPr>
          <p:nvPr>
            <p:ph type="body" sz="quarter" idx="10"/>
          </p:nvPr>
        </p:nvSpPr>
        <p:spPr bwMode="auto">
          <a:xfrm>
            <a:off x="395288" y="1700213"/>
            <a:ext cx="8248650" cy="4537075"/>
          </a:xfrm>
          <a:noFill/>
          <a:ln>
            <a:miter lim="800000"/>
            <a:headEnd/>
            <a:tailEnd/>
          </a:ln>
        </p:spPr>
        <p:txBody>
          <a:bodyPr vert="horz" wrap="square" lIns="91440" tIns="45720" rIns="91440" bIns="45720" numCol="1" anchor="t" anchorCtr="0" compatLnSpc="1">
            <a:prstTxWarp prst="textNoShape">
              <a:avLst/>
            </a:prstTxWarp>
          </a:bodyPr>
          <a:lstStyle/>
          <a:p>
            <a:pPr>
              <a:buNone/>
            </a:pPr>
            <a:r>
              <a:rPr lang="en-US" sz="2400" dirty="0" smtClean="0">
                <a:solidFill>
                  <a:schemeClr val="tx1"/>
                </a:solidFill>
                <a:latin typeface="+mn-lt"/>
              </a:rPr>
              <a:t>Content of </a:t>
            </a:r>
            <a:r>
              <a:rPr lang="en-US" sz="2400" dirty="0" err="1" smtClean="0">
                <a:solidFill>
                  <a:schemeClr val="tx1"/>
                </a:solidFill>
                <a:latin typeface="+mn-lt"/>
              </a:rPr>
              <a:t>Internationalisation</a:t>
            </a:r>
            <a:r>
              <a:rPr lang="en-US" sz="2400" dirty="0" smtClean="0">
                <a:solidFill>
                  <a:schemeClr val="tx1"/>
                </a:solidFill>
                <a:latin typeface="+mn-lt"/>
              </a:rPr>
              <a:t>: </a:t>
            </a:r>
          </a:p>
          <a:p>
            <a:pPr>
              <a:buAutoNum type="arabicParenBoth"/>
            </a:pPr>
            <a:r>
              <a:rPr lang="en-US" sz="2400" dirty="0" smtClean="0">
                <a:solidFill>
                  <a:schemeClr val="tx1"/>
                </a:solidFill>
                <a:latin typeface="+mn-lt"/>
              </a:rPr>
              <a:t>an </a:t>
            </a:r>
            <a:r>
              <a:rPr lang="en-US" sz="2400" dirty="0">
                <a:solidFill>
                  <a:schemeClr val="tx1"/>
                </a:solidFill>
                <a:latin typeface="+mn-lt"/>
              </a:rPr>
              <a:t>organization strategy for </a:t>
            </a:r>
            <a:r>
              <a:rPr lang="en-US" sz="2400" dirty="0" smtClean="0">
                <a:solidFill>
                  <a:schemeClr val="tx1"/>
                </a:solidFill>
                <a:latin typeface="+mn-lt"/>
              </a:rPr>
              <a:t>internationalization</a:t>
            </a:r>
          </a:p>
          <a:p>
            <a:pPr>
              <a:buAutoNum type="arabicParenBoth"/>
            </a:pPr>
            <a:r>
              <a:rPr lang="en-US" sz="2400" dirty="0" smtClean="0">
                <a:solidFill>
                  <a:schemeClr val="tx1"/>
                </a:solidFill>
                <a:latin typeface="+mn-lt"/>
              </a:rPr>
              <a:t>international </a:t>
            </a:r>
            <a:r>
              <a:rPr lang="en-US" sz="2400" dirty="0">
                <a:solidFill>
                  <a:schemeClr val="tx1"/>
                </a:solidFill>
                <a:latin typeface="+mn-lt"/>
              </a:rPr>
              <a:t>student </a:t>
            </a:r>
            <a:r>
              <a:rPr lang="en-US" sz="2400" dirty="0" smtClean="0">
                <a:solidFill>
                  <a:schemeClr val="tx1"/>
                </a:solidFill>
                <a:latin typeface="+mn-lt"/>
              </a:rPr>
              <a:t>programs</a:t>
            </a:r>
          </a:p>
          <a:p>
            <a:pPr>
              <a:buAutoNum type="arabicParenBoth"/>
            </a:pPr>
            <a:r>
              <a:rPr lang="en-US" sz="2400" dirty="0" smtClean="0">
                <a:solidFill>
                  <a:schemeClr val="tx1"/>
                </a:solidFill>
                <a:latin typeface="+mn-lt"/>
              </a:rPr>
              <a:t>the </a:t>
            </a:r>
            <a:r>
              <a:rPr lang="en-US" sz="2400" dirty="0">
                <a:solidFill>
                  <a:schemeClr val="tx1"/>
                </a:solidFill>
                <a:latin typeface="+mn-lt"/>
              </a:rPr>
              <a:t>internationalization of </a:t>
            </a:r>
            <a:r>
              <a:rPr lang="en-US" sz="2400" dirty="0" smtClean="0">
                <a:solidFill>
                  <a:schemeClr val="tx1"/>
                </a:solidFill>
                <a:latin typeface="+mn-lt"/>
              </a:rPr>
              <a:t>teaching</a:t>
            </a:r>
          </a:p>
          <a:p>
            <a:pPr>
              <a:buAutoNum type="arabicParenBoth"/>
            </a:pPr>
            <a:r>
              <a:rPr lang="en-US" sz="2400" dirty="0" smtClean="0">
                <a:solidFill>
                  <a:schemeClr val="tx1"/>
                </a:solidFill>
                <a:latin typeface="+mn-lt"/>
              </a:rPr>
              <a:t>off-shore and </a:t>
            </a:r>
            <a:r>
              <a:rPr lang="en-US" sz="2400" dirty="0">
                <a:solidFill>
                  <a:schemeClr val="tx1"/>
                </a:solidFill>
                <a:latin typeface="+mn-lt"/>
              </a:rPr>
              <a:t>distance </a:t>
            </a:r>
            <a:r>
              <a:rPr lang="en-US" sz="2400" dirty="0" smtClean="0">
                <a:solidFill>
                  <a:schemeClr val="tx1"/>
                </a:solidFill>
                <a:latin typeface="+mn-lt"/>
              </a:rPr>
              <a:t>education</a:t>
            </a:r>
          </a:p>
          <a:p>
            <a:pPr>
              <a:buAutoNum type="arabicParenBoth"/>
            </a:pPr>
            <a:r>
              <a:rPr lang="en-US" sz="2400" dirty="0" smtClean="0">
                <a:solidFill>
                  <a:schemeClr val="tx1"/>
                </a:solidFill>
                <a:latin typeface="+mn-lt"/>
              </a:rPr>
              <a:t>internationalization </a:t>
            </a:r>
            <a:r>
              <a:rPr lang="en-US" sz="2400" dirty="0">
                <a:solidFill>
                  <a:schemeClr val="tx1"/>
                </a:solidFill>
                <a:latin typeface="+mn-lt"/>
              </a:rPr>
              <a:t>in </a:t>
            </a:r>
            <a:r>
              <a:rPr lang="en-US" sz="2400" dirty="0" smtClean="0">
                <a:solidFill>
                  <a:schemeClr val="tx1"/>
                </a:solidFill>
                <a:latin typeface="+mn-lt"/>
              </a:rPr>
              <a:t>research</a:t>
            </a:r>
          </a:p>
          <a:p>
            <a:pPr>
              <a:buAutoNum type="arabicParenBoth"/>
            </a:pPr>
            <a:r>
              <a:rPr lang="en-US" sz="2400" dirty="0" smtClean="0">
                <a:solidFill>
                  <a:schemeClr val="tx1"/>
                </a:solidFill>
                <a:latin typeface="+mn-lt"/>
              </a:rPr>
              <a:t>international technical assistance </a:t>
            </a:r>
            <a:r>
              <a:rPr lang="en-US" sz="2400" dirty="0">
                <a:solidFill>
                  <a:schemeClr val="tx1"/>
                </a:solidFill>
                <a:latin typeface="+mn-lt"/>
              </a:rPr>
              <a:t>and </a:t>
            </a:r>
            <a:r>
              <a:rPr lang="en-US" sz="2400" dirty="0" smtClean="0">
                <a:solidFill>
                  <a:schemeClr val="tx1"/>
                </a:solidFill>
                <a:latin typeface="+mn-lt"/>
              </a:rPr>
              <a:t>training</a:t>
            </a:r>
          </a:p>
          <a:p>
            <a:pPr>
              <a:buAutoNum type="arabicParenBoth"/>
            </a:pPr>
            <a:r>
              <a:rPr lang="en-US" sz="2400" dirty="0" smtClean="0">
                <a:solidFill>
                  <a:schemeClr val="tx1"/>
                </a:solidFill>
                <a:latin typeface="+mn-lt"/>
              </a:rPr>
              <a:t>providing </a:t>
            </a:r>
            <a:r>
              <a:rPr lang="en-US" sz="2400" dirty="0">
                <a:solidFill>
                  <a:schemeClr val="tx1"/>
                </a:solidFill>
                <a:latin typeface="+mn-lt"/>
              </a:rPr>
              <a:t>international student support services.</a:t>
            </a:r>
            <a:endParaRPr lang="en-US" sz="2400" dirty="0">
              <a:solidFill>
                <a:schemeClr val="tx1"/>
              </a:solidFill>
              <a:latin typeface="+mn-lt"/>
              <a:ea typeface="ヒラギノ角ゴ Pro W3"/>
              <a:cs typeface="ヒラギノ角ゴ Pro W3"/>
            </a:endParaRPr>
          </a:p>
        </p:txBody>
      </p:sp>
      <p:sp>
        <p:nvSpPr>
          <p:cNvPr id="3" name="Titel 2"/>
          <p:cNvSpPr>
            <a:spLocks noGrp="1"/>
          </p:cNvSpPr>
          <p:nvPr>
            <p:ph type="ctrTitle"/>
          </p:nvPr>
        </p:nvSpPr>
        <p:spPr>
          <a:xfrm>
            <a:off x="250825" y="704850"/>
            <a:ext cx="2376959" cy="357188"/>
          </a:xfrm>
        </p:spPr>
        <p:txBody>
          <a:bodyPr/>
          <a:lstStyle/>
          <a:p>
            <a:pPr>
              <a:defRPr/>
            </a:pPr>
            <a:endParaRPr lang="de-AT" dirty="0"/>
          </a:p>
        </p:txBody>
      </p:sp>
      <p:pic>
        <p:nvPicPr>
          <p:cNvPr id="5" name="Picture 3" descr="F:\BP_Claimloga_rgb 258x48.jpg"/>
          <p:cNvPicPr>
            <a:picLocks noChangeAspect="1" noChangeArrowheads="1"/>
          </p:cNvPicPr>
          <p:nvPr/>
        </p:nvPicPr>
        <p:blipFill>
          <a:blip r:embed="rId2" cstate="print"/>
          <a:srcRect/>
          <a:stretch>
            <a:fillRect/>
          </a:stretch>
        </p:blipFill>
        <p:spPr bwMode="auto">
          <a:xfrm>
            <a:off x="683568" y="692696"/>
            <a:ext cx="3276600" cy="6096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platzhalter 1"/>
          <p:cNvSpPr>
            <a:spLocks noGrp="1"/>
          </p:cNvSpPr>
          <p:nvPr>
            <p:ph type="body" sz="quarter" idx="10"/>
          </p:nvPr>
        </p:nvSpPr>
        <p:spPr bwMode="auto">
          <a:xfrm>
            <a:off x="395288" y="1700213"/>
            <a:ext cx="8248650" cy="4537075"/>
          </a:xfrm>
          <a:noFill/>
          <a:ln>
            <a:miter lim="800000"/>
            <a:headEnd/>
            <a:tailEnd/>
          </a:ln>
        </p:spPr>
        <p:txBody>
          <a:bodyPr vert="horz" wrap="square" lIns="91440" tIns="45720" rIns="91440" bIns="45720" numCol="1" anchor="t" anchorCtr="0" compatLnSpc="1">
            <a:prstTxWarp prst="textNoShape">
              <a:avLst/>
            </a:prstTxWarp>
          </a:bodyPr>
          <a:lstStyle/>
          <a:p>
            <a:pPr>
              <a:buFontTx/>
              <a:buNone/>
            </a:pPr>
            <a:r>
              <a:rPr lang="en-US" sz="2400" dirty="0" smtClean="0">
                <a:solidFill>
                  <a:schemeClr val="tx1"/>
                </a:solidFill>
                <a:latin typeface="+mn-lt"/>
                <a:ea typeface="ヒラギノ角ゴ Pro W3"/>
                <a:cs typeface="ヒラギノ角ゴ Pro W3"/>
              </a:rPr>
              <a:t>Changing interests</a:t>
            </a:r>
          </a:p>
          <a:p>
            <a:pPr>
              <a:buFont typeface="Wingdings" pitchFamily="2" charset="2"/>
              <a:buChar char="§"/>
            </a:pPr>
            <a:r>
              <a:rPr lang="en-US" sz="2400" dirty="0" smtClean="0">
                <a:solidFill>
                  <a:schemeClr val="tx1"/>
                </a:solidFill>
                <a:latin typeface="+mn-lt"/>
                <a:ea typeface="ヒラギノ角ゴ Pro W3"/>
                <a:cs typeface="ヒラギノ角ゴ Pro W3"/>
              </a:rPr>
              <a:t>In the seventies and eighties political and social cultural motives</a:t>
            </a:r>
          </a:p>
          <a:p>
            <a:pPr>
              <a:buFont typeface="Wingdings" pitchFamily="2" charset="2"/>
              <a:buChar char="§"/>
            </a:pPr>
            <a:r>
              <a:rPr lang="en-US" sz="2400" dirty="0" smtClean="0">
                <a:solidFill>
                  <a:schemeClr val="tx1"/>
                </a:solidFill>
                <a:latin typeface="+mn-lt"/>
                <a:ea typeface="ヒラギノ角ゴ Pro W3"/>
                <a:cs typeface="ヒラギノ角ゴ Pro W3"/>
              </a:rPr>
              <a:t>In the nineties economic </a:t>
            </a:r>
            <a:r>
              <a:rPr lang="en-US" sz="2400" dirty="0" smtClean="0">
                <a:solidFill>
                  <a:schemeClr val="tx1"/>
                </a:solidFill>
                <a:latin typeface="+mn-lt"/>
                <a:ea typeface="ヒラギノ角ゴ Pro W3"/>
                <a:cs typeface="ヒラギノ角ゴ Pro W3"/>
              </a:rPr>
              <a:t>motives, recruitment </a:t>
            </a:r>
            <a:r>
              <a:rPr lang="en-US" sz="2400" dirty="0" smtClean="0">
                <a:solidFill>
                  <a:schemeClr val="tx1"/>
                </a:solidFill>
                <a:latin typeface="+mn-lt"/>
                <a:ea typeface="ヒラギノ角ゴ Pro W3"/>
                <a:cs typeface="ヒラギノ角ゴ Pro W3"/>
              </a:rPr>
              <a:t>of students</a:t>
            </a:r>
          </a:p>
          <a:p>
            <a:pPr>
              <a:buFont typeface="Wingdings" pitchFamily="2" charset="2"/>
              <a:buChar char="§"/>
            </a:pPr>
            <a:r>
              <a:rPr lang="en-US" sz="2400" dirty="0" smtClean="0">
                <a:solidFill>
                  <a:schemeClr val="tx1"/>
                </a:solidFill>
                <a:latin typeface="+mn-lt"/>
                <a:ea typeface="ヒラギノ角ゴ Pro W3"/>
                <a:cs typeface="ヒラギノ角ゴ Pro W3"/>
              </a:rPr>
              <a:t>From 2000 on internationalization at home and off shore education</a:t>
            </a:r>
          </a:p>
          <a:p>
            <a:pPr>
              <a:buFont typeface="Wingdings" pitchFamily="2" charset="2"/>
              <a:buChar char="§"/>
            </a:pPr>
            <a:r>
              <a:rPr lang="en-US" sz="2400" dirty="0" smtClean="0">
                <a:solidFill>
                  <a:schemeClr val="tx1"/>
                </a:solidFill>
                <a:latin typeface="+mn-lt"/>
                <a:ea typeface="ヒラギノ角ゴ Pro W3"/>
                <a:cs typeface="ヒラギノ角ゴ Pro W3"/>
              </a:rPr>
              <a:t>At the moment integration of economic motives and educational ones</a:t>
            </a:r>
            <a:endParaRPr lang="en-US" sz="2400" dirty="0">
              <a:solidFill>
                <a:schemeClr val="tx1"/>
              </a:solidFill>
              <a:latin typeface="+mn-lt"/>
              <a:ea typeface="ヒラギノ角ゴ Pro W3"/>
              <a:cs typeface="ヒラギノ角ゴ Pro W3"/>
            </a:endParaRPr>
          </a:p>
        </p:txBody>
      </p:sp>
      <p:sp>
        <p:nvSpPr>
          <p:cNvPr id="3" name="Titel 2"/>
          <p:cNvSpPr>
            <a:spLocks noGrp="1"/>
          </p:cNvSpPr>
          <p:nvPr>
            <p:ph type="ctrTitle"/>
          </p:nvPr>
        </p:nvSpPr>
        <p:spPr>
          <a:xfrm>
            <a:off x="250825" y="704850"/>
            <a:ext cx="6249988" cy="357188"/>
          </a:xfrm>
        </p:spPr>
        <p:txBody>
          <a:bodyPr/>
          <a:lstStyle/>
          <a:p>
            <a:pPr>
              <a:defRPr/>
            </a:pPr>
            <a:endParaRPr lang="de-AT" dirty="0"/>
          </a:p>
        </p:txBody>
      </p:sp>
      <p:pic>
        <p:nvPicPr>
          <p:cNvPr id="4" name="Picture 3" descr="F:\BP_Claimloga_rgb 258x48.jpg"/>
          <p:cNvPicPr>
            <a:picLocks noChangeAspect="1" noChangeArrowheads="1"/>
          </p:cNvPicPr>
          <p:nvPr/>
        </p:nvPicPr>
        <p:blipFill>
          <a:blip r:embed="rId2" cstate="print"/>
          <a:srcRect/>
          <a:stretch>
            <a:fillRect/>
          </a:stretch>
        </p:blipFill>
        <p:spPr bwMode="auto">
          <a:xfrm>
            <a:off x="755576" y="548680"/>
            <a:ext cx="3276600" cy="6096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928662" y="1643050"/>
            <a:ext cx="7715304" cy="2290006"/>
          </a:xfrm>
        </p:spPr>
        <p:txBody>
          <a:bodyPr/>
          <a:lstStyle/>
          <a:p>
            <a:pPr>
              <a:buNone/>
            </a:pPr>
            <a:r>
              <a:rPr lang="nl-NL" sz="2400" dirty="0" smtClean="0">
                <a:solidFill>
                  <a:schemeClr val="tx1"/>
                </a:solidFill>
                <a:latin typeface="+mn-lt"/>
              </a:rPr>
              <a:t>New focus</a:t>
            </a:r>
          </a:p>
          <a:p>
            <a:pPr>
              <a:buNone/>
            </a:pPr>
            <a:r>
              <a:rPr lang="nl-NL" sz="2400" dirty="0" smtClean="0">
                <a:solidFill>
                  <a:schemeClr val="tx1"/>
                </a:solidFill>
                <a:latin typeface="+mn-lt"/>
              </a:rPr>
              <a:t>Bologna </a:t>
            </a:r>
            <a:r>
              <a:rPr lang="nl-NL" sz="2400" dirty="0" err="1" smtClean="0">
                <a:solidFill>
                  <a:schemeClr val="tx1"/>
                </a:solidFill>
                <a:latin typeface="+mn-lt"/>
              </a:rPr>
              <a:t>process</a:t>
            </a:r>
            <a:r>
              <a:rPr lang="nl-NL" sz="2400" dirty="0" smtClean="0">
                <a:solidFill>
                  <a:schemeClr val="tx1"/>
                </a:solidFill>
                <a:latin typeface="+mn-lt"/>
              </a:rPr>
              <a:t>, 10 </a:t>
            </a:r>
            <a:r>
              <a:rPr lang="nl-NL" sz="2400" dirty="0" err="1" smtClean="0">
                <a:solidFill>
                  <a:schemeClr val="tx1"/>
                </a:solidFill>
                <a:latin typeface="+mn-lt"/>
              </a:rPr>
              <a:t>action</a:t>
            </a:r>
            <a:r>
              <a:rPr lang="nl-NL" sz="2400" dirty="0" smtClean="0">
                <a:solidFill>
                  <a:schemeClr val="tx1"/>
                </a:solidFill>
                <a:latin typeface="+mn-lt"/>
              </a:rPr>
              <a:t> </a:t>
            </a:r>
            <a:r>
              <a:rPr lang="nl-NL" sz="2400" dirty="0" err="1" smtClean="0">
                <a:solidFill>
                  <a:schemeClr val="tx1"/>
                </a:solidFill>
                <a:latin typeface="+mn-lt"/>
              </a:rPr>
              <a:t>lines</a:t>
            </a:r>
            <a:endParaRPr lang="nl-NL" sz="2400" dirty="0" smtClean="0">
              <a:solidFill>
                <a:schemeClr val="tx1"/>
              </a:solidFill>
              <a:latin typeface="+mn-lt"/>
            </a:endParaRPr>
          </a:p>
          <a:p>
            <a:pPr>
              <a:buNone/>
            </a:pPr>
            <a:r>
              <a:rPr lang="nl-NL" sz="2400" dirty="0" err="1" smtClean="0">
                <a:solidFill>
                  <a:schemeClr val="tx1"/>
                </a:solidFill>
                <a:latin typeface="+mn-lt"/>
              </a:rPr>
              <a:t>Better</a:t>
            </a:r>
            <a:r>
              <a:rPr lang="nl-NL" sz="2400" dirty="0" smtClean="0">
                <a:solidFill>
                  <a:schemeClr val="tx1"/>
                </a:solidFill>
                <a:latin typeface="+mn-lt"/>
              </a:rPr>
              <a:t> </a:t>
            </a:r>
            <a:r>
              <a:rPr lang="nl-NL" sz="2400" dirty="0" err="1" smtClean="0">
                <a:solidFill>
                  <a:schemeClr val="tx1"/>
                </a:solidFill>
                <a:latin typeface="+mn-lt"/>
              </a:rPr>
              <a:t>connection</a:t>
            </a:r>
            <a:r>
              <a:rPr lang="nl-NL" sz="2400" dirty="0" smtClean="0">
                <a:solidFill>
                  <a:schemeClr val="tx1"/>
                </a:solidFill>
                <a:latin typeface="+mn-lt"/>
              </a:rPr>
              <a:t> </a:t>
            </a:r>
            <a:r>
              <a:rPr lang="nl-NL" sz="2400" dirty="0" err="1" smtClean="0">
                <a:solidFill>
                  <a:schemeClr val="tx1"/>
                </a:solidFill>
                <a:latin typeface="+mn-lt"/>
              </a:rPr>
              <a:t>with</a:t>
            </a:r>
            <a:r>
              <a:rPr lang="nl-NL" sz="2400" dirty="0" smtClean="0">
                <a:solidFill>
                  <a:schemeClr val="tx1"/>
                </a:solidFill>
                <a:latin typeface="+mn-lt"/>
              </a:rPr>
              <a:t> the </a:t>
            </a:r>
            <a:r>
              <a:rPr lang="nl-NL" sz="2400" dirty="0" err="1" smtClean="0">
                <a:solidFill>
                  <a:schemeClr val="tx1"/>
                </a:solidFill>
                <a:latin typeface="+mn-lt"/>
              </a:rPr>
              <a:t>labour</a:t>
            </a:r>
            <a:r>
              <a:rPr lang="nl-NL" sz="2400" dirty="0" smtClean="0">
                <a:solidFill>
                  <a:schemeClr val="tx1"/>
                </a:solidFill>
                <a:latin typeface="+mn-lt"/>
              </a:rPr>
              <a:t> </a:t>
            </a:r>
            <a:r>
              <a:rPr lang="nl-NL" sz="2400" dirty="0" err="1" smtClean="0">
                <a:solidFill>
                  <a:schemeClr val="tx1"/>
                </a:solidFill>
                <a:latin typeface="+mn-lt"/>
              </a:rPr>
              <a:t>market</a:t>
            </a:r>
            <a:endParaRPr lang="nl-NL" sz="2400" dirty="0" smtClean="0">
              <a:solidFill>
                <a:schemeClr val="tx1"/>
              </a:solidFill>
              <a:latin typeface="+mn-lt"/>
            </a:endParaRPr>
          </a:p>
          <a:p>
            <a:pPr>
              <a:buNone/>
            </a:pPr>
            <a:r>
              <a:rPr lang="nl-NL" sz="2400" dirty="0" smtClean="0">
                <a:solidFill>
                  <a:schemeClr val="tx1"/>
                </a:solidFill>
                <a:latin typeface="+mn-lt"/>
              </a:rPr>
              <a:t>Student </a:t>
            </a:r>
            <a:r>
              <a:rPr lang="nl-NL" sz="2400" dirty="0" err="1" smtClean="0">
                <a:solidFill>
                  <a:schemeClr val="tx1"/>
                </a:solidFill>
                <a:latin typeface="+mn-lt"/>
              </a:rPr>
              <a:t>centered</a:t>
            </a:r>
            <a:r>
              <a:rPr lang="nl-NL" sz="2400" dirty="0" smtClean="0">
                <a:solidFill>
                  <a:schemeClr val="tx1"/>
                </a:solidFill>
                <a:latin typeface="+mn-lt"/>
              </a:rPr>
              <a:t> and </a:t>
            </a:r>
            <a:r>
              <a:rPr lang="nl-NL" sz="2400" dirty="0" err="1" smtClean="0">
                <a:solidFill>
                  <a:schemeClr val="tx1"/>
                </a:solidFill>
                <a:latin typeface="+mn-lt"/>
              </a:rPr>
              <a:t>Learning</a:t>
            </a:r>
            <a:r>
              <a:rPr lang="nl-NL" sz="2400" dirty="0" smtClean="0">
                <a:solidFill>
                  <a:schemeClr val="tx1"/>
                </a:solidFill>
                <a:latin typeface="+mn-lt"/>
              </a:rPr>
              <a:t> </a:t>
            </a:r>
            <a:r>
              <a:rPr lang="nl-NL" sz="2400" dirty="0" err="1" smtClean="0">
                <a:solidFill>
                  <a:schemeClr val="tx1"/>
                </a:solidFill>
                <a:latin typeface="+mn-lt"/>
              </a:rPr>
              <a:t>outcomes</a:t>
            </a:r>
            <a:endParaRPr lang="nl-NL" sz="2400" dirty="0" smtClean="0">
              <a:solidFill>
                <a:schemeClr val="tx1"/>
              </a:solidFill>
              <a:latin typeface="+mn-lt"/>
            </a:endParaRPr>
          </a:p>
          <a:p>
            <a:pPr>
              <a:buNone/>
            </a:pPr>
            <a:r>
              <a:rPr lang="nl-NL" sz="2400" dirty="0" smtClean="0">
                <a:solidFill>
                  <a:schemeClr val="tx1"/>
                </a:solidFill>
                <a:latin typeface="+mn-lt"/>
              </a:rPr>
              <a:t>More </a:t>
            </a:r>
            <a:r>
              <a:rPr lang="nl-NL" sz="2400" dirty="0" err="1" smtClean="0">
                <a:solidFill>
                  <a:schemeClr val="tx1"/>
                </a:solidFill>
                <a:latin typeface="+mn-lt"/>
              </a:rPr>
              <a:t>mobility</a:t>
            </a:r>
            <a:r>
              <a:rPr lang="nl-NL" sz="2400" dirty="0" smtClean="0">
                <a:solidFill>
                  <a:schemeClr val="tx1"/>
                </a:solidFill>
                <a:latin typeface="+mn-lt"/>
              </a:rPr>
              <a:t> of </a:t>
            </a:r>
            <a:r>
              <a:rPr lang="nl-NL" sz="2400" dirty="0" err="1" smtClean="0">
                <a:solidFill>
                  <a:schemeClr val="tx1"/>
                </a:solidFill>
                <a:latin typeface="+mn-lt"/>
              </a:rPr>
              <a:t>students</a:t>
            </a:r>
            <a:r>
              <a:rPr lang="nl-NL" sz="2400" dirty="0" smtClean="0">
                <a:solidFill>
                  <a:schemeClr val="tx1"/>
                </a:solidFill>
                <a:latin typeface="+mn-lt"/>
              </a:rPr>
              <a:t> and </a:t>
            </a:r>
            <a:r>
              <a:rPr lang="nl-NL" sz="2400" dirty="0" err="1" smtClean="0">
                <a:solidFill>
                  <a:schemeClr val="tx1"/>
                </a:solidFill>
                <a:latin typeface="+mn-lt"/>
              </a:rPr>
              <a:t>graduates</a:t>
            </a:r>
            <a:endParaRPr lang="nl-NL" sz="2400" dirty="0">
              <a:solidFill>
                <a:schemeClr val="tx1"/>
              </a:solidFill>
              <a:latin typeface="+mn-lt"/>
            </a:endParaRPr>
          </a:p>
        </p:txBody>
      </p:sp>
      <p:sp>
        <p:nvSpPr>
          <p:cNvPr id="3" name="Title 2"/>
          <p:cNvSpPr>
            <a:spLocks noGrp="1"/>
          </p:cNvSpPr>
          <p:nvPr>
            <p:ph type="ctrTitle"/>
          </p:nvPr>
        </p:nvSpPr>
        <p:spPr/>
        <p:txBody>
          <a:bodyPr/>
          <a:lstStyle/>
          <a:p>
            <a:endParaRPr lang="en-US" dirty="0"/>
          </a:p>
        </p:txBody>
      </p:sp>
      <p:sp>
        <p:nvSpPr>
          <p:cNvPr id="4" name="Text Placeholder 3"/>
          <p:cNvSpPr>
            <a:spLocks noGrp="1"/>
          </p:cNvSpPr>
          <p:nvPr>
            <p:ph type="body" sz="quarter" idx="11"/>
          </p:nvPr>
        </p:nvSpPr>
        <p:spPr>
          <a:xfrm>
            <a:off x="928662" y="4000504"/>
            <a:ext cx="7715304" cy="2164800"/>
          </a:xfrm>
        </p:spPr>
        <p:txBody>
          <a:bodyPr/>
          <a:lstStyle/>
          <a:p>
            <a:pPr>
              <a:buNone/>
            </a:pPr>
            <a:r>
              <a:rPr lang="nl-NL" sz="2400" dirty="0" err="1" smtClean="0">
                <a:solidFill>
                  <a:schemeClr val="tx1"/>
                </a:solidFill>
                <a:latin typeface="+mn-lt"/>
              </a:rPr>
              <a:t>Now</a:t>
            </a:r>
            <a:r>
              <a:rPr lang="nl-NL" sz="2400" dirty="0" smtClean="0">
                <a:solidFill>
                  <a:schemeClr val="tx1"/>
                </a:solidFill>
                <a:latin typeface="+mn-lt"/>
              </a:rPr>
              <a:t> more </a:t>
            </a:r>
            <a:r>
              <a:rPr lang="en-AU" sz="2400" dirty="0" smtClean="0">
                <a:solidFill>
                  <a:schemeClr val="tx1"/>
                </a:solidFill>
                <a:latin typeface="+mn-lt"/>
              </a:rPr>
              <a:t>emphasis on the qualitative aspects of the economic motives. Battle for talent. Brain drain/gain and brain circulation </a:t>
            </a:r>
            <a:endParaRPr lang="en-AU" sz="2400" dirty="0">
              <a:solidFill>
                <a:schemeClr val="tx1"/>
              </a:solidFill>
              <a:latin typeface="+mn-lt"/>
            </a:endParaRPr>
          </a:p>
        </p:txBody>
      </p:sp>
      <p:pic>
        <p:nvPicPr>
          <p:cNvPr id="5" name="Picture 4" descr="F:\BP_Claimloga_rgb 258x48.jpg"/>
          <p:cNvPicPr>
            <a:picLocks noChangeAspect="1" noChangeArrowheads="1"/>
          </p:cNvPicPr>
          <p:nvPr/>
        </p:nvPicPr>
        <p:blipFill>
          <a:blip r:embed="rId2" cstate="print"/>
          <a:srcRect/>
          <a:stretch>
            <a:fillRect/>
          </a:stretch>
        </p:blipFill>
        <p:spPr bwMode="auto">
          <a:xfrm>
            <a:off x="683568" y="620688"/>
            <a:ext cx="3276600" cy="6096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928662" y="1643050"/>
            <a:ext cx="7715304" cy="2290006"/>
          </a:xfrm>
        </p:spPr>
        <p:txBody>
          <a:bodyPr/>
          <a:lstStyle/>
          <a:p>
            <a:pPr lvl="0"/>
            <a:r>
              <a:rPr lang="en-GB" sz="2800" dirty="0" smtClean="0">
                <a:solidFill>
                  <a:schemeClr val="tx1"/>
                </a:solidFill>
                <a:latin typeface="+mn-lt"/>
              </a:rPr>
              <a:t>Mobility: Battle for talent</a:t>
            </a:r>
          </a:p>
          <a:p>
            <a:pPr lvl="0"/>
            <a:r>
              <a:rPr lang="en-GB" sz="2800" dirty="0" smtClean="0">
                <a:solidFill>
                  <a:schemeClr val="tx1"/>
                </a:solidFill>
                <a:latin typeface="+mn-lt"/>
              </a:rPr>
              <a:t>Curriculum: International- and intercultural competencies so graduates are prepared for working and living in an international environment</a:t>
            </a:r>
          </a:p>
          <a:p>
            <a:pPr lvl="0"/>
            <a:endParaRPr lang="en-US" sz="2800" dirty="0">
              <a:solidFill>
                <a:schemeClr val="tx1"/>
              </a:solidFill>
              <a:latin typeface="+mn-lt"/>
            </a:endParaRPr>
          </a:p>
          <a:p>
            <a:endParaRPr lang="en-US" dirty="0"/>
          </a:p>
        </p:txBody>
      </p:sp>
      <p:sp>
        <p:nvSpPr>
          <p:cNvPr id="3" name="Title 2"/>
          <p:cNvSpPr>
            <a:spLocks noGrp="1"/>
          </p:cNvSpPr>
          <p:nvPr>
            <p:ph type="ctrTitle"/>
          </p:nvPr>
        </p:nvSpPr>
        <p:spPr/>
        <p:txBody>
          <a:bodyPr/>
          <a:lstStyle/>
          <a:p>
            <a:endParaRPr lang="en-US" dirty="0"/>
          </a:p>
        </p:txBody>
      </p:sp>
      <p:sp>
        <p:nvSpPr>
          <p:cNvPr id="4" name="Text Placeholder 3"/>
          <p:cNvSpPr>
            <a:spLocks noGrp="1"/>
          </p:cNvSpPr>
          <p:nvPr>
            <p:ph type="body" sz="quarter" idx="11"/>
          </p:nvPr>
        </p:nvSpPr>
        <p:spPr>
          <a:xfrm>
            <a:off x="928662" y="4000504"/>
            <a:ext cx="7715304" cy="2164800"/>
          </a:xfrm>
        </p:spPr>
        <p:txBody>
          <a:bodyPr/>
          <a:lstStyle/>
          <a:p>
            <a:r>
              <a:rPr lang="en-GB" sz="2800" dirty="0" smtClean="0">
                <a:solidFill>
                  <a:schemeClr val="tx1"/>
                </a:solidFill>
                <a:latin typeface="+mn-lt"/>
              </a:rPr>
              <a:t>Economic and social crisis</a:t>
            </a:r>
          </a:p>
          <a:p>
            <a:r>
              <a:rPr lang="en-GB" sz="2800" dirty="0" smtClean="0">
                <a:solidFill>
                  <a:schemeClr val="tx1"/>
                </a:solidFill>
                <a:latin typeface="+mn-lt"/>
              </a:rPr>
              <a:t>Educational change (learning outcomes)</a:t>
            </a:r>
          </a:p>
          <a:p>
            <a:r>
              <a:rPr lang="en-GB" sz="2800" dirty="0" smtClean="0">
                <a:solidFill>
                  <a:schemeClr val="tx1"/>
                </a:solidFill>
                <a:latin typeface="+mn-lt"/>
              </a:rPr>
              <a:t>Role of internet MOOC</a:t>
            </a:r>
          </a:p>
        </p:txBody>
      </p:sp>
      <p:pic>
        <p:nvPicPr>
          <p:cNvPr id="5" name="Picture 4" descr="F:\BP_Claimloga_rgb 258x48.jpg"/>
          <p:cNvPicPr>
            <a:picLocks noChangeAspect="1" noChangeArrowheads="1"/>
          </p:cNvPicPr>
          <p:nvPr/>
        </p:nvPicPr>
        <p:blipFill>
          <a:blip r:embed="rId2" cstate="print"/>
          <a:srcRect/>
          <a:stretch>
            <a:fillRect/>
          </a:stretch>
        </p:blipFill>
        <p:spPr bwMode="auto">
          <a:xfrm>
            <a:off x="827584" y="548680"/>
            <a:ext cx="3276600" cy="6096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928662" y="1643050"/>
            <a:ext cx="7715304" cy="2506030"/>
          </a:xfrm>
        </p:spPr>
        <p:txBody>
          <a:bodyPr/>
          <a:lstStyle/>
          <a:p>
            <a:pPr>
              <a:buNone/>
            </a:pPr>
            <a:r>
              <a:rPr lang="en-GB" sz="2800" dirty="0" smtClean="0"/>
              <a:t>…</a:t>
            </a:r>
            <a:r>
              <a:rPr lang="en-GB" sz="2800" dirty="0" smtClean="0">
                <a:solidFill>
                  <a:schemeClr val="tx1"/>
                </a:solidFill>
              </a:rPr>
              <a:t>Context clear?</a:t>
            </a:r>
          </a:p>
          <a:p>
            <a:pPr>
              <a:buNone/>
            </a:pPr>
            <a:r>
              <a:rPr lang="en-GB" sz="2800" dirty="0" smtClean="0">
                <a:solidFill>
                  <a:schemeClr val="tx1"/>
                </a:solidFill>
              </a:rPr>
              <a:t>Now the Strategy!</a:t>
            </a:r>
          </a:p>
          <a:p>
            <a:r>
              <a:rPr lang="en-US" dirty="0" smtClean="0"/>
              <a:t>.. </a:t>
            </a:r>
            <a:endParaRPr lang="en-US" dirty="0"/>
          </a:p>
        </p:txBody>
      </p:sp>
      <p:sp>
        <p:nvSpPr>
          <p:cNvPr id="3" name="Title 2"/>
          <p:cNvSpPr>
            <a:spLocks noGrp="1"/>
          </p:cNvSpPr>
          <p:nvPr>
            <p:ph type="ctrTitle"/>
          </p:nvPr>
        </p:nvSpPr>
        <p:spPr/>
        <p:txBody>
          <a:bodyPr/>
          <a:lstStyle/>
          <a:p>
            <a:endParaRPr lang="en-US" dirty="0"/>
          </a:p>
        </p:txBody>
      </p:sp>
      <p:sp>
        <p:nvSpPr>
          <p:cNvPr id="4" name="Text Placeholder 3"/>
          <p:cNvSpPr>
            <a:spLocks noGrp="1"/>
          </p:cNvSpPr>
          <p:nvPr>
            <p:ph type="body" sz="quarter" idx="11"/>
          </p:nvPr>
        </p:nvSpPr>
        <p:spPr>
          <a:xfrm>
            <a:off x="928662" y="3068960"/>
            <a:ext cx="7715304" cy="2952328"/>
          </a:xfrm>
        </p:spPr>
        <p:txBody>
          <a:bodyPr/>
          <a:lstStyle/>
          <a:p>
            <a:r>
              <a:rPr lang="en-GB" sz="2000" dirty="0" smtClean="0">
                <a:solidFill>
                  <a:schemeClr val="tx1"/>
                </a:solidFill>
              </a:rPr>
              <a:t>Possible approach:</a:t>
            </a:r>
          </a:p>
          <a:p>
            <a:r>
              <a:rPr lang="en-GB" sz="2000" dirty="0" smtClean="0">
                <a:solidFill>
                  <a:schemeClr val="tx1"/>
                </a:solidFill>
              </a:rPr>
              <a:t>Internationalisation at home.</a:t>
            </a:r>
          </a:p>
          <a:p>
            <a:r>
              <a:rPr lang="en-GB" sz="2000" dirty="0" smtClean="0">
                <a:solidFill>
                  <a:schemeClr val="tx1"/>
                </a:solidFill>
              </a:rPr>
              <a:t>Quality improvement</a:t>
            </a:r>
          </a:p>
          <a:p>
            <a:r>
              <a:rPr lang="en-GB" sz="2000" dirty="0" smtClean="0">
                <a:solidFill>
                  <a:schemeClr val="tx1"/>
                </a:solidFill>
              </a:rPr>
              <a:t>Benchmarking</a:t>
            </a:r>
          </a:p>
          <a:p>
            <a:r>
              <a:rPr lang="en-GB" sz="2000" dirty="0" smtClean="0">
                <a:solidFill>
                  <a:schemeClr val="tx1"/>
                </a:solidFill>
              </a:rPr>
              <a:t>Role of central board</a:t>
            </a:r>
          </a:p>
          <a:p>
            <a:r>
              <a:rPr lang="en-GB" sz="2000" dirty="0" smtClean="0">
                <a:solidFill>
                  <a:schemeClr val="tx1"/>
                </a:solidFill>
              </a:rPr>
              <a:t>Cooperation with others (universities and municipalities) </a:t>
            </a:r>
          </a:p>
          <a:p>
            <a:r>
              <a:rPr lang="en-GB" sz="2000" dirty="0" smtClean="0">
                <a:solidFill>
                  <a:schemeClr val="tx1"/>
                </a:solidFill>
              </a:rPr>
              <a:t>Targets by the faculties?</a:t>
            </a:r>
            <a:endParaRPr lang="en-GB" sz="2000" dirty="0">
              <a:solidFill>
                <a:schemeClr val="tx1"/>
              </a:solidFill>
            </a:endParaRPr>
          </a:p>
        </p:txBody>
      </p:sp>
      <p:pic>
        <p:nvPicPr>
          <p:cNvPr id="5" name="Picture 4" descr="F:\BP_Claimloga_rgb 258x48.jpg"/>
          <p:cNvPicPr>
            <a:picLocks noChangeAspect="1" noChangeArrowheads="1"/>
          </p:cNvPicPr>
          <p:nvPr/>
        </p:nvPicPr>
        <p:blipFill>
          <a:blip r:embed="rId2" cstate="print"/>
          <a:srcRect/>
          <a:stretch>
            <a:fillRect/>
          </a:stretch>
        </p:blipFill>
        <p:spPr bwMode="auto">
          <a:xfrm>
            <a:off x="755576" y="548680"/>
            <a:ext cx="3276600" cy="60960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Modele_unic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Benutzerdefiniert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931</TotalTime>
  <Words>392</Words>
  <Application>Microsoft Office PowerPoint</Application>
  <PresentationFormat>On-screen Show (4:3)</PresentationFormat>
  <Paragraphs>77</Paragraphs>
  <Slides>12</Slides>
  <Notes>0</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12</vt:i4>
      </vt:variant>
    </vt:vector>
  </HeadingPairs>
  <TitlesOfParts>
    <vt:vector size="15" baseType="lpstr">
      <vt:lpstr>Modele_unica</vt:lpstr>
      <vt:lpstr>Conception personnalisée</vt:lpstr>
      <vt:lpstr>Document</vt:lpstr>
      <vt:lpstr>Internationalisation strategies for higher education institutes in Greece?</vt:lpstr>
      <vt:lpstr>program</vt:lpstr>
      <vt:lpstr>Slide 3</vt:lpstr>
      <vt:lpstr>Slide 4</vt:lpstr>
      <vt:lpstr>Slide 5</vt:lpstr>
      <vt:lpstr>Slide 6</vt:lpstr>
      <vt:lpstr>Slide 7</vt:lpstr>
      <vt:lpstr>Slide 8</vt:lpstr>
      <vt:lpstr>Slide 9</vt:lpstr>
      <vt:lpstr>Slide 10</vt:lpstr>
      <vt:lpstr>Slide 11</vt:lpstr>
      <vt:lpstr> De instellingen aan het werk!</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Xxxx xxxxxx</dc:title>
  <dc:creator>CAT internet</dc:creator>
  <cp:lastModifiedBy>MARIA IOANNIDOU</cp:lastModifiedBy>
  <cp:revision>88</cp:revision>
  <dcterms:created xsi:type="dcterms:W3CDTF">2011-02-04T11:13:14Z</dcterms:created>
  <dcterms:modified xsi:type="dcterms:W3CDTF">2013-02-20T16:08:43Z</dcterms:modified>
</cp:coreProperties>
</file>