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7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2E5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7DA68-9A78-4E01-A4FF-9F458C27169C}" type="datetimeFigureOut">
              <a:rPr lang="el-GR" smtClean="0"/>
              <a:t>11/12/2012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AD777-F5E6-4108-8491-E0B685DF11C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1ABA4E-CD72-497B-97AA-7213B3980F60}" type="datetimeFigureOut">
              <a:rPr lang="en-US" smtClean="0"/>
              <a:pPr/>
              <a:t>12/11/2012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Υπότιτλος"/>
          <p:cNvSpPr>
            <a:spLocks noGrp="1"/>
          </p:cNvSpPr>
          <p:nvPr>
            <p:ph type="subTitle" idx="1"/>
          </p:nvPr>
        </p:nvSpPr>
        <p:spPr>
          <a:xfrm>
            <a:off x="457200" y="3886200"/>
            <a:ext cx="8305800" cy="1981200"/>
          </a:xfrm>
        </p:spPr>
        <p:txBody>
          <a:bodyPr/>
          <a:lstStyle/>
          <a:p>
            <a:r>
              <a:rPr lang="el-GR" sz="4000" b="1" i="1" dirty="0" smtClean="0">
                <a:solidFill>
                  <a:srgbClr val="DC2E57"/>
                </a:solidFill>
              </a:rPr>
              <a:t>Εταιρικές Σχέσεις (</a:t>
            </a:r>
            <a:r>
              <a:rPr lang="en-US" sz="4000" b="1" i="1" dirty="0" smtClean="0">
                <a:solidFill>
                  <a:srgbClr val="DC2E57"/>
                </a:solidFill>
              </a:rPr>
              <a:t>Partnerships)</a:t>
            </a:r>
          </a:p>
          <a:p>
            <a:r>
              <a:rPr lang="el-GR" sz="4000" b="1" i="1" dirty="0" smtClean="0">
                <a:solidFill>
                  <a:srgbClr val="DC2E57"/>
                </a:solidFill>
              </a:rPr>
              <a:t>Τομεακό Πρόγραμμα </a:t>
            </a:r>
            <a:endParaRPr lang="en-US" sz="4000" b="1" i="1" dirty="0" smtClean="0">
              <a:solidFill>
                <a:srgbClr val="DC2E57"/>
              </a:solidFill>
            </a:endParaRPr>
          </a:p>
          <a:p>
            <a:r>
              <a:rPr lang="en-US" sz="4000" b="1" i="1" dirty="0" smtClean="0">
                <a:solidFill>
                  <a:srgbClr val="DC2E57"/>
                </a:solidFill>
              </a:rPr>
              <a:t>Leonardo da Vinci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305800" cy="2209800"/>
          </a:xfrm>
        </p:spPr>
        <p:txBody>
          <a:bodyPr/>
          <a:lstStyle/>
          <a:p>
            <a:r>
              <a:rPr lang="el-GR" sz="54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endParaRPr lang="el-GR" sz="54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6629400" y="-457200"/>
            <a:ext cx="2057400" cy="6172200"/>
          </a:xfrm>
        </p:spPr>
        <p:txBody>
          <a:bodyPr>
            <a:normAutofit/>
          </a:bodyPr>
          <a:lstStyle/>
          <a:p>
            <a:pPr algn="ctr"/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l-GR" sz="36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l-GR" sz="3600" i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5 - Θέση εικόνας" descr="κλεφτης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457200" y="457200"/>
            <a:ext cx="6019800" cy="5105400"/>
          </a:xfrm>
        </p:spPr>
      </p:pic>
      <p:sp>
        <p:nvSpPr>
          <p:cNvPr id="4" name="2 - Τίτλος"/>
          <p:cNvSpPr>
            <a:spLocks noGrp="1"/>
          </p:cNvSpPr>
          <p:nvPr>
            <p:ph type="body" sz="half" idx="2"/>
          </p:nvPr>
        </p:nvSpPr>
        <p:spPr>
          <a:xfrm>
            <a:off x="6629400" y="0"/>
            <a:ext cx="2057400" cy="6705600"/>
          </a:xfrm>
        </p:spPr>
        <p:txBody>
          <a:bodyPr vert="vert270">
            <a:noAutofit/>
          </a:bodyPr>
          <a:lstStyle/>
          <a:p>
            <a:pPr algn="ctr">
              <a:buNone/>
            </a:pPr>
            <a:r>
              <a:rPr lang="el-GR" sz="3400" b="1" dirty="0" smtClean="0">
                <a:solidFill>
                  <a:srgbClr val="DC2E57"/>
                </a:solidFill>
              </a:rPr>
              <a:t>Ευχαριστώ για την προσοχή σας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Στόχοι και περιγραφή της δράσης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981200"/>
            <a:ext cx="8686800" cy="4572000"/>
          </a:xfrm>
        </p:spPr>
        <p:txBody>
          <a:bodyPr>
            <a:normAutofit fontScale="97500"/>
          </a:bodyPr>
          <a:lstStyle/>
          <a:p>
            <a:r>
              <a:rPr lang="el-GR" sz="2900" b="1" i="1" dirty="0" smtClean="0">
                <a:solidFill>
                  <a:srgbClr val="002060"/>
                </a:solidFill>
              </a:rPr>
              <a:t>Μικρής κλίμακας διακρατικές συνεργασίες μεταξύ τριών </a:t>
            </a:r>
            <a:r>
              <a:rPr lang="el-GR" sz="2900" b="1" i="1" u="sng" dirty="0" smtClean="0">
                <a:solidFill>
                  <a:srgbClr val="002060"/>
                </a:solidFill>
              </a:rPr>
              <a:t>τουλάχιστον</a:t>
            </a:r>
            <a:r>
              <a:rPr lang="el-GR" sz="2900" b="1" i="1" dirty="0" smtClean="0">
                <a:solidFill>
                  <a:srgbClr val="002060"/>
                </a:solidFill>
              </a:rPr>
              <a:t> διακρατικών εταίρων σε θέματα που αφορούν σε επαγγελματική εκπαίδευση και κατάρτιση</a:t>
            </a:r>
          </a:p>
          <a:p>
            <a:pPr>
              <a:buNone/>
            </a:pPr>
            <a:endParaRPr lang="el-GR" sz="2900" b="1" i="1" dirty="0" smtClean="0">
              <a:solidFill>
                <a:srgbClr val="002060"/>
              </a:solidFill>
            </a:endParaRPr>
          </a:p>
          <a:p>
            <a:r>
              <a:rPr lang="el-GR" sz="2900" b="1" i="1" dirty="0" smtClean="0">
                <a:solidFill>
                  <a:srgbClr val="002060"/>
                </a:solidFill>
              </a:rPr>
              <a:t>Τα σχέδια των εταιρικών </a:t>
            </a:r>
            <a:r>
              <a:rPr lang="el-GR" sz="2900" b="1" i="1" dirty="0" smtClean="0">
                <a:solidFill>
                  <a:srgbClr val="002060"/>
                </a:solidFill>
              </a:rPr>
              <a:t>σχέσεων, λόγω </a:t>
            </a:r>
            <a:r>
              <a:rPr lang="el-GR" sz="2900" b="1" i="1" dirty="0" smtClean="0">
                <a:solidFill>
                  <a:srgbClr val="002060"/>
                </a:solidFill>
              </a:rPr>
              <a:t>μικρού προϋπολογισμού, καλύπτουν το «κενό» μεταξύ των κύριων αποκεντρωμένων δράσεων του </a:t>
            </a:r>
            <a:r>
              <a:rPr lang="en-US" sz="2900" b="1" i="1" dirty="0" err="1" smtClean="0">
                <a:solidFill>
                  <a:srgbClr val="002060"/>
                </a:solidFill>
              </a:rPr>
              <a:t>LdV</a:t>
            </a:r>
            <a:r>
              <a:rPr lang="en-US" sz="2900" b="1" i="1" dirty="0" smtClean="0">
                <a:solidFill>
                  <a:srgbClr val="002060"/>
                </a:solidFill>
              </a:rPr>
              <a:t> </a:t>
            </a:r>
            <a:r>
              <a:rPr lang="el-GR" sz="2900" b="1" i="1" dirty="0" smtClean="0">
                <a:solidFill>
                  <a:srgbClr val="002060"/>
                </a:solidFill>
              </a:rPr>
              <a:t>δηλαδή τα σχέδια αμιγούς κινητικότητας και των σχεδίων μεταφοράς καινοτομίας.</a:t>
            </a:r>
          </a:p>
          <a:p>
            <a:endParaRPr lang="el-GR" sz="33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Επιλέξιμοι φορείς 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981200"/>
            <a:ext cx="8686800" cy="4572000"/>
          </a:xfrm>
        </p:spPr>
        <p:txBody>
          <a:bodyPr>
            <a:normAutofit fontScale="82500" lnSpcReduction="20000"/>
          </a:bodyPr>
          <a:lstStyle/>
          <a:p>
            <a:pPr lvl="0"/>
            <a:r>
              <a:rPr lang="el-GR" sz="3200" dirty="0" smtClean="0">
                <a:solidFill>
                  <a:srgbClr val="002060"/>
                </a:solidFill>
              </a:rPr>
              <a:t>Ιδρύματα ή οργανισμοί που παρέχουν δυνατότητες επαγγελματικής εκπαίδευσης και κατάρτισης στους τομείς που καλύπτονται από το τομεακό πρόγραμμα </a:t>
            </a:r>
            <a:r>
              <a:rPr lang="el-GR" sz="3200" dirty="0" err="1" smtClean="0">
                <a:solidFill>
                  <a:srgbClr val="002060"/>
                </a:solidFill>
              </a:rPr>
              <a:t>Leonardo</a:t>
            </a:r>
            <a:r>
              <a:rPr lang="el-GR" sz="3200" dirty="0" smtClean="0">
                <a:solidFill>
                  <a:srgbClr val="002060"/>
                </a:solidFill>
              </a:rPr>
              <a:t> </a:t>
            </a:r>
            <a:r>
              <a:rPr lang="el-GR" sz="3200" dirty="0" err="1" smtClean="0">
                <a:solidFill>
                  <a:srgbClr val="002060"/>
                </a:solidFill>
              </a:rPr>
              <a:t>da</a:t>
            </a:r>
            <a:r>
              <a:rPr lang="el-GR" sz="3200" dirty="0" smtClean="0">
                <a:solidFill>
                  <a:srgbClr val="002060"/>
                </a:solidFill>
              </a:rPr>
              <a:t> </a:t>
            </a:r>
            <a:r>
              <a:rPr lang="el-GR" sz="3200" dirty="0" err="1" smtClean="0">
                <a:solidFill>
                  <a:srgbClr val="002060"/>
                </a:solidFill>
              </a:rPr>
              <a:t>Vinci</a:t>
            </a:r>
            <a:r>
              <a:rPr lang="el-GR" sz="3200" dirty="0" smtClean="0">
                <a:solidFill>
                  <a:srgbClr val="002060"/>
                </a:solidFill>
              </a:rPr>
              <a:t>.</a:t>
            </a:r>
          </a:p>
          <a:p>
            <a:pPr lvl="0"/>
            <a:r>
              <a:rPr lang="el-GR" sz="3200" dirty="0" smtClean="0">
                <a:solidFill>
                  <a:srgbClr val="002060"/>
                </a:solidFill>
              </a:rPr>
              <a:t>Ενώσεις και αντιπροσωπίες όσων εμπλέκονται στην επαγγελματική εκπαίδευση και κατάρτιση,</a:t>
            </a:r>
          </a:p>
          <a:p>
            <a:pPr lvl="0"/>
            <a:r>
              <a:rPr lang="el-GR" sz="3200" dirty="0" smtClean="0">
                <a:solidFill>
                  <a:srgbClr val="002060"/>
                </a:solidFill>
              </a:rPr>
              <a:t>Επιχειρήσεις, κοινωνικοί εταίροι και άλλοι εκπρόσωποι της επαγγελματικής ζωής και της αγοράς εργασίας, συμπεριλαμβανομένων εμπορικών επιμελητηρίων και άλλων εμπορικών οργανισμών.</a:t>
            </a:r>
          </a:p>
          <a:p>
            <a:pPr lvl="0"/>
            <a:r>
              <a:rPr lang="el-GR" sz="3200" dirty="0" smtClean="0">
                <a:solidFill>
                  <a:srgbClr val="002060"/>
                </a:solidFill>
              </a:rPr>
              <a:t>Ερευνητικά κέντρα και φορείς σχετικοί με τα θέματα της δια βίου μάθησης και σχετικά με το χώρο της επαγγελματικής εκπαίδευσης και κατάρτισης.</a:t>
            </a:r>
          </a:p>
          <a:p>
            <a:endParaRPr lang="el-GR" sz="33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Κοινοτική Επιχορήγηση (1)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981200"/>
            <a:ext cx="8686800" cy="4572000"/>
          </a:xfrm>
        </p:spPr>
        <p:txBody>
          <a:bodyPr>
            <a:normAutofit fontScale="90000" lnSpcReduction="20000"/>
          </a:bodyPr>
          <a:lstStyle/>
          <a:p>
            <a:r>
              <a:rPr lang="el-GR" sz="2800" dirty="0" smtClean="0">
                <a:solidFill>
                  <a:srgbClr val="002060"/>
                </a:solidFill>
              </a:rPr>
              <a:t>Η κοινοτική επιχορήγηση αποδίδεται ως </a:t>
            </a:r>
            <a:r>
              <a:rPr lang="el-GR" sz="2800" b="1" dirty="0" smtClean="0">
                <a:solidFill>
                  <a:srgbClr val="002060"/>
                </a:solidFill>
              </a:rPr>
              <a:t>ενιαίο ποσό</a:t>
            </a:r>
            <a:r>
              <a:rPr lang="el-GR" sz="2800" dirty="0" smtClean="0">
                <a:solidFill>
                  <a:srgbClr val="002060"/>
                </a:solidFill>
              </a:rPr>
              <a:t> για τη χρηματοδότηση κάθε είδους επιλέξιμης δαπάνης που αφορά στις δραστηριότητες </a:t>
            </a:r>
            <a:r>
              <a:rPr lang="el-GR" sz="2800" dirty="0" smtClean="0">
                <a:solidFill>
                  <a:srgbClr val="002060"/>
                </a:solidFill>
              </a:rPr>
              <a:t>της υλοποίησης </a:t>
            </a:r>
            <a:r>
              <a:rPr lang="el-GR" sz="2800" dirty="0" smtClean="0">
                <a:solidFill>
                  <a:srgbClr val="002060"/>
                </a:solidFill>
              </a:rPr>
              <a:t>του σχεδίου</a:t>
            </a:r>
            <a:r>
              <a:rPr lang="el-GR" sz="2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l-GR" sz="2800" dirty="0" smtClean="0">
                <a:solidFill>
                  <a:srgbClr val="002060"/>
                </a:solidFill>
              </a:rPr>
              <a:t> </a:t>
            </a:r>
            <a:r>
              <a:rPr lang="el-GR" sz="2800" dirty="0" smtClean="0">
                <a:solidFill>
                  <a:srgbClr val="002060"/>
                </a:solidFill>
              </a:rPr>
              <a:t>Το ύψος της επιχορήγησης ανά εταιρική σχέση καθορίζεται από την Εθνική Μονάδα κάθε χώρας με βάση τον ελάχιστο αριθμό δραστηριοτήτων διακρατικής κινητικότητας που </a:t>
            </a:r>
            <a:r>
              <a:rPr lang="el-GR" sz="2800" dirty="0" smtClean="0">
                <a:solidFill>
                  <a:srgbClr val="002060"/>
                </a:solidFill>
              </a:rPr>
              <a:t> θα πραγματοποιηθούν από τον οργανισμό</a:t>
            </a:r>
          </a:p>
          <a:p>
            <a:r>
              <a:rPr lang="el-GR" sz="2800" dirty="0" smtClean="0">
                <a:solidFill>
                  <a:srgbClr val="002060"/>
                </a:solidFill>
              </a:rPr>
              <a:t>Καλύπτει </a:t>
            </a:r>
            <a:r>
              <a:rPr lang="el-GR" sz="2800" dirty="0" smtClean="0">
                <a:solidFill>
                  <a:srgbClr val="002060"/>
                </a:solidFill>
              </a:rPr>
              <a:t>όλες τις </a:t>
            </a:r>
            <a:r>
              <a:rPr lang="el-GR" sz="2800" dirty="0" smtClean="0">
                <a:solidFill>
                  <a:srgbClr val="002060"/>
                </a:solidFill>
              </a:rPr>
              <a:t>δαπάνες που συνδέονται με </a:t>
            </a:r>
            <a:r>
              <a:rPr lang="el-GR" sz="2800" dirty="0" smtClean="0">
                <a:solidFill>
                  <a:srgbClr val="002060"/>
                </a:solidFill>
              </a:rPr>
              <a:t>τοπικές δραστηριότητες, δαπάνες διαβίωσης και δαπάνες ταξιδιού. Ο όρος «δραστηριότητα κινητικότητας» αναφέρεται σε </a:t>
            </a:r>
            <a:r>
              <a:rPr lang="el-GR" sz="2800" dirty="0" smtClean="0">
                <a:solidFill>
                  <a:srgbClr val="002060"/>
                </a:solidFill>
              </a:rPr>
              <a:t>μια διακρατική </a:t>
            </a:r>
            <a:r>
              <a:rPr lang="el-GR" sz="2800" dirty="0" smtClean="0">
                <a:solidFill>
                  <a:srgbClr val="002060"/>
                </a:solidFill>
              </a:rPr>
              <a:t>μετακίνηση ενός ατόμου (προσωπικό του οργανισμού ή καταρτιζόμενοι) σε άλλη χώρα εταίρου για τη συμμετοχή του στις εργασίες της εταιρικής σχέσης.</a:t>
            </a:r>
          </a:p>
          <a:p>
            <a:endParaRPr lang="el-GR" sz="33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Κοινοτική Επιχορήγηση (2)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752600"/>
            <a:ext cx="8686800" cy="4800600"/>
          </a:xfrm>
        </p:spPr>
        <p:txBody>
          <a:bodyPr>
            <a:normAutofit fontScale="82500" lnSpcReduction="20000"/>
          </a:bodyPr>
          <a:lstStyle/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el-GR" sz="2900" b="1" u="sng" dirty="0" smtClean="0">
                <a:solidFill>
                  <a:srgbClr val="002060"/>
                </a:solidFill>
              </a:rPr>
              <a:t>Η παραπάνω χρηματοδότηση αφορά σε φορείς που</a:t>
            </a:r>
          </a:p>
          <a:p>
            <a:pPr algn="ctr">
              <a:buNone/>
            </a:pPr>
            <a:r>
              <a:rPr lang="el-GR" sz="2900" b="1" u="sng" dirty="0" smtClean="0">
                <a:solidFill>
                  <a:srgbClr val="002060"/>
                </a:solidFill>
              </a:rPr>
              <a:t>συμμετέχουν </a:t>
            </a:r>
            <a:r>
              <a:rPr lang="el-GR" sz="2900" b="1" u="sng" dirty="0" err="1" smtClean="0">
                <a:solidFill>
                  <a:srgbClr val="002060"/>
                </a:solidFill>
              </a:rPr>
              <a:t>ωςσυντονιστές</a:t>
            </a:r>
            <a:r>
              <a:rPr lang="el-GR" sz="2900" b="1" u="sng" dirty="0" smtClean="0">
                <a:solidFill>
                  <a:srgbClr val="002060"/>
                </a:solidFill>
              </a:rPr>
              <a:t> αλλά και εταίροι</a:t>
            </a:r>
            <a:endParaRPr lang="el-GR" sz="2900" b="1" u="sng" dirty="0">
              <a:solidFill>
                <a:srgbClr val="002060"/>
              </a:solidFill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609600" y="2133601"/>
          <a:ext cx="7924800" cy="304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933062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libri" pitchFamily="34" charset="0"/>
                        </a:rPr>
                        <a:t>Ελάχιστος</a:t>
                      </a:r>
                      <a:r>
                        <a:rPr lang="el-GR" b="1" baseline="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libri" pitchFamily="34" charset="0"/>
                        </a:rPr>
                        <a:t> αριθμός δραστηριοτήτων διακρατικής κινητικότητας</a:t>
                      </a:r>
                      <a:endParaRPr lang="el-GR" b="1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libri" pitchFamily="34" charset="0"/>
                        </a:rPr>
                        <a:t>Ύψος</a:t>
                      </a:r>
                      <a:r>
                        <a:rPr lang="el-GR" b="1" baseline="0" dirty="0" smtClean="0">
                          <a:solidFill>
                            <a:schemeClr val="tx1">
                              <a:lumMod val="95000"/>
                            </a:schemeClr>
                          </a:solidFill>
                          <a:latin typeface="Calibri" pitchFamily="34" charset="0"/>
                        </a:rPr>
                        <a:t> επιχορήγησης για διετή εταιρική σχέση σε ευρώ</a:t>
                      </a:r>
                      <a:endParaRPr lang="el-GR" b="1" dirty="0">
                        <a:solidFill>
                          <a:schemeClr val="tx1">
                            <a:lumMod val="95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28734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4</a:t>
                      </a:r>
                      <a:endParaRPr lang="el-GR" sz="2000" b="1" dirty="0">
                        <a:solidFill>
                          <a:srgbClr val="00206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l-GR" sz="2000" b="1">
                          <a:solidFill>
                            <a:srgbClr val="002060"/>
                          </a:solidFill>
                          <a:latin typeface="Calibri" pitchFamily="34" charset="0"/>
                          <a:ea typeface="Times New Roman"/>
                        </a:rPr>
                        <a:t>6.000</a:t>
                      </a:r>
                    </a:p>
                  </a:txBody>
                  <a:tcPr marL="68580" marR="68580" marT="0" marB="0"/>
                </a:tc>
              </a:tr>
              <a:tr h="528734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8</a:t>
                      </a:r>
                      <a:endParaRPr lang="el-GR" sz="2000" b="1" dirty="0">
                        <a:solidFill>
                          <a:srgbClr val="00206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l-GR" sz="2000" b="1">
                          <a:solidFill>
                            <a:srgbClr val="002060"/>
                          </a:solidFill>
                          <a:latin typeface="Calibri" pitchFamily="34" charset="0"/>
                          <a:ea typeface="Times New Roman"/>
                        </a:rPr>
                        <a:t>10.000</a:t>
                      </a:r>
                    </a:p>
                  </a:txBody>
                  <a:tcPr marL="68580" marR="68580" marT="0" marB="0"/>
                </a:tc>
              </a:tr>
              <a:tr h="528734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12</a:t>
                      </a:r>
                      <a:endParaRPr lang="el-GR" sz="2000" b="1" dirty="0">
                        <a:solidFill>
                          <a:srgbClr val="00206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l-GR" sz="2000" b="1">
                          <a:solidFill>
                            <a:srgbClr val="002060"/>
                          </a:solidFill>
                          <a:latin typeface="Calibri" pitchFamily="34" charset="0"/>
                          <a:ea typeface="Times New Roman"/>
                        </a:rPr>
                        <a:t>14.000</a:t>
                      </a:r>
                    </a:p>
                  </a:txBody>
                  <a:tcPr marL="68580" marR="68580" marT="0" marB="0"/>
                </a:tc>
              </a:tr>
              <a:tr h="528734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24</a:t>
                      </a:r>
                      <a:endParaRPr lang="el-GR" sz="2000" b="1" dirty="0">
                        <a:solidFill>
                          <a:srgbClr val="00206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l-GR" sz="2000" b="1" dirty="0">
                          <a:solidFill>
                            <a:srgbClr val="002060"/>
                          </a:solidFill>
                          <a:latin typeface="Calibri" pitchFamily="34" charset="0"/>
                          <a:ea typeface="Times New Roman"/>
                        </a:rPr>
                        <a:t>21.000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Εθνικά Κριτήρια Επιλεξιμότητας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600200"/>
            <a:ext cx="8686800" cy="52578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Κάθε 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αιτών οργανισμός, είτε έχει ρόλο συντονιστή είτε έχει ρόλο εταίρου</a:t>
            </a:r>
            <a:r>
              <a:rPr lang="el-GR" sz="92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l-GR" sz="9200" b="1" u="sng" dirty="0" smtClean="0">
                <a:solidFill>
                  <a:schemeClr val="accent6">
                    <a:lumMod val="50000"/>
                  </a:schemeClr>
                </a:solidFill>
              </a:rPr>
              <a:t>μπορεί να υποβάλλει μία μόνο αίτηση για εταιρική σχέση </a:t>
            </a:r>
            <a:r>
              <a:rPr lang="en-US" sz="9200" b="1" u="sng" dirty="0" err="1" smtClean="0">
                <a:solidFill>
                  <a:schemeClr val="accent6">
                    <a:lumMod val="50000"/>
                  </a:schemeClr>
                </a:solidFill>
              </a:rPr>
              <a:t>LdV</a:t>
            </a:r>
            <a:r>
              <a:rPr lang="el-GR" sz="9200" b="1" u="sng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l-GR" sz="9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el-GR" sz="9200" b="1" u="sng" dirty="0" smtClean="0">
                <a:solidFill>
                  <a:schemeClr val="accent6">
                    <a:lumMod val="50000"/>
                  </a:schemeClr>
                </a:solidFill>
              </a:rPr>
              <a:t>Φορείς που έχουν λάβει χρηματοδότηση για σχέδιο εταιρικών σχέσεων κατά τα έτη 2008, 2009, 2010, 2011 και 2012 δεν μπορούν να υποβάλλουν αίτηση</a:t>
            </a:r>
            <a:r>
              <a:rPr lang="el-GR" sz="9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στην ίδια δράση καθώς απαιτείται να έχει περάσει τριετία από την αποπληρωμή παλαιότερου σχεδίου 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τους</a:t>
            </a:r>
          </a:p>
          <a:p>
            <a:pPr lvl="0"/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Σε 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περίπτωση που ένας οργανισμός υποβάλλει, επιπλέον της αίτησης για </a:t>
            </a:r>
            <a:r>
              <a:rPr lang="en-US" sz="9200" dirty="0" smtClean="0">
                <a:solidFill>
                  <a:schemeClr val="accent6">
                    <a:lumMod val="50000"/>
                  </a:schemeClr>
                </a:solidFill>
              </a:rPr>
              <a:t>Leonardo da Vinci 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εταιρική σχέση, και αίτηση για τη δράση Συμπράξεις </a:t>
            </a:r>
            <a:r>
              <a:rPr lang="en-US" sz="9200" dirty="0" smtClean="0">
                <a:solidFill>
                  <a:schemeClr val="accent6">
                    <a:lumMod val="50000"/>
                  </a:schemeClr>
                </a:solidFill>
              </a:rPr>
              <a:t>Comenius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 και/ή Συμπράξεις </a:t>
            </a:r>
            <a:r>
              <a:rPr lang="en-US" sz="9200" dirty="0" err="1" smtClean="0">
                <a:solidFill>
                  <a:schemeClr val="accent6">
                    <a:lumMod val="50000"/>
                  </a:schemeClr>
                </a:solidFill>
              </a:rPr>
              <a:t>Grundtvig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, τότε η αίτηση για </a:t>
            </a:r>
            <a:r>
              <a:rPr lang="en-US" sz="9200" dirty="0" smtClean="0">
                <a:solidFill>
                  <a:schemeClr val="accent6">
                    <a:lumMod val="50000"/>
                  </a:schemeClr>
                </a:solidFill>
              </a:rPr>
              <a:t>Leonardo da Vinci </a:t>
            </a:r>
            <a:r>
              <a:rPr lang="el-GR" sz="9200" dirty="0" smtClean="0">
                <a:solidFill>
                  <a:schemeClr val="accent6">
                    <a:lumMod val="50000"/>
                  </a:schemeClr>
                </a:solidFill>
              </a:rPr>
              <a:t>εταιρική σχέση </a:t>
            </a:r>
            <a:r>
              <a:rPr lang="el-GR" sz="9200" b="1" dirty="0" smtClean="0">
                <a:solidFill>
                  <a:schemeClr val="accent6">
                    <a:lumMod val="50000"/>
                  </a:schemeClr>
                </a:solidFill>
              </a:rPr>
              <a:t>θα απορρίπτεται. Εξαίρεση θα αποτελέσουν οι αιτήσεις φορέων από την επαγγελματική δευτεροβάθμια εκπαίδευση, π.χ. ΕΠΑΛ-ΕΠΑΣ, οι οποίοι δύνανται να υποβάλουν για </a:t>
            </a:r>
            <a:r>
              <a:rPr lang="en-US" sz="9200" b="1" dirty="0" smtClean="0">
                <a:solidFill>
                  <a:schemeClr val="accent6">
                    <a:lumMod val="50000"/>
                  </a:schemeClr>
                </a:solidFill>
              </a:rPr>
              <a:t>Leonardo da Vinci </a:t>
            </a:r>
            <a:r>
              <a:rPr lang="el-GR" sz="9200" b="1" dirty="0" smtClean="0">
                <a:solidFill>
                  <a:schemeClr val="accent6">
                    <a:lumMod val="50000"/>
                  </a:schemeClr>
                </a:solidFill>
              </a:rPr>
              <a:t>εταιρική σχέση και </a:t>
            </a:r>
            <a:r>
              <a:rPr lang="en-US" sz="9200" b="1" dirty="0" smtClean="0">
                <a:solidFill>
                  <a:schemeClr val="accent6">
                    <a:lumMod val="50000"/>
                  </a:schemeClr>
                </a:solidFill>
              </a:rPr>
              <a:t>Comenius </a:t>
            </a:r>
            <a:r>
              <a:rPr lang="el-GR" sz="9200" b="1" dirty="0" smtClean="0">
                <a:solidFill>
                  <a:schemeClr val="accent6">
                    <a:lumMod val="50000"/>
                  </a:schemeClr>
                </a:solidFill>
              </a:rPr>
              <a:t>σύμπραξη.</a:t>
            </a: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Κριτήρια Ποιοτικής Αξιολόγησης </a:t>
            </a:r>
            <a:r>
              <a:rPr sz="3600" b="1" i="1" smtClean="0">
                <a:solidFill>
                  <a:srgbClr val="DC2E57"/>
                </a:solidFill>
              </a:rPr>
              <a:t/>
            </a:r>
            <a:br>
              <a:rPr sz="3600" b="1" i="1" smtClean="0">
                <a:solidFill>
                  <a:srgbClr val="DC2E57"/>
                </a:solidFill>
              </a:rPr>
            </a:br>
            <a:endParaRPr lang="el-GR" sz="3600" b="1" i="1" dirty="0">
              <a:solidFill>
                <a:srgbClr val="DC2E57"/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600200"/>
            <a:ext cx="8686800" cy="5257800"/>
          </a:xfrm>
        </p:spPr>
        <p:txBody>
          <a:bodyPr>
            <a:noAutofit/>
          </a:bodyPr>
          <a:lstStyle/>
          <a:p>
            <a:pPr lvl="0"/>
            <a:r>
              <a:rPr lang="el-GR" sz="2100" b="1" u="sng" dirty="0" smtClean="0">
                <a:solidFill>
                  <a:schemeClr val="accent6">
                    <a:lumMod val="50000"/>
                  </a:schemeClr>
                </a:solidFill>
              </a:rPr>
              <a:t>Ποιότητα του προγράμματος εργασίας:</a:t>
            </a:r>
            <a:r>
              <a:rPr lang="el-GR" sz="21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α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σαφής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σύνδεση του περιεχομένου της αίτησης με τους στόχους του προγράμματος </a:t>
            </a:r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Leonardo da Vinci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, β) </a:t>
            </a:r>
            <a:r>
              <a:rPr lang="el-GR" sz="2100" u="sng" dirty="0" smtClean="0">
                <a:solidFill>
                  <a:schemeClr val="accent6">
                    <a:lumMod val="50000"/>
                  </a:schemeClr>
                </a:solidFill>
              </a:rPr>
              <a:t>συνεργασία </a:t>
            </a:r>
            <a:r>
              <a:rPr lang="el-GR" sz="2100" u="sng" dirty="0" smtClean="0">
                <a:solidFill>
                  <a:schemeClr val="accent6">
                    <a:lumMod val="50000"/>
                  </a:schemeClr>
                </a:solidFill>
              </a:rPr>
              <a:t>ανάμεσα σε φορείς επαγγελματικής εκπαίδευσης και κατάρτισης και σε φορείς από την αγορά εργασίας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γ</a:t>
            </a:r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επωφελούμενη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ομάδα-στόχο, επιλέξιμη για το πρόγραμμα </a:t>
            </a:r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</a:rPr>
              <a:t>Leonardo da Vinci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, δ) το πρόγραμμα εργασίας είναι κατάλληλο για την επίτευξη των στόχων, ε) τα καθήκοντα καθορίζονται και κατανέμονται μεταξύ των εταίρων με ορθολογικό και αποτελεσματικό τρόπο.</a:t>
            </a:r>
          </a:p>
          <a:p>
            <a:pPr lvl="0"/>
            <a:r>
              <a:rPr lang="el-GR" sz="2100" b="1" u="sng" dirty="0" smtClean="0">
                <a:solidFill>
                  <a:schemeClr val="accent6">
                    <a:lumMod val="50000"/>
                  </a:schemeClr>
                </a:solidFill>
              </a:rPr>
              <a:t>Ποιότητα της εταιρικής σχέσης:</a:t>
            </a:r>
            <a:r>
              <a:rPr lang="el-GR" sz="21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Εξετάζεται η σύνθεση της εταιρικής σχέσης, το προφίλ των φορέων που συμμετέχουν σε αυτή, η κατανομή των ρόλων και ο τρόπος επικοινωνίας μεταξύ των μελών της.</a:t>
            </a:r>
          </a:p>
          <a:p>
            <a:pPr lvl="0"/>
            <a:r>
              <a:rPr lang="el-GR" sz="2100" b="1" u="sng" dirty="0" smtClean="0">
                <a:solidFill>
                  <a:schemeClr val="accent6">
                    <a:lumMod val="50000"/>
                  </a:schemeClr>
                </a:solidFill>
              </a:rPr>
              <a:t>Αντίκτυπος</a:t>
            </a:r>
            <a:r>
              <a:rPr lang="el-GR" sz="2100" b="1" u="sng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l-GR" sz="2100" dirty="0" smtClean="0">
                <a:solidFill>
                  <a:schemeClr val="accent6">
                    <a:lumMod val="50000"/>
                  </a:schemeClr>
                </a:solidFill>
              </a:rPr>
              <a:t>Περιγράφεται ο αντίκτυπος του σχεδίου τόσο για τους συμμετέχοντες φορείς όσο και για τους καταρτιζόμενους ή/και την ομάδα στόχο.</a:t>
            </a:r>
          </a:p>
          <a:p>
            <a:pPr lvl="0"/>
            <a:r>
              <a:rPr lang="el-GR" sz="2100" b="1" u="sng" dirty="0" smtClean="0">
                <a:solidFill>
                  <a:schemeClr val="accent6">
                    <a:lumMod val="50000"/>
                  </a:schemeClr>
                </a:solidFill>
              </a:rPr>
              <a:t>Ποιότητα του σχεδίου διάδοσης και αξιοποίησης αποτελεσμάτων</a:t>
            </a:r>
            <a:endParaRPr lang="el-GR" sz="21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0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6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6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600" b="1" i="1" smtClean="0">
                <a:solidFill>
                  <a:srgbClr val="002060"/>
                </a:solidFill>
              </a:rPr>
              <a:t>Leonardo da Vinci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600" b="1" i="1" dirty="0" smtClean="0">
                <a:solidFill>
                  <a:srgbClr val="DC2E57"/>
                </a:solidFill>
              </a:rPr>
              <a:t>Διαδικασία υποβολής αίτησης (1)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1828800"/>
            <a:ext cx="8686800" cy="5029200"/>
          </a:xfrm>
        </p:spPr>
        <p:txBody>
          <a:bodyPr>
            <a:normAutofit fontScale="25000" lnSpcReduction="20000"/>
          </a:bodyPr>
          <a:lstStyle/>
          <a:p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e-</a:t>
            </a:r>
            <a:r>
              <a:rPr lang="el-GR" sz="9600" b="1" dirty="0" err="1" smtClean="0">
                <a:solidFill>
                  <a:schemeClr val="accent6">
                    <a:lumMod val="50000"/>
                  </a:schemeClr>
                </a:solidFill>
              </a:rPr>
              <a:t>form</a:t>
            </a:r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, η οποία θα υποβάλλεται </a:t>
            </a:r>
            <a:r>
              <a:rPr lang="en-US" sz="9600" b="1" dirty="0" smtClean="0">
                <a:solidFill>
                  <a:schemeClr val="accent6">
                    <a:lumMod val="50000"/>
                  </a:schemeClr>
                </a:solidFill>
              </a:rPr>
              <a:t>on</a:t>
            </a:r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US" sz="9600" b="1" dirty="0" smtClean="0">
                <a:solidFill>
                  <a:schemeClr val="accent6">
                    <a:lumMod val="50000"/>
                  </a:schemeClr>
                </a:solidFill>
              </a:rPr>
              <a:t>line</a:t>
            </a:r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 και σε κάθε περίπτωση, υποχρεωτικά για την αποδοχή της </a:t>
            </a:r>
            <a:r>
              <a:rPr lang="el-GR" sz="9600" b="1" dirty="0" err="1" smtClean="0">
                <a:solidFill>
                  <a:schemeClr val="accent6">
                    <a:lumMod val="50000"/>
                  </a:schemeClr>
                </a:solidFill>
              </a:rPr>
              <a:t>επιλεξιμότητάς</a:t>
            </a:r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 της, θα εκτυπώνεται και θα αποστέλλεται και σε έντυπη μορφή με πρωτότυπη υπογραφή του νομίμου εκπροσώπου του αιτούντος οργανισμού και θα φέρει την πρωτότυπη σφραγίδα αυτού. </a:t>
            </a:r>
            <a:endParaRPr lang="el-GR" sz="9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9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 Οι αιτήσεις θα αποσταλούν με συστημένη επιστολή ταχυδρομικώς ή με </a:t>
            </a:r>
            <a:r>
              <a:rPr lang="en-GB" sz="9600" b="1" dirty="0" smtClean="0">
                <a:solidFill>
                  <a:schemeClr val="accent6">
                    <a:lumMod val="50000"/>
                  </a:schemeClr>
                </a:solidFill>
              </a:rPr>
              <a:t>courier </a:t>
            </a:r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και ισχύει, επί αποδείξει, ως ημερομηνία υποβολής, η ημερομηνία αποστολής. </a:t>
            </a:r>
            <a:endParaRPr lang="el-GR" sz="9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9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l-GR" sz="9600" b="1" dirty="0" smtClean="0">
                <a:solidFill>
                  <a:schemeClr val="accent6">
                    <a:lumMod val="50000"/>
                  </a:schemeClr>
                </a:solidFill>
              </a:rPr>
              <a:t> Για τις αιτήσεις που υποβάλλονται ταχυδρομικώς ισχύει η ημερομηνία σφραγίδας του ταχυδρομείου. </a:t>
            </a:r>
            <a:r>
              <a:rPr lang="el-GR" sz="9600" b="1" u="sng" dirty="0" smtClean="0">
                <a:solidFill>
                  <a:schemeClr val="accent6">
                    <a:lumMod val="50000"/>
                  </a:schemeClr>
                </a:solidFill>
              </a:rPr>
              <a:t>Εκπρόθεσμες αιτήσεις θα αποκλείονται κατά τον έλεγχο επιλεξιμότητας.</a:t>
            </a: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812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700" b="1" i="1" dirty="0" smtClean="0">
                <a:solidFill>
                  <a:schemeClr val="accent6">
                    <a:lumMod val="50000"/>
                  </a:schemeClr>
                </a:solidFill>
              </a:rPr>
              <a:t>Πρόσκληση Υποβολής Προτάσεων 2013</a:t>
            </a:r>
            <a:r>
              <a:rPr sz="3100" b="1" i="1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sz="3100" b="1" i="1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l-GR" sz="3100" b="1" i="1" dirty="0" smtClean="0">
                <a:solidFill>
                  <a:srgbClr val="002060"/>
                </a:solidFill>
              </a:rPr>
              <a:t>Εταιρικές Σχέσεις </a:t>
            </a:r>
            <a:r>
              <a:rPr sz="3100" b="1" i="1" smtClean="0">
                <a:solidFill>
                  <a:srgbClr val="002060"/>
                </a:solidFill>
              </a:rPr>
              <a:t>Leonardo da Vinci</a:t>
            </a:r>
            <a:r>
              <a:rPr sz="31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100" b="1" i="1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l-GR" sz="3100" b="1" i="1" dirty="0" smtClean="0">
                <a:solidFill>
                  <a:srgbClr val="DC2E57"/>
                </a:solidFill>
              </a:rPr>
              <a:t>Διαδικασία υποβολής αίτησης (2)-Δικαιολογητικά</a:t>
            </a:r>
            <a:r>
              <a:rPr sz="3600" b="1" i="1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sz="3600" b="1" i="1" smtClean="0">
                <a:solidFill>
                  <a:schemeClr val="accent4">
                    <a:lumMod val="75000"/>
                  </a:schemeClr>
                </a:solidFill>
              </a:rPr>
            </a:br>
            <a:endParaRPr lang="el-GR" sz="3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subTitle" idx="4294967295"/>
          </p:nvPr>
        </p:nvSpPr>
        <p:spPr>
          <a:xfrm>
            <a:off x="228600" y="2133600"/>
            <a:ext cx="8686800" cy="4724400"/>
          </a:xfrm>
        </p:spPr>
        <p:txBody>
          <a:bodyPr>
            <a:normAutofit/>
          </a:bodyPr>
          <a:lstStyle/>
          <a:p>
            <a:pPr lvl="0"/>
            <a:r>
              <a:rPr lang="el-GR" sz="2500" b="1" u="sng" dirty="0" smtClean="0">
                <a:solidFill>
                  <a:schemeClr val="accent6">
                    <a:lumMod val="50000"/>
                  </a:schemeClr>
                </a:solidFill>
              </a:rPr>
              <a:t>Νομιμοποιητικά έγγραφα</a:t>
            </a:r>
            <a:r>
              <a:rPr lang="el-GR" sz="2500" b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l-GR" sz="2500" dirty="0" smtClean="0">
                <a:solidFill>
                  <a:schemeClr val="accent6">
                    <a:lumMod val="50000"/>
                  </a:schemeClr>
                </a:solidFill>
              </a:rPr>
              <a:t>α) καταστατικό σύστασης φορέα, β) ορισμός νομίμου εκπροσώπου</a:t>
            </a:r>
          </a:p>
          <a:p>
            <a:pPr lvl="0"/>
            <a:r>
              <a:rPr lang="el-GR" sz="2500" dirty="0" smtClean="0">
                <a:solidFill>
                  <a:schemeClr val="accent6">
                    <a:lumMod val="50000"/>
                  </a:schemeClr>
                </a:solidFill>
              </a:rPr>
              <a:t>Για τα ιδιωτικά ΙΕΚ, Εργαστήρια Ελευθέρων Σπουδών: </a:t>
            </a:r>
            <a:r>
              <a:rPr lang="el-GR" sz="2500" b="1" u="sng" dirty="0" smtClean="0">
                <a:solidFill>
                  <a:schemeClr val="accent6">
                    <a:lumMod val="50000"/>
                  </a:schemeClr>
                </a:solidFill>
              </a:rPr>
              <a:t>άδεια λειτουργίας</a:t>
            </a:r>
            <a:r>
              <a:rPr lang="el-GR" sz="2500" dirty="0" smtClean="0">
                <a:solidFill>
                  <a:schemeClr val="accent6">
                    <a:lumMod val="50000"/>
                  </a:schemeClr>
                </a:solidFill>
              </a:rPr>
              <a:t> από τον αρμόδιο δημόσιο φορέα</a:t>
            </a:r>
          </a:p>
          <a:p>
            <a:pPr lvl="0"/>
            <a:r>
              <a:rPr lang="el-GR" sz="2500" dirty="0" smtClean="0">
                <a:solidFill>
                  <a:schemeClr val="accent6">
                    <a:lumMod val="50000"/>
                  </a:schemeClr>
                </a:solidFill>
              </a:rPr>
              <a:t>Για τα ιδιωτικά ΚΕΚ: </a:t>
            </a:r>
            <a:r>
              <a:rPr lang="el-GR" sz="2500" b="1" u="sng" dirty="0" smtClean="0">
                <a:solidFill>
                  <a:schemeClr val="accent6">
                    <a:lumMod val="50000"/>
                  </a:schemeClr>
                </a:solidFill>
              </a:rPr>
              <a:t>άδεια λειτουργίας και πιστοποίηση</a:t>
            </a:r>
            <a:r>
              <a:rPr lang="el-GR" sz="25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l-GR" sz="2500" dirty="0" smtClean="0">
                <a:solidFill>
                  <a:schemeClr val="accent6">
                    <a:lumMod val="50000"/>
                  </a:schemeClr>
                </a:solidFill>
              </a:rPr>
              <a:t>από τον ΕΟΠΠΕΠ</a:t>
            </a:r>
          </a:p>
          <a:p>
            <a:pPr lvl="0"/>
            <a:r>
              <a:rPr lang="el-GR" sz="2500" u="sng" dirty="0" smtClean="0">
                <a:solidFill>
                  <a:schemeClr val="accent6">
                    <a:lumMod val="50000"/>
                  </a:schemeClr>
                </a:solidFill>
              </a:rPr>
              <a:t>Στην περίπτωση συμπλήρωσης της αίτησης σε γλώσσα άλλη από την ελληνική, ο αιτών οργανισμός, συντονιστής ή εταίρος, υποχρεούται </a:t>
            </a:r>
            <a:r>
              <a:rPr lang="el-GR" sz="2500" b="1" u="sng" dirty="0" smtClean="0">
                <a:solidFill>
                  <a:schemeClr val="accent6">
                    <a:lumMod val="50000"/>
                  </a:schemeClr>
                </a:solidFill>
              </a:rPr>
              <a:t>να υποβάλλει επιπρόσθετα τις ενότητες D και F1 στην ελληνική γλώσσα.</a:t>
            </a:r>
            <a:endParaRPr lang="el-GR" sz="25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6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33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el-GR" sz="27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184</TotalTime>
  <Words>769</Words>
  <Application>Microsoft Office PowerPoint</Application>
  <PresentationFormat>Προβολή στην οθόνη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Paper</vt:lpstr>
      <vt:lpstr>Πρόσκληση Υποβολής Προτάσεων 2013</vt:lpstr>
      <vt:lpstr>Πρόσκληση Υποβολής Προτάσεων 2013 Εταιρικές Σχέσεις Leonardo da Vinci Στόχοι και περιγραφή της δράσης </vt:lpstr>
      <vt:lpstr>Πρόσκληση Υποβολής Προτάσεων 2013 Εταιρικές Σχέσεις Leonardo da Vinci Επιλέξιμοι φορείς  </vt:lpstr>
      <vt:lpstr>Πρόσκληση Υποβολής Προτάσεων 2013 Εταιρικές Σχέσεις Leonardo da Vinci Κοινοτική Επιχορήγηση (1) </vt:lpstr>
      <vt:lpstr>Πρόσκληση Υποβολής Προτάσεων 2013 Εταιρικές Σχέσεις Leonardo da Vinci Κοινοτική Επιχορήγηση (2) </vt:lpstr>
      <vt:lpstr>Πρόσκληση Υποβολής Προτάσεων 2013 Εταιρικές Σχέσεις Leonardo da Vinci Εθνικά Κριτήρια Επιλεξιμότητας </vt:lpstr>
      <vt:lpstr>Πρόσκληση Υποβολής Προτάσεων 2013 Εταιρικές Σχέσεις Leonardo da Vinci Κριτήρια Ποιοτικής Αξιολόγησης  </vt:lpstr>
      <vt:lpstr>Πρόσκληση Υποβολής Προτάσεων 2013 Εταιρικές Σχέσεις Leonardo da Vinci Διαδικασία υποβολής αίτησης (1) </vt:lpstr>
      <vt:lpstr>Πρόσκληση Υποβολής Προτάσεων 2013 Εταιρικές Σχέσεις Leonardo da Vinci Διαδικασία υποβολής αίτησης (2)-Δικαιολογητικά </vt:lpstr>
      <vt:lpstr>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Πρόσκληση Υποβολής Προτάσεων 2013</dc:title>
  <dc:creator>KALOMOIRI PANAGIOTA</dc:creator>
  <cp:lastModifiedBy>KALOMOIRI PANAGIOTA</cp:lastModifiedBy>
  <cp:revision>22</cp:revision>
  <dcterms:created xsi:type="dcterms:W3CDTF">2012-12-11T11:52:30Z</dcterms:created>
  <dcterms:modified xsi:type="dcterms:W3CDTF">2012-12-11T14:56:30Z</dcterms:modified>
</cp:coreProperties>
</file>