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5" r:id="rId2"/>
    <p:sldId id="264" r:id="rId3"/>
    <p:sldId id="260" r:id="rId4"/>
    <p:sldId id="258" r:id="rId5"/>
    <p:sldId id="259" r:id="rId6"/>
    <p:sldId id="257" r:id="rId7"/>
    <p:sldId id="261" r:id="rId8"/>
    <p:sldId id="263" r:id="rId9"/>
    <p:sldId id="266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5EC7E7-588B-4ECC-A4DD-60039A4FB416}" type="datetimeFigureOut">
              <a:rPr lang="el-GR" smtClean="0"/>
              <a:pPr/>
              <a:t>19/12/2012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08DE46-0968-4A34-9FF9-43B012A0A01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A85461-2E6B-485F-9FD8-016962AB9E96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D488059-DF2D-45B9-929D-582BDFF8A3DD}" type="datetimeFigureOut">
              <a:rPr lang="el-GR" smtClean="0"/>
              <a:pPr/>
              <a:t>19/12/2012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02162-1788-4E4D-A4A6-43FFC76664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8059-DF2D-45B9-929D-582BDFF8A3DD}" type="datetimeFigureOut">
              <a:rPr lang="el-GR" smtClean="0"/>
              <a:pPr/>
              <a:t>19/12/2012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02162-1788-4E4D-A4A6-43FFC76664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D488059-DF2D-45B9-929D-582BDFF8A3DD}" type="datetimeFigureOut">
              <a:rPr lang="el-GR" smtClean="0"/>
              <a:pPr/>
              <a:t>19/12/2012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5702162-1788-4E4D-A4A6-43FFC76664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8059-DF2D-45B9-929D-582BDFF8A3DD}" type="datetimeFigureOut">
              <a:rPr lang="el-GR" smtClean="0"/>
              <a:pPr/>
              <a:t>19/12/2012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702162-1788-4E4D-A4A6-43FFC766647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8059-DF2D-45B9-929D-582BDFF8A3DD}" type="datetimeFigureOut">
              <a:rPr lang="el-GR" smtClean="0"/>
              <a:pPr/>
              <a:t>19/12/2012</a:t>
            </a:fld>
            <a:endParaRPr lang="el-GR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5702162-1788-4E4D-A4A6-43FFC766647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D488059-DF2D-45B9-929D-582BDFF8A3DD}" type="datetimeFigureOut">
              <a:rPr lang="el-GR" smtClean="0"/>
              <a:pPr/>
              <a:t>19/12/2012</a:t>
            </a:fld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5702162-1788-4E4D-A4A6-43FFC766647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D488059-DF2D-45B9-929D-582BDFF8A3DD}" type="datetimeFigureOut">
              <a:rPr lang="el-GR" smtClean="0"/>
              <a:pPr/>
              <a:t>19/12/2012</a:t>
            </a:fld>
            <a:endParaRPr lang="el-GR"/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5702162-1788-4E4D-A4A6-43FFC766647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15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5" name="1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8059-DF2D-45B9-929D-582BDFF8A3DD}" type="datetimeFigureOut">
              <a:rPr lang="el-GR" smtClean="0"/>
              <a:pPr/>
              <a:t>19/12/2012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702162-1788-4E4D-A4A6-43FFC76664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8059-DF2D-45B9-929D-582BDFF8A3DD}" type="datetimeFigureOut">
              <a:rPr lang="el-GR" smtClean="0"/>
              <a:pPr/>
              <a:t>19/12/2012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02162-1788-4E4D-A4A6-43FFC76664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8059-DF2D-45B9-929D-582BDFF8A3DD}" type="datetimeFigureOut">
              <a:rPr lang="el-GR" smtClean="0"/>
              <a:pPr/>
              <a:t>19/12/2012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702162-1788-4E4D-A4A6-43FFC766647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D488059-DF2D-45B9-929D-582BDFF8A3DD}" type="datetimeFigureOut">
              <a:rPr lang="el-GR" smtClean="0"/>
              <a:pPr/>
              <a:t>19/12/2012</a:t>
            </a:fld>
            <a:endParaRPr lang="el-GR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5702162-1788-4E4D-A4A6-43FFC766647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D488059-DF2D-45B9-929D-582BDFF8A3DD}" type="datetimeFigureOut">
              <a:rPr lang="el-GR" smtClean="0"/>
              <a:pPr/>
              <a:t>19/12/2012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5702162-1788-4E4D-A4A6-43FFC766647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357430"/>
            <a:ext cx="7772400" cy="1224932"/>
          </a:xfrm>
        </p:spPr>
        <p:txBody>
          <a:bodyPr>
            <a:normAutofit/>
          </a:bodyPr>
          <a:lstStyle/>
          <a:p>
            <a:r>
              <a:rPr lang="el-GR" sz="3600" dirty="0" smtClean="0"/>
              <a:t>Πρόγραμμα </a:t>
            </a:r>
            <a:r>
              <a:rPr lang="en-US" sz="3600" dirty="0" smtClean="0"/>
              <a:t>Leonardo </a:t>
            </a:r>
            <a:r>
              <a:rPr lang="en-US" sz="3600" dirty="0" err="1" smtClean="0"/>
              <a:t>da</a:t>
            </a:r>
            <a:r>
              <a:rPr lang="en-US" sz="3600" dirty="0" smtClean="0"/>
              <a:t> Vinci</a:t>
            </a:r>
            <a:endParaRPr lang="el-GR" sz="36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1817657"/>
          </a:xfrm>
        </p:spPr>
        <p:txBody>
          <a:bodyPr>
            <a:normAutofit/>
          </a:bodyPr>
          <a:lstStyle/>
          <a:p>
            <a:r>
              <a:rPr lang="en-US" dirty="0" smtClean="0"/>
              <a:t>“</a:t>
            </a:r>
            <a:r>
              <a:rPr lang="el-GR" dirty="0" smtClean="0"/>
              <a:t>Μεταφορά Καινοτομίας- ΤΟΙ</a:t>
            </a:r>
            <a:r>
              <a:rPr lang="en-US" dirty="0" smtClean="0"/>
              <a:t>”</a:t>
            </a:r>
          </a:p>
          <a:p>
            <a:r>
              <a:rPr lang="el-GR" dirty="0" smtClean="0"/>
              <a:t>Ελίνα Δαγρέ, ΤΟΙ </a:t>
            </a:r>
            <a:r>
              <a:rPr lang="en-US" dirty="0" smtClean="0"/>
              <a:t>Project Manager</a:t>
            </a:r>
            <a:endParaRPr lang="en-US" sz="1900" dirty="0" smtClean="0"/>
          </a:p>
          <a:p>
            <a:r>
              <a:rPr lang="el-GR" sz="1900" dirty="0" smtClean="0"/>
              <a:t>Αθήνα, 12 Δεκεμβρίου </a:t>
            </a:r>
            <a:r>
              <a:rPr lang="el-GR" sz="1900" dirty="0" smtClean="0"/>
              <a:t>2012</a:t>
            </a:r>
            <a:endParaRPr lang="en-US" sz="1900" dirty="0" smtClean="0"/>
          </a:p>
          <a:p>
            <a:r>
              <a:rPr lang="el-GR" sz="1900" dirty="0" smtClean="0"/>
              <a:t>Βόλος, 14 Δεκεμβρίου 2012</a:t>
            </a:r>
            <a:endParaRPr lang="en-US" sz="1900" dirty="0" smtClean="0"/>
          </a:p>
          <a:p>
            <a:endParaRPr lang="el-GR" sz="1900" dirty="0"/>
          </a:p>
        </p:txBody>
      </p:sp>
      <p:pic>
        <p:nvPicPr>
          <p:cNvPr id="1026" name="Εικόνα 17" descr="C:\Documents and Settings\mmasel\Local Settings\Temporary Internet Files\Content.Word\EU_flag_LLP_EL-0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16" y="142852"/>
            <a:ext cx="20955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357158" y="428604"/>
          <a:ext cx="3071834" cy="1935480"/>
        </p:xfrm>
        <a:graphic>
          <a:graphicData uri="http://schemas.openxmlformats.org/drawingml/2006/table">
            <a:tbl>
              <a:tblPr/>
              <a:tblGrid>
                <a:gridCol w="3071834"/>
              </a:tblGrid>
              <a:tr h="6030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Calibri"/>
                          <a:ea typeface="Times New Roman"/>
                          <a:cs typeface="Times New Roman"/>
                        </a:rPr>
                        <a:t>ΕΛΛΗΝΙΚΗ ΔΗΜΟΚΡΑΤΙΑ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dirty="0">
                          <a:latin typeface="Calibri"/>
                          <a:ea typeface="Times New Roman"/>
                          <a:cs typeface="Times New Roman"/>
                        </a:rPr>
                        <a:t>ΥΠΟΥΡΓΕΙΟ ΠΑΙΔΕΙΑΣ ΚΑΙ 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dirty="0">
                          <a:latin typeface="Calibri"/>
                          <a:ea typeface="Times New Roman"/>
                          <a:cs typeface="Times New Roman"/>
                        </a:rPr>
                        <a:t>ΘΡΗΣΚΕΥΜΑΤΩΝ, ΠΟΛΙΤΙΣΜΟΥ ΚΑΙ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dirty="0">
                          <a:latin typeface="Calibri"/>
                          <a:ea typeface="Times New Roman"/>
                          <a:cs typeface="Times New Roman"/>
                        </a:rPr>
                        <a:t>ΑΘΛΗΤΙΣΜΟΥ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000" dirty="0">
                          <a:latin typeface="Calibri"/>
                          <a:ea typeface="Times New Roman"/>
                          <a:cs typeface="Times New Roman"/>
                        </a:rPr>
                        <a:t>------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00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000" dirty="0">
                          <a:latin typeface="Calibri"/>
                          <a:ea typeface="Times New Roman"/>
                          <a:cs typeface="Times New Roman"/>
                        </a:rPr>
                        <a:t>ΙΔΡΥΜΑ ΚΡΑΤΙΚΩΝ ΥΠΟΤΡΟΦΙΩΝ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000" spc="90" dirty="0">
                          <a:latin typeface="Calibri"/>
                          <a:ea typeface="Times New Roman"/>
                          <a:cs typeface="Times New Roman"/>
                        </a:rPr>
                        <a:t>(Ι</a:t>
                      </a:r>
                      <a:r>
                        <a:rPr lang="el-GR" sz="1000" spc="50" dirty="0">
                          <a:latin typeface="Calibri"/>
                          <a:ea typeface="Times New Roman"/>
                          <a:cs typeface="Times New Roman"/>
                        </a:rPr>
                        <a:t>.Κ.Υ</a:t>
                      </a:r>
                      <a:r>
                        <a:rPr lang="el-GR" sz="1000" dirty="0">
                          <a:latin typeface="Calibri"/>
                          <a:ea typeface="Times New Roman"/>
                          <a:cs typeface="Times New Roman"/>
                        </a:rPr>
                        <a:t>.)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000" dirty="0">
                          <a:latin typeface="Calibri"/>
                          <a:ea typeface="Times New Roman"/>
                          <a:cs typeface="Times New Roman"/>
                        </a:rPr>
                        <a:t>ΔΙΕΥΘΥΝΣΗ ΕΙΔΙΚΩΝ ΠΡΟΓΡΑΜΜΑΤΩΝ ΔΙΕΘΝΩΝ ΥΠΟΤΡΟΦΙΩΝ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000" dirty="0">
                          <a:latin typeface="Calibri"/>
                          <a:ea typeface="Times New Roman"/>
                          <a:cs typeface="Times New Roman"/>
                        </a:rPr>
                        <a:t>ΤΜΗΜΑ ΠΡΟΓΡΑΜΜΑΤΩΝ ΕΥΡΩΠΑΪΚΗΣ ΕΝΩΣΗΣ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000" dirty="0">
                          <a:latin typeface="Calibri"/>
                          <a:ea typeface="Times New Roman"/>
                          <a:cs typeface="Times New Roman"/>
                        </a:rPr>
                        <a:t>------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643042" y="214290"/>
          <a:ext cx="390525" cy="390525"/>
        </p:xfrm>
        <a:graphic>
          <a:graphicData uri="http://schemas.openxmlformats.org/presentationml/2006/ole">
            <p:oleObj spid="_x0000_s1026" name="Picture" r:id="rId5" imgW="391016" imgH="391016" progId="Word.Picture.8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Περιγραφή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Σκοπός των πολυμερών σχεδίων </a:t>
            </a:r>
            <a:r>
              <a:rPr lang="el-GR" dirty="0" err="1"/>
              <a:t>Leonardo</a:t>
            </a:r>
            <a:r>
              <a:rPr lang="el-GR" dirty="0"/>
              <a:t> </a:t>
            </a:r>
            <a:r>
              <a:rPr lang="el-GR" dirty="0" err="1"/>
              <a:t>da</a:t>
            </a:r>
            <a:r>
              <a:rPr lang="el-GR" dirty="0"/>
              <a:t> </a:t>
            </a:r>
            <a:r>
              <a:rPr lang="el-GR" dirty="0" err="1" smtClean="0"/>
              <a:t>Vinci</a:t>
            </a:r>
            <a:r>
              <a:rPr lang="el-GR" dirty="0" smtClean="0"/>
              <a:t> “Μεταφορά </a:t>
            </a:r>
            <a:r>
              <a:rPr lang="el-GR" dirty="0"/>
              <a:t>Καινοτομίας” είναι η </a:t>
            </a:r>
            <a:r>
              <a:rPr lang="el-GR" dirty="0" smtClean="0"/>
              <a:t>βελτίωση της ποιότητας </a:t>
            </a:r>
            <a:r>
              <a:rPr lang="el-GR" dirty="0"/>
              <a:t>και η αύξηση της ελκυστικότητας </a:t>
            </a:r>
            <a:r>
              <a:rPr lang="el-GR" dirty="0" smtClean="0"/>
              <a:t>της επαγγελματικής </a:t>
            </a:r>
            <a:r>
              <a:rPr lang="el-GR" dirty="0"/>
              <a:t>εκπαίδευσης </a:t>
            </a:r>
            <a:r>
              <a:rPr lang="el-GR" dirty="0" smtClean="0"/>
              <a:t>και κατάρτισης </a:t>
            </a:r>
            <a:r>
              <a:rPr lang="el-GR" dirty="0"/>
              <a:t>(ΕΕΚ) στις συμμετέχουσες χώρες μέσω της </a:t>
            </a:r>
            <a:r>
              <a:rPr lang="el-GR" dirty="0" smtClean="0"/>
              <a:t>μεταφοράς υπαρχουσών καινοτομιών. </a:t>
            </a:r>
          </a:p>
          <a:p>
            <a:r>
              <a:rPr lang="el-GR" dirty="0" smtClean="0"/>
              <a:t>Τα </a:t>
            </a:r>
            <a:r>
              <a:rPr lang="el-GR" dirty="0"/>
              <a:t>σχέδια </a:t>
            </a:r>
            <a:r>
              <a:rPr lang="el-GR" dirty="0" smtClean="0"/>
              <a:t>μεταφοράς καινοτομίας </a:t>
            </a:r>
            <a:r>
              <a:rPr lang="el-GR" dirty="0"/>
              <a:t>δημιουργούν συνέργειες μέσω </a:t>
            </a:r>
            <a:r>
              <a:rPr lang="el-GR" dirty="0" smtClean="0"/>
              <a:t>της αξιοποίησης </a:t>
            </a:r>
            <a:r>
              <a:rPr lang="el-GR" dirty="0"/>
              <a:t>ήδη υπαρχουσών καινοτομιών </a:t>
            </a:r>
            <a:r>
              <a:rPr lang="el-GR" dirty="0" smtClean="0"/>
              <a:t>ΕΕΚ.</a:t>
            </a:r>
          </a:p>
          <a:p>
            <a:r>
              <a:rPr lang="el-GR" dirty="0" smtClean="0"/>
              <a:t>2 έτη</a:t>
            </a:r>
          </a:p>
          <a:p>
            <a:r>
              <a:rPr lang="el-GR" dirty="0" smtClean="0"/>
              <a:t>Τουλάχιστον 3 εταίροι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b="1" dirty="0"/>
              <a:t>Ποιοι μπορούν να (</a:t>
            </a:r>
            <a:r>
              <a:rPr lang="el-GR" sz="3600" b="1" dirty="0" err="1"/>
              <a:t>επ</a:t>
            </a:r>
            <a:r>
              <a:rPr lang="el-GR" sz="3600" b="1" dirty="0"/>
              <a:t>)ωφεληθούν </a:t>
            </a:r>
            <a:r>
              <a:rPr lang="el-GR" b="1" dirty="0"/>
              <a:t>	</a:t>
            </a:r>
            <a:br>
              <a:rPr lang="el-GR" b="1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l-GR" dirty="0"/>
              <a:t>Όλοι όσοι βρίσκονται στο χώρο της επαγγελματικής εκπαίδευσης και κατάρτισης, πέραν του τριτοβάθμιου επιπέδου, καθώς και ιδρύματα και οργανισμοί που διευκολύνουν την εκπαίδευση και την κατάρτιση, όπως: </a:t>
            </a:r>
          </a:p>
          <a:p>
            <a:r>
              <a:rPr lang="el-GR" dirty="0" smtClean="0"/>
              <a:t>Ιδρύματα </a:t>
            </a:r>
            <a:r>
              <a:rPr lang="el-GR" dirty="0"/>
              <a:t>ή φορείς που παρέχουν μαθησιακές ευκαιρίες στα πεδία που καλύπτει το τομεακό πρόγραμμα </a:t>
            </a:r>
            <a:r>
              <a:rPr lang="el-GR" dirty="0" err="1"/>
              <a:t>Leonardo</a:t>
            </a:r>
            <a:r>
              <a:rPr lang="el-GR" dirty="0"/>
              <a:t> </a:t>
            </a:r>
            <a:r>
              <a:rPr lang="el-GR" dirty="0" err="1"/>
              <a:t>da</a:t>
            </a:r>
            <a:r>
              <a:rPr lang="el-GR" dirty="0"/>
              <a:t> </a:t>
            </a:r>
            <a:r>
              <a:rPr lang="el-GR" dirty="0" err="1"/>
              <a:t>Vinci</a:t>
            </a:r>
            <a:r>
              <a:rPr lang="el-GR" dirty="0"/>
              <a:t> </a:t>
            </a:r>
          </a:p>
          <a:p>
            <a:r>
              <a:rPr lang="el-GR" dirty="0" smtClean="0"/>
              <a:t>Ενώσεις </a:t>
            </a:r>
            <a:r>
              <a:rPr lang="el-GR" dirty="0"/>
              <a:t>και αντιπρόσωποι όσων συμμετέχουν στην επαγγελματική εκπαίδευση και κατάρτιση, συμπεριλαμβανομένων ενώσεων ασκούμενων, γονέων και δασκάλων </a:t>
            </a:r>
          </a:p>
          <a:p>
            <a:r>
              <a:rPr lang="el-GR" dirty="0" smtClean="0"/>
              <a:t>Επιχειρήσεις</a:t>
            </a:r>
            <a:r>
              <a:rPr lang="el-GR" dirty="0"/>
              <a:t>, κοινωνικοί εταίροι και άλλοι εκπρόσωποι του εργασιακού περιβάλλοντος, μεταξύ αυτών εμπορικά επιμελητήρια, και άλλοι εμπορικοί και τομεακοί φορείς </a:t>
            </a:r>
          </a:p>
          <a:p>
            <a:r>
              <a:rPr lang="el-GR" dirty="0" smtClean="0"/>
              <a:t>Φορείς </a:t>
            </a:r>
            <a:r>
              <a:rPr lang="el-GR" dirty="0"/>
              <a:t>παροχής υπηρεσιών καθοδήγησης, συμβουλευτικής και πληροφόρησης σχετικά με οιαδήποτε πτυχή της διά βίου μάθησης </a:t>
            </a:r>
          </a:p>
          <a:p>
            <a:r>
              <a:rPr lang="el-GR" dirty="0" smtClean="0"/>
              <a:t>Φορείς </a:t>
            </a:r>
            <a:r>
              <a:rPr lang="el-GR" dirty="0"/>
              <a:t>υπεύθυνοι για συστήματα και πολιτικές που αφορούν σε οιαδήποτε πτυχή της διά βίου μάθησης, της επαγγελματικής εκπαίδευσης και κατάρτισης σε τοπικό, περιφερειακό και εθνικό επίπεδο	</a:t>
            </a:r>
            <a:endParaRPr lang="el-GR" dirty="0" smtClean="0"/>
          </a:p>
          <a:p>
            <a:r>
              <a:rPr lang="el-GR" dirty="0"/>
              <a:t>Ερευνητικά κέντρα και Φορείς που ασχολούνται με ζητήματα διά βίου μάθησης </a:t>
            </a:r>
          </a:p>
          <a:p>
            <a:r>
              <a:rPr lang="el-GR" dirty="0" smtClean="0"/>
              <a:t>Οργανισμοί </a:t>
            </a:r>
            <a:r>
              <a:rPr lang="el-GR" dirty="0"/>
              <a:t>τριτοβάθμιου επιπέδου (Ανώτατα Εκπαιδευτικά Ιδρύματα) μπορούν να συμμετάσχουν στα σχέδια, όμως τα αποτελέσματα δεν μπορούν να στοχεύουν όσους λαμβάνουν επαγγελματική εκπαίδευση και κατάρτιση σε τριτοβάθμιο επίπεδο </a:t>
            </a:r>
          </a:p>
          <a:p>
            <a:r>
              <a:rPr lang="el-GR" dirty="0" smtClean="0"/>
              <a:t>Μη </a:t>
            </a:r>
            <a:r>
              <a:rPr lang="el-GR" dirty="0"/>
              <a:t>κερδοσκοπικοί οργανισμοί, οργανισμοί εθελοντικών δραστηριοτήτων, Μη κυβερνητικές οργανώσεις (ΜΚΟ) 	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l-GR" sz="2000" dirty="0"/>
              <a:t>Η πρόταση για ένα σχέδιο μεταφοράς καινοτομίας πρέπει να επεξηγεί πώς εκπονήθηκαν </a:t>
            </a:r>
            <a:r>
              <a:rPr lang="el-GR" sz="2000" dirty="0" smtClean="0"/>
              <a:t>τα</a:t>
            </a:r>
            <a:r>
              <a:rPr lang="en-US" sz="2000" dirty="0" smtClean="0"/>
              <a:t> </a:t>
            </a:r>
            <a:r>
              <a:rPr lang="el-GR" sz="2000" dirty="0" smtClean="0"/>
              <a:t>ακόλουθα </a:t>
            </a:r>
            <a:r>
              <a:rPr lang="el-GR" sz="2000" dirty="0"/>
              <a:t>στοιχεία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Ανάλυση αναγκών των ομάδων/της ομάδας-στόχου</a:t>
            </a:r>
            <a:r>
              <a:rPr lang="el-GR" dirty="0" smtClean="0"/>
              <a:t>,</a:t>
            </a:r>
            <a:r>
              <a:rPr lang="el-GR" dirty="0"/>
              <a:t> </a:t>
            </a:r>
            <a:endParaRPr lang="en-US" dirty="0" smtClean="0"/>
          </a:p>
          <a:p>
            <a:r>
              <a:rPr lang="el-GR" dirty="0" smtClean="0"/>
              <a:t>Προσδιορισμός </a:t>
            </a:r>
            <a:r>
              <a:rPr lang="el-GR" dirty="0"/>
              <a:t>των καινοτομιών που είναι κατ’ αρχήν κατάλληλες και επιλογή αυτών που </a:t>
            </a:r>
            <a:r>
              <a:rPr lang="el-GR" dirty="0" smtClean="0"/>
              <a:t>θα</a:t>
            </a:r>
            <a:r>
              <a:rPr lang="en-US" dirty="0" smtClean="0"/>
              <a:t> </a:t>
            </a:r>
            <a:r>
              <a:rPr lang="el-GR" dirty="0" smtClean="0"/>
              <a:t>καλύψουν </a:t>
            </a:r>
            <a:r>
              <a:rPr lang="el-GR" dirty="0"/>
              <a:t>τις ανάγκες της ομάδας-στόχο με τον βέλτιστο δυνατό τρόπο·</a:t>
            </a:r>
          </a:p>
          <a:p>
            <a:r>
              <a:rPr lang="el-GR" dirty="0" smtClean="0"/>
              <a:t>Ανάλυση </a:t>
            </a:r>
            <a:r>
              <a:rPr lang="el-GR" dirty="0"/>
              <a:t>σκοπιμότητας όσον αφορά τη μεταφορά τους.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l-GR" sz="2000" dirty="0"/>
              <a:t>Η πρόταση πρέπει επίσης να εξηγεί πώς το σχέδιο – εάν επιλεχθεί για χρηματοδότηση – </a:t>
            </a:r>
            <a:r>
              <a:rPr lang="el-GR" sz="2000" dirty="0" smtClean="0"/>
              <a:t>θα υλοποιήσει </a:t>
            </a:r>
            <a:r>
              <a:rPr lang="el-GR" sz="2000" dirty="0"/>
              <a:t>τα ακόλουθα βήματα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Ενσωμάτωση των επιλεχθεισών καινοτομιών και προσαρμογή τους στο νομικό πλαίσιο, </a:t>
            </a:r>
            <a:r>
              <a:rPr lang="el-GR" dirty="0" smtClean="0"/>
              <a:t>το σύστημα </a:t>
            </a:r>
            <a:r>
              <a:rPr lang="el-GR" dirty="0"/>
              <a:t>επαγγελματικής εκπαίδευσης και κατάρτισης (δημόσιο, ιδιωτικό, τομεακό), </a:t>
            </a:r>
            <a:r>
              <a:rPr lang="el-GR" dirty="0" smtClean="0"/>
              <a:t>στη γλώσσα</a:t>
            </a:r>
            <a:r>
              <a:rPr lang="el-GR" dirty="0"/>
              <a:t>, τον πολιτισμό και τη γεωγραφία καθώς και στις ανάγκες της ομάδας-στόχου.</a:t>
            </a:r>
          </a:p>
          <a:p>
            <a:r>
              <a:rPr lang="el-GR" dirty="0" smtClean="0"/>
              <a:t>Μεταφορά </a:t>
            </a:r>
            <a:r>
              <a:rPr lang="el-GR" dirty="0"/>
              <a:t>και πιλοτική εφαρμογή των καινοτομιών στο νέο περιβάλλον.</a:t>
            </a:r>
          </a:p>
          <a:p>
            <a:r>
              <a:rPr lang="el-GR" dirty="0" smtClean="0"/>
              <a:t>Ενσωμάτωση </a:t>
            </a:r>
            <a:r>
              <a:rPr lang="el-GR" dirty="0"/>
              <a:t>ή και πιστοποίηση των μεταφερόμενων καινοτομιών σε ευρωπαϊκά, </a:t>
            </a:r>
            <a:r>
              <a:rPr lang="el-GR" dirty="0" smtClean="0"/>
              <a:t>εθνικά, περιφερειακά</a:t>
            </a:r>
            <a:r>
              <a:rPr lang="el-GR" dirty="0"/>
              <a:t>, τοπικά ή τομεακά συστήματα και πρακτικές.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Ευρωπαϊκές </a:t>
            </a:r>
            <a:r>
              <a:rPr lang="el-GR" dirty="0" smtClean="0"/>
              <a:t>Προτεραιότητες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Ενθάρρυνση της συνεργασίας μεταξύ ΕΕΚ και του κόσμου της </a:t>
            </a:r>
            <a:r>
              <a:rPr lang="el-GR" dirty="0" smtClean="0"/>
              <a:t>εργασίας</a:t>
            </a:r>
            <a:endParaRPr lang="el-GR" dirty="0"/>
          </a:p>
          <a:p>
            <a:r>
              <a:rPr lang="el-GR" dirty="0" smtClean="0"/>
              <a:t>Στήριξη </a:t>
            </a:r>
            <a:r>
              <a:rPr lang="el-GR" dirty="0"/>
              <a:t>της αρχικής και της συνεχούς κατάρτισης </a:t>
            </a:r>
            <a:r>
              <a:rPr lang="el-GR" dirty="0" smtClean="0"/>
              <a:t>εκπαιδευτικών, εκπαιδευτών </a:t>
            </a:r>
            <a:r>
              <a:rPr lang="el-GR" dirty="0"/>
              <a:t>και επιβλεπόντων ΕΕΚ, καθώς και διευθυντών ιδρυμάτων </a:t>
            </a:r>
            <a:r>
              <a:rPr lang="el-GR" dirty="0" smtClean="0"/>
              <a:t>ΕΕΚ</a:t>
            </a:r>
            <a:endParaRPr lang="el-GR" dirty="0"/>
          </a:p>
          <a:p>
            <a:r>
              <a:rPr lang="el-GR" dirty="0" smtClean="0"/>
              <a:t>Προώθηση </a:t>
            </a:r>
            <a:r>
              <a:rPr lang="el-GR" dirty="0"/>
              <a:t>της απόκτησης βασικών ικανοτήτων στην </a:t>
            </a:r>
            <a:r>
              <a:rPr lang="el-GR" dirty="0" smtClean="0"/>
              <a:t>ΕΕΚ</a:t>
            </a:r>
            <a:endParaRPr lang="el-GR" dirty="0"/>
          </a:p>
          <a:p>
            <a:r>
              <a:rPr lang="el-GR" dirty="0" smtClean="0"/>
              <a:t>ECVET </a:t>
            </a:r>
            <a:r>
              <a:rPr lang="el-GR" dirty="0"/>
              <a:t>για τη διαφάνεια και την αναγνώριση μαθησιακών </a:t>
            </a:r>
            <a:r>
              <a:rPr lang="el-GR" dirty="0" smtClean="0"/>
              <a:t>αποτελεσμάτων και </a:t>
            </a:r>
            <a:r>
              <a:rPr lang="el-GR" dirty="0"/>
              <a:t>επαγγελματικών </a:t>
            </a:r>
            <a:r>
              <a:rPr lang="el-GR" dirty="0" smtClean="0"/>
              <a:t>προσόντων</a:t>
            </a:r>
            <a:endParaRPr lang="el-GR" dirty="0"/>
          </a:p>
          <a:p>
            <a:r>
              <a:rPr lang="el-GR" dirty="0" smtClean="0"/>
              <a:t>Βελτίωση </a:t>
            </a:r>
            <a:r>
              <a:rPr lang="el-GR" dirty="0"/>
              <a:t>των συστημάτων διασφάλισης της ποιότητας στην ΕΕΚ </a:t>
            </a:r>
          </a:p>
          <a:p>
            <a:r>
              <a:rPr lang="el-GR" dirty="0" smtClean="0"/>
              <a:t>Στρατηγικές </a:t>
            </a:r>
            <a:r>
              <a:rPr lang="el-GR" dirty="0"/>
              <a:t>για τη μείωση του αριθμού των μαθητών που εγκαταλείπουν </a:t>
            </a:r>
            <a:r>
              <a:rPr lang="el-GR" dirty="0" smtClean="0"/>
              <a:t>τις σχολές ΑΕΕΚ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Κριτήρια </a:t>
            </a:r>
            <a:r>
              <a:rPr lang="el-GR" dirty="0" err="1" smtClean="0"/>
              <a:t>Επιλεξιμότητας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32500" lnSpcReduction="20000"/>
          </a:bodyPr>
          <a:lstStyle/>
          <a:p>
            <a:pPr algn="just"/>
            <a:r>
              <a:rPr lang="el-GR" sz="6400" dirty="0"/>
              <a:t>Συνάφεια με τους στόχους </a:t>
            </a:r>
            <a:r>
              <a:rPr lang="el-GR" sz="6400" dirty="0" err="1"/>
              <a:t>LdV</a:t>
            </a:r>
            <a:r>
              <a:rPr lang="el-GR" sz="6400" dirty="0"/>
              <a:t> και </a:t>
            </a:r>
            <a:r>
              <a:rPr lang="el-GR" sz="6400" dirty="0" smtClean="0"/>
              <a:t>τις ευρωπαϊκές προτεραιότητες</a:t>
            </a:r>
            <a:endParaRPr lang="el-GR" sz="6400" dirty="0"/>
          </a:p>
          <a:p>
            <a:pPr algn="just"/>
            <a:r>
              <a:rPr lang="el-GR" sz="6400" dirty="0"/>
              <a:t>Καινοτόμος χαρακτήρας σχεδίου και </a:t>
            </a:r>
            <a:r>
              <a:rPr lang="el-GR" sz="6400" dirty="0" smtClean="0"/>
              <a:t>βελτίωση των </a:t>
            </a:r>
            <a:r>
              <a:rPr lang="el-GR" sz="6400" dirty="0"/>
              <a:t>εθνικών συστημάτων ΕΕΚ μέσω </a:t>
            </a:r>
            <a:r>
              <a:rPr lang="el-GR" sz="6400" dirty="0" smtClean="0"/>
              <a:t>της Μεταφοράς Καινοτομίας</a:t>
            </a:r>
            <a:endParaRPr lang="el-GR" sz="6400" dirty="0"/>
          </a:p>
          <a:p>
            <a:pPr algn="just"/>
            <a:r>
              <a:rPr lang="el-GR" sz="6400" dirty="0"/>
              <a:t>Ποιότητα της Εταιρικής Σχέσης </a:t>
            </a:r>
          </a:p>
          <a:p>
            <a:pPr algn="just"/>
            <a:r>
              <a:rPr lang="el-GR" sz="6400" dirty="0"/>
              <a:t>Ευρωπαϊκή Προστιθέμενη Αξία </a:t>
            </a:r>
          </a:p>
          <a:p>
            <a:pPr algn="just"/>
            <a:r>
              <a:rPr lang="el-GR" sz="6400" dirty="0"/>
              <a:t>Ποιότητα του Προγράμματος Εργασίας </a:t>
            </a:r>
          </a:p>
          <a:p>
            <a:pPr algn="just"/>
            <a:r>
              <a:rPr lang="el-GR" sz="6400" dirty="0"/>
              <a:t>Ποιότητα του σχεδίου διάδοσης </a:t>
            </a:r>
            <a:r>
              <a:rPr lang="el-GR" sz="6400" dirty="0" smtClean="0"/>
              <a:t>και αξιοποίησης αποτελεσμάτων</a:t>
            </a:r>
            <a:endParaRPr lang="el-GR" sz="6400" dirty="0"/>
          </a:p>
          <a:p>
            <a:pPr algn="just"/>
            <a:r>
              <a:rPr lang="el-GR" sz="6400" dirty="0"/>
              <a:t>Αντίκτυπος σχεδίου στα </a:t>
            </a:r>
            <a:r>
              <a:rPr lang="el-GR" sz="6400" dirty="0" smtClean="0"/>
              <a:t>συστήματα επαγγελματικής </a:t>
            </a:r>
            <a:r>
              <a:rPr lang="el-GR" sz="6400" dirty="0"/>
              <a:t>εκπαίδευσης και </a:t>
            </a:r>
            <a:r>
              <a:rPr lang="el-GR" sz="6400" dirty="0" smtClean="0"/>
              <a:t>κατάρτισης</a:t>
            </a:r>
            <a:endParaRPr lang="el-GR" sz="6400" dirty="0"/>
          </a:p>
          <a:p>
            <a:pPr algn="just"/>
            <a:r>
              <a:rPr lang="el-GR" sz="6400" dirty="0"/>
              <a:t>Κόστος-Όφελος σχεδίου </a:t>
            </a:r>
          </a:p>
          <a:p>
            <a:pPr algn="just"/>
            <a:endParaRPr lang="el-GR" sz="6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Εθνικά κριτήρια </a:t>
            </a:r>
            <a:r>
              <a:rPr lang="el-GR" dirty="0" err="1" smtClean="0"/>
              <a:t>Επιλεξιμότητας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Φορείς που έχουν λάβει χρηματοδότηση </a:t>
            </a:r>
            <a:r>
              <a:rPr lang="el-GR" dirty="0" smtClean="0"/>
              <a:t>για σχέδιο </a:t>
            </a:r>
            <a:r>
              <a:rPr lang="el-GR" dirty="0"/>
              <a:t>μεταφοράς καινοτομίας ως εταίροι </a:t>
            </a:r>
            <a:r>
              <a:rPr lang="el-GR" dirty="0" smtClean="0"/>
              <a:t>ή συντονιστές </a:t>
            </a:r>
            <a:r>
              <a:rPr lang="el-GR" dirty="0"/>
              <a:t>κατά τα έτη 2008, 2009, 2010, 2011 και 2012 δεν μπορούν να </a:t>
            </a:r>
            <a:r>
              <a:rPr lang="el-GR" dirty="0" smtClean="0"/>
              <a:t>υποβάλλουν αίτηση </a:t>
            </a:r>
            <a:r>
              <a:rPr lang="el-GR" dirty="0"/>
              <a:t>στην δράση μεταφοράς καινοτομίας είτε ως εταίροι είτε ως </a:t>
            </a:r>
            <a:r>
              <a:rPr lang="el-GR" dirty="0" smtClean="0"/>
              <a:t>συντονιστές</a:t>
            </a:r>
          </a:p>
          <a:p>
            <a:r>
              <a:rPr lang="el-GR" dirty="0" smtClean="0"/>
              <a:t>Φορείς με διαπιστωμένη </a:t>
            </a:r>
            <a:r>
              <a:rPr lang="el-GR" dirty="0"/>
              <a:t>κακή διοικητική, </a:t>
            </a:r>
            <a:r>
              <a:rPr lang="el-GR" dirty="0" smtClean="0"/>
              <a:t>διαχειριστική και </a:t>
            </a:r>
            <a:r>
              <a:rPr lang="el-GR" dirty="0"/>
              <a:t>οικονομική απόδοση στην υλοποίηση παλαιότερων σχεδίων Leonardo da Vinci</a:t>
            </a:r>
            <a:endParaRPr lang="el-GR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Διαδικασία Υποβολής Αίτησης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Δικαιολογητικά</a:t>
            </a:r>
          </a:p>
          <a:p>
            <a:r>
              <a:rPr lang="el-GR" dirty="0" smtClean="0"/>
              <a:t>Έντυπο αίτησης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άμεσος">
  <a:themeElements>
    <a:clrScheme name="Διάμεσος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47</TotalTime>
  <Words>581</Words>
  <Application>Microsoft Office PowerPoint</Application>
  <PresentationFormat>On-screen Show (4:3)</PresentationFormat>
  <Paragraphs>62</Paragraphs>
  <Slides>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Διάμεσος</vt:lpstr>
      <vt:lpstr>Picture</vt:lpstr>
      <vt:lpstr>Πρόγραμμα Leonardo da Vinci</vt:lpstr>
      <vt:lpstr>Περιγραφή</vt:lpstr>
      <vt:lpstr>Ποιοι μπορούν να (επ)ωφεληθούν   </vt:lpstr>
      <vt:lpstr>Η πρόταση για ένα σχέδιο μεταφοράς καινοτομίας πρέπει να επεξηγεί πώς εκπονήθηκαν τα ακόλουθα στοιχεία</vt:lpstr>
      <vt:lpstr>Η πρόταση πρέπει επίσης να εξηγεί πώς το σχέδιο – εάν επιλεχθεί για χρηματοδότηση – θα υλοποιήσει τα ακόλουθα βήματα</vt:lpstr>
      <vt:lpstr>Ευρωπαϊκές Προτεραιότητες</vt:lpstr>
      <vt:lpstr>Κριτήρια Επιλεξιμότητας</vt:lpstr>
      <vt:lpstr>Εθνικά κριτήρια Επιλεξιμότητας</vt:lpstr>
      <vt:lpstr>Διαδικασία Υποβολής Αίτησης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Elina D</dc:creator>
  <cp:lastModifiedBy>VISITC</cp:lastModifiedBy>
  <cp:revision>17</cp:revision>
  <dcterms:created xsi:type="dcterms:W3CDTF">2012-12-11T21:45:22Z</dcterms:created>
  <dcterms:modified xsi:type="dcterms:W3CDTF">2012-12-19T09:25:19Z</dcterms:modified>
</cp:coreProperties>
</file>