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4198" r:id="rId2"/>
    <p:sldMasterId id="2147484385" r:id="rId3"/>
  </p:sldMasterIdLst>
  <p:notesMasterIdLst>
    <p:notesMasterId r:id="rId25"/>
  </p:notesMasterIdLst>
  <p:handoutMasterIdLst>
    <p:handoutMasterId r:id="rId26"/>
  </p:handoutMasterIdLst>
  <p:sldIdLst>
    <p:sldId id="391" r:id="rId4"/>
    <p:sldId id="427" r:id="rId5"/>
    <p:sldId id="428" r:id="rId6"/>
    <p:sldId id="430" r:id="rId7"/>
    <p:sldId id="431" r:id="rId8"/>
    <p:sldId id="432" r:id="rId9"/>
    <p:sldId id="433" r:id="rId10"/>
    <p:sldId id="434" r:id="rId11"/>
    <p:sldId id="435" r:id="rId12"/>
    <p:sldId id="436" r:id="rId13"/>
    <p:sldId id="437" r:id="rId14"/>
    <p:sldId id="438" r:id="rId15"/>
    <p:sldId id="439" r:id="rId16"/>
    <p:sldId id="440" r:id="rId17"/>
    <p:sldId id="441" r:id="rId18"/>
    <p:sldId id="442" r:id="rId19"/>
    <p:sldId id="443" r:id="rId20"/>
    <p:sldId id="444" r:id="rId21"/>
    <p:sldId id="445" r:id="rId22"/>
    <p:sldId id="446" r:id="rId23"/>
    <p:sldId id="447" r:id="rId24"/>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00FF00"/>
    <a:srgbClr val="0033CC"/>
    <a:srgbClr val="FF3300"/>
    <a:srgbClr val="138ADB"/>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92" autoAdjust="0"/>
    <p:restoredTop sz="94647" autoAdjust="0"/>
  </p:normalViewPr>
  <p:slideViewPr>
    <p:cSldViewPr>
      <p:cViewPr>
        <p:scale>
          <a:sx n="80" d="100"/>
          <a:sy n="80" d="100"/>
        </p:scale>
        <p:origin x="-1128" y="168"/>
      </p:cViewPr>
      <p:guideLst>
        <p:guide orient="horz" pos="3067"/>
        <p:guide pos="4195"/>
      </p:guideLst>
    </p:cSldViewPr>
  </p:slideViewPr>
  <p:notesTextViewPr>
    <p:cViewPr>
      <p:scale>
        <a:sx n="100" d="100"/>
        <a:sy n="100" d="100"/>
      </p:scale>
      <p:origin x="0" y="0"/>
    </p:cViewPr>
  </p:notesTextViewPr>
  <p:sorterViewPr>
    <p:cViewPr>
      <p:scale>
        <a:sx n="100" d="100"/>
        <a:sy n="100" d="100"/>
      </p:scale>
      <p:origin x="0" y="3144"/>
    </p:cViewPr>
  </p:sorterViewPr>
  <p:notesViewPr>
    <p:cSldViewPr>
      <p:cViewPr varScale="1">
        <p:scale>
          <a:sx n="65" d="100"/>
          <a:sy n="65" d="100"/>
        </p:scale>
        <p:origin x="-2626" y="-6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l-GR"/>
          </a:p>
        </p:txBody>
      </p:sp>
      <p:sp>
        <p:nvSpPr>
          <p:cNvPr id="11878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l-GR"/>
          </a:p>
        </p:txBody>
      </p:sp>
      <p:sp>
        <p:nvSpPr>
          <p:cNvPr id="11878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l-GR"/>
          </a:p>
        </p:txBody>
      </p:sp>
      <p:sp>
        <p:nvSpPr>
          <p:cNvPr id="11878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B4E14BD6-D8A0-4DD3-8003-D19356CF472F}" type="slidenum">
              <a:rPr lang="el-GR"/>
              <a:pPr>
                <a:defRPr/>
              </a:pPr>
              <a:t>‹#›</a:t>
            </a:fld>
            <a:endParaRPr lang="el-GR"/>
          </a:p>
        </p:txBody>
      </p:sp>
    </p:spTree>
    <p:extLst>
      <p:ext uri="{BB962C8B-B14F-4D97-AF65-F5344CB8AC3E}">
        <p14:creationId xmlns:p14="http://schemas.microsoft.com/office/powerpoint/2010/main" val="2513698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GB"/>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GB"/>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GB"/>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19BFECE4-3D0B-4B0F-BD7B-71854E622637}" type="slidenum">
              <a:rPr lang="en-GB"/>
              <a:pPr>
                <a:defRPr/>
              </a:pPr>
              <a:t>‹#›</a:t>
            </a:fld>
            <a:endParaRPr lang="en-GB"/>
          </a:p>
        </p:txBody>
      </p:sp>
    </p:spTree>
    <p:extLst>
      <p:ext uri="{BB962C8B-B14F-4D97-AF65-F5344CB8AC3E}">
        <p14:creationId xmlns:p14="http://schemas.microsoft.com/office/powerpoint/2010/main" val="29034053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F99C4F9-C349-4E10-9E93-36A05187D9D2}" type="slidenum">
              <a:rPr lang="en-GB" smtClean="0"/>
              <a:pPr eaLnBrk="1" hangingPunct="1"/>
              <a:t>1</a:t>
            </a:fld>
            <a:endParaRPr lang="en-GB"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39063" y="134938"/>
            <a:ext cx="12271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ChangeArrowheads="1"/>
          </p:cNvSpPr>
          <p:nvPr userDrawn="1"/>
        </p:nvSpPr>
        <p:spPr bwMode="auto">
          <a:xfrm>
            <a:off x="0" y="2843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Tree>
    <p:extLst>
      <p:ext uri="{BB962C8B-B14F-4D97-AF65-F5344CB8AC3E}">
        <p14:creationId xmlns:p14="http://schemas.microsoft.com/office/powerpoint/2010/main" val="8591856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9980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549275"/>
            <a:ext cx="2112963" cy="59039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549275"/>
            <a:ext cx="6191250" cy="5903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5801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l-G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l-G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Arial" charset="0"/>
              </a:defRPr>
            </a:lvl1pPr>
          </a:lstStyle>
          <a:p>
            <a:pPr>
              <a:defRPr/>
            </a:pPr>
            <a:fld id="{A800848C-2543-4F08-9EEC-48BBEE3D2D2F}" type="slidenum">
              <a:rPr lang="el-GR"/>
              <a:pPr>
                <a:defRPr/>
              </a:pPr>
              <a:t>‹#›</a:t>
            </a:fld>
            <a:endParaRPr lang="el-GR"/>
          </a:p>
        </p:txBody>
      </p:sp>
    </p:spTree>
    <p:extLst>
      <p:ext uri="{BB962C8B-B14F-4D97-AF65-F5344CB8AC3E}">
        <p14:creationId xmlns:p14="http://schemas.microsoft.com/office/powerpoint/2010/main" val="1756888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7203022-4BC5-41A9-A72D-29744A3642CE}" type="datetimeFigureOut">
              <a:rPr lang="en-US"/>
              <a:pPr>
                <a:defRPr/>
              </a:pPr>
              <a:t>12/19/2013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D3F2BB-8D41-4B7D-A84B-ED90EB78EB59}" type="slidenum">
              <a:rPr lang="en-US"/>
              <a:pPr>
                <a:defRPr/>
              </a:pPr>
              <a:t>‹#›</a:t>
            </a:fld>
            <a:endParaRPr lang="en-US"/>
          </a:p>
        </p:txBody>
      </p:sp>
    </p:spTree>
    <p:extLst>
      <p:ext uri="{BB962C8B-B14F-4D97-AF65-F5344CB8AC3E}">
        <p14:creationId xmlns:p14="http://schemas.microsoft.com/office/powerpoint/2010/main" val="1190662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940F85-D643-48AF-AB4B-E9CD7DA9717F}" type="datetimeFigureOut">
              <a:rPr lang="en-US"/>
              <a:pPr>
                <a:defRPr/>
              </a:pPr>
              <a:t>12/19/2013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CCBB8A-D9FD-43FB-8BCB-F70EA2459BCE}" type="slidenum">
              <a:rPr lang="en-US"/>
              <a:pPr>
                <a:defRPr/>
              </a:pPr>
              <a:t>‹#›</a:t>
            </a:fld>
            <a:endParaRPr lang="en-US"/>
          </a:p>
        </p:txBody>
      </p:sp>
    </p:spTree>
    <p:extLst>
      <p:ext uri="{BB962C8B-B14F-4D97-AF65-F5344CB8AC3E}">
        <p14:creationId xmlns:p14="http://schemas.microsoft.com/office/powerpoint/2010/main" val="3737696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B3AC96D-8992-44A2-BE8F-23988F97CA3A}" type="datetimeFigureOut">
              <a:rPr lang="en-US"/>
              <a:pPr>
                <a:defRPr/>
              </a:pPr>
              <a:t>12/19/2013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16DC1A-8726-425F-9F8A-2279EF50545F}" type="slidenum">
              <a:rPr lang="en-US"/>
              <a:pPr>
                <a:defRPr/>
              </a:pPr>
              <a:t>‹#›</a:t>
            </a:fld>
            <a:endParaRPr lang="en-US"/>
          </a:p>
        </p:txBody>
      </p:sp>
    </p:spTree>
    <p:extLst>
      <p:ext uri="{BB962C8B-B14F-4D97-AF65-F5344CB8AC3E}">
        <p14:creationId xmlns:p14="http://schemas.microsoft.com/office/powerpoint/2010/main" val="4231684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856DEF6-9CF0-4939-B522-12EC0AE29B35}" type="datetimeFigureOut">
              <a:rPr lang="en-US"/>
              <a:pPr>
                <a:defRPr/>
              </a:pPr>
              <a:t>12/19/2013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935FCF-7E92-48F4-AE56-513A95D7033B}" type="slidenum">
              <a:rPr lang="en-US"/>
              <a:pPr>
                <a:defRPr/>
              </a:pPr>
              <a:t>‹#›</a:t>
            </a:fld>
            <a:endParaRPr lang="en-US"/>
          </a:p>
        </p:txBody>
      </p:sp>
    </p:spTree>
    <p:extLst>
      <p:ext uri="{BB962C8B-B14F-4D97-AF65-F5344CB8AC3E}">
        <p14:creationId xmlns:p14="http://schemas.microsoft.com/office/powerpoint/2010/main" val="619859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B29E307-0E2A-4DCC-A292-917CF4E60D3A}" type="datetimeFigureOut">
              <a:rPr lang="en-US"/>
              <a:pPr>
                <a:defRPr/>
              </a:pPr>
              <a:t>12/19/2013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08FB371-4433-4661-94B5-85E5BEBA5ED8}" type="slidenum">
              <a:rPr lang="en-US"/>
              <a:pPr>
                <a:defRPr/>
              </a:pPr>
              <a:t>‹#›</a:t>
            </a:fld>
            <a:endParaRPr lang="en-US"/>
          </a:p>
        </p:txBody>
      </p:sp>
    </p:spTree>
    <p:extLst>
      <p:ext uri="{BB962C8B-B14F-4D97-AF65-F5344CB8AC3E}">
        <p14:creationId xmlns:p14="http://schemas.microsoft.com/office/powerpoint/2010/main" val="3088506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0C628F4-C678-4115-AF0F-D8E86541A1C2}" type="datetimeFigureOut">
              <a:rPr lang="en-US"/>
              <a:pPr>
                <a:defRPr/>
              </a:pPr>
              <a:t>12/19/2013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485F1B3-3212-4211-BE5D-3C21FD2340F7}" type="slidenum">
              <a:rPr lang="en-US"/>
              <a:pPr>
                <a:defRPr/>
              </a:pPr>
              <a:t>‹#›</a:t>
            </a:fld>
            <a:endParaRPr lang="en-US"/>
          </a:p>
        </p:txBody>
      </p:sp>
    </p:spTree>
    <p:extLst>
      <p:ext uri="{BB962C8B-B14F-4D97-AF65-F5344CB8AC3E}">
        <p14:creationId xmlns:p14="http://schemas.microsoft.com/office/powerpoint/2010/main" val="3389690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D997A46-E29A-4296-959D-B918594610B9}" type="datetimeFigureOut">
              <a:rPr lang="en-US"/>
              <a:pPr>
                <a:defRPr/>
              </a:pPr>
              <a:t>12/19/2013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00592A7-3135-4E1E-86C3-3D7AFA1424D5}" type="slidenum">
              <a:rPr lang="en-US"/>
              <a:pPr>
                <a:defRPr/>
              </a:pPr>
              <a:t>‹#›</a:t>
            </a:fld>
            <a:endParaRPr lang="en-US"/>
          </a:p>
        </p:txBody>
      </p:sp>
    </p:spTree>
    <p:extLst>
      <p:ext uri="{BB962C8B-B14F-4D97-AF65-F5344CB8AC3E}">
        <p14:creationId xmlns:p14="http://schemas.microsoft.com/office/powerpoint/2010/main" val="5428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0130459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1C0CE3-8AC3-42A9-B8BD-282EA38698E2}" type="datetimeFigureOut">
              <a:rPr lang="en-US"/>
              <a:pPr>
                <a:defRPr/>
              </a:pPr>
              <a:t>12/19/2013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1D5B28-19AA-4CB6-96F3-AB0FB49A0CD3}" type="slidenum">
              <a:rPr lang="en-US"/>
              <a:pPr>
                <a:defRPr/>
              </a:pPr>
              <a:t>‹#›</a:t>
            </a:fld>
            <a:endParaRPr lang="en-US"/>
          </a:p>
        </p:txBody>
      </p:sp>
    </p:spTree>
    <p:extLst>
      <p:ext uri="{BB962C8B-B14F-4D97-AF65-F5344CB8AC3E}">
        <p14:creationId xmlns:p14="http://schemas.microsoft.com/office/powerpoint/2010/main" val="3426337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709868-D0A7-4D88-84DB-71DD7D892EF1}" type="datetimeFigureOut">
              <a:rPr lang="en-US"/>
              <a:pPr>
                <a:defRPr/>
              </a:pPr>
              <a:t>12/19/2013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43420D-1BE4-40C8-96ED-15CFBAB521D0}" type="slidenum">
              <a:rPr lang="en-US"/>
              <a:pPr>
                <a:defRPr/>
              </a:pPr>
              <a:t>‹#›</a:t>
            </a:fld>
            <a:endParaRPr lang="en-US"/>
          </a:p>
        </p:txBody>
      </p:sp>
    </p:spTree>
    <p:extLst>
      <p:ext uri="{BB962C8B-B14F-4D97-AF65-F5344CB8AC3E}">
        <p14:creationId xmlns:p14="http://schemas.microsoft.com/office/powerpoint/2010/main" val="2633906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21E8C1-54F4-489D-B7D6-D5A83A681A38}" type="datetimeFigureOut">
              <a:rPr lang="en-US"/>
              <a:pPr>
                <a:defRPr/>
              </a:pPr>
              <a:t>12/19/2013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52A0A1-847C-446B-B20C-7ACFFF4BDEBB}" type="slidenum">
              <a:rPr lang="en-US"/>
              <a:pPr>
                <a:defRPr/>
              </a:pPr>
              <a:t>‹#›</a:t>
            </a:fld>
            <a:endParaRPr lang="en-US"/>
          </a:p>
        </p:txBody>
      </p:sp>
    </p:spTree>
    <p:extLst>
      <p:ext uri="{BB962C8B-B14F-4D97-AF65-F5344CB8AC3E}">
        <p14:creationId xmlns:p14="http://schemas.microsoft.com/office/powerpoint/2010/main" val="304003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C80079-2DF0-4B3F-BA22-00C8AFF7ACB5}" type="datetimeFigureOut">
              <a:rPr lang="en-US"/>
              <a:pPr>
                <a:defRPr/>
              </a:pPr>
              <a:t>12/19/2013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8183E5-63D4-442A-B196-46A7B1ED7B4E}" type="slidenum">
              <a:rPr lang="en-US"/>
              <a:pPr>
                <a:defRPr/>
              </a:pPr>
              <a:t>‹#›</a:t>
            </a:fld>
            <a:endParaRPr lang="en-US"/>
          </a:p>
        </p:txBody>
      </p:sp>
    </p:spTree>
    <p:extLst>
      <p:ext uri="{BB962C8B-B14F-4D97-AF65-F5344CB8AC3E}">
        <p14:creationId xmlns:p14="http://schemas.microsoft.com/office/powerpoint/2010/main" val="3014434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7203022-4BC5-41A9-A72D-29744A3642CE}" type="datetimeFigureOut">
              <a:rPr lang="en-US">
                <a:solidFill>
                  <a:prstClr val="black">
                    <a:tint val="75000"/>
                  </a:prstClr>
                </a:solidFill>
              </a:rPr>
              <a:pPr>
                <a:defRPr/>
              </a:pPr>
              <a:t>12/19/2013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9D3F2BB-8D41-4B7D-A84B-ED90EB78EB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88407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940F85-D643-48AF-AB4B-E9CD7DA9717F}" type="datetimeFigureOut">
              <a:rPr lang="en-US">
                <a:solidFill>
                  <a:prstClr val="black">
                    <a:tint val="75000"/>
                  </a:prstClr>
                </a:solidFill>
              </a:rPr>
              <a:pPr>
                <a:defRPr/>
              </a:pPr>
              <a:t>12/19/2013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CCBB8A-D9FD-43FB-8BCB-F70EA2459B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8430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B3AC96D-8992-44A2-BE8F-23988F97CA3A}" type="datetimeFigureOut">
              <a:rPr lang="en-US">
                <a:solidFill>
                  <a:prstClr val="black">
                    <a:tint val="75000"/>
                  </a:prstClr>
                </a:solidFill>
              </a:rPr>
              <a:pPr>
                <a:defRPr/>
              </a:pPr>
              <a:t>12/19/2013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516DC1A-8726-425F-9F8A-2279EF50545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415712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856DEF6-9CF0-4939-B522-12EC0AE29B35}" type="datetimeFigureOut">
              <a:rPr lang="en-US">
                <a:solidFill>
                  <a:prstClr val="black">
                    <a:tint val="75000"/>
                  </a:prstClr>
                </a:solidFill>
              </a:rPr>
              <a:pPr>
                <a:defRPr/>
              </a:pPr>
              <a:t>12/19/2013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5935FCF-7E92-48F4-AE56-513A95D7033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3988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B29E307-0E2A-4DCC-A292-917CF4E60D3A}" type="datetimeFigureOut">
              <a:rPr lang="en-US">
                <a:solidFill>
                  <a:prstClr val="black">
                    <a:tint val="75000"/>
                  </a:prstClr>
                </a:solidFill>
              </a:rPr>
              <a:pPr>
                <a:defRPr/>
              </a:pPr>
              <a:t>12/19/2013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08FB371-4433-4661-94B5-85E5BEBA5E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18356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0C628F4-C678-4115-AF0F-D8E86541A1C2}" type="datetimeFigureOut">
              <a:rPr lang="en-US">
                <a:solidFill>
                  <a:prstClr val="black">
                    <a:tint val="75000"/>
                  </a:prstClr>
                </a:solidFill>
              </a:rPr>
              <a:pPr>
                <a:defRPr/>
              </a:pPr>
              <a:t>12/19/2013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485F1B3-3212-4211-BE5D-3C21FD2340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71598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9974767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D997A46-E29A-4296-959D-B918594610B9}" type="datetimeFigureOut">
              <a:rPr lang="en-US">
                <a:solidFill>
                  <a:prstClr val="black">
                    <a:tint val="75000"/>
                  </a:prstClr>
                </a:solidFill>
              </a:rPr>
              <a:pPr>
                <a:defRPr/>
              </a:pPr>
              <a:t>12/19/2013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00592A7-3135-4E1E-86C3-3D7AFA1424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939825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1C0CE3-8AC3-42A9-B8BD-282EA38698E2}" type="datetimeFigureOut">
              <a:rPr lang="en-US">
                <a:solidFill>
                  <a:prstClr val="black">
                    <a:tint val="75000"/>
                  </a:prstClr>
                </a:solidFill>
              </a:rPr>
              <a:pPr>
                <a:defRPr/>
              </a:pPr>
              <a:t>12/19/2013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B1D5B28-19AA-4CB6-96F3-AB0FB49A0C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1019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709868-D0A7-4D88-84DB-71DD7D892EF1}" type="datetimeFigureOut">
              <a:rPr lang="en-US">
                <a:solidFill>
                  <a:prstClr val="black">
                    <a:tint val="75000"/>
                  </a:prstClr>
                </a:solidFill>
              </a:rPr>
              <a:pPr>
                <a:defRPr/>
              </a:pPr>
              <a:t>12/19/2013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43420D-1BE4-40C8-96ED-15CFBAB521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58599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21E8C1-54F4-489D-B7D6-D5A83A681A38}" type="datetimeFigureOut">
              <a:rPr lang="en-US">
                <a:solidFill>
                  <a:prstClr val="black">
                    <a:tint val="75000"/>
                  </a:prstClr>
                </a:solidFill>
              </a:rPr>
              <a:pPr>
                <a:defRPr/>
              </a:pPr>
              <a:t>12/19/2013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552A0A1-847C-446B-B20C-7ACFFF4BDE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793757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C80079-2DF0-4B3F-BA22-00C8AFF7ACB5}" type="datetimeFigureOut">
              <a:rPr lang="en-US">
                <a:solidFill>
                  <a:prstClr val="black">
                    <a:tint val="75000"/>
                  </a:prstClr>
                </a:solidFill>
              </a:rPr>
              <a:pPr>
                <a:defRPr/>
              </a:pPr>
              <a:t>12/19/2013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8183E5-63D4-442A-B196-46A7B1ED7B4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31062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12875"/>
            <a:ext cx="4038600"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12875"/>
            <a:ext cx="4038600"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267781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244975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9628027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7815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7259965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437602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4">
            <a:extLst>
              <a:ext uri="{28A0092B-C50C-407E-A947-70E740481C1C}">
                <a14:useLocalDpi xmlns:a14="http://schemas.microsoft.com/office/drawing/2010/main" val="0"/>
              </a:ext>
            </a:extLst>
          </a:blip>
          <a:srcRect l="6000" t="8965" r="4532" b="6940"/>
          <a:stretch>
            <a:fillRect/>
          </a:stretch>
        </p:blipFill>
        <p:spPr bwMode="auto">
          <a:xfrm>
            <a:off x="7956550" y="44450"/>
            <a:ext cx="77946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p:cNvPicPr>
            <a:picLocks noChangeAspect="1" noChangeArrowheads="1"/>
          </p:cNvPicPr>
          <p:nvPr/>
        </p:nvPicPr>
        <p:blipFill>
          <a:blip r:embed="rId15">
            <a:extLst>
              <a:ext uri="{28A0092B-C50C-407E-A947-70E740481C1C}">
                <a14:useLocalDpi xmlns:a14="http://schemas.microsoft.com/office/drawing/2010/main" val="0"/>
              </a:ext>
            </a:extLst>
          </a:blip>
          <a:srcRect l="6044" t="5994" r="5566" b="7523"/>
          <a:stretch>
            <a:fillRect/>
          </a:stretch>
        </p:blipFill>
        <p:spPr bwMode="auto">
          <a:xfrm>
            <a:off x="468313" y="0"/>
            <a:ext cx="935037"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8" name="Rectangle 2"/>
          <p:cNvSpPr>
            <a:spLocks noGrp="1" noChangeArrowheads="1"/>
          </p:cNvSpPr>
          <p:nvPr>
            <p:ph type="title"/>
          </p:nvPr>
        </p:nvSpPr>
        <p:spPr bwMode="auto">
          <a:xfrm>
            <a:off x="457200" y="620713"/>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1029" name="Rectangle 3"/>
          <p:cNvSpPr>
            <a:spLocks noGrp="1" noChangeArrowheads="1"/>
          </p:cNvSpPr>
          <p:nvPr>
            <p:ph type="body" idx="1"/>
          </p:nvPr>
        </p:nvSpPr>
        <p:spPr bwMode="auto">
          <a:xfrm>
            <a:off x="468313" y="1412875"/>
            <a:ext cx="82296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030" name="Rectangle 15"/>
          <p:cNvSpPr>
            <a:spLocks noChangeArrowheads="1"/>
          </p:cNvSpPr>
          <p:nvPr/>
        </p:nvSpPr>
        <p:spPr bwMode="auto">
          <a:xfrm>
            <a:off x="0" y="2843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1031" name="Line 16"/>
          <p:cNvSpPr>
            <a:spLocks noChangeShapeType="1"/>
          </p:cNvSpPr>
          <p:nvPr/>
        </p:nvSpPr>
        <p:spPr bwMode="auto">
          <a:xfrm>
            <a:off x="468313" y="6021388"/>
            <a:ext cx="82073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 name="Text Box 18"/>
          <p:cNvSpPr txBox="1">
            <a:spLocks noChangeArrowheads="1"/>
          </p:cNvSpPr>
          <p:nvPr/>
        </p:nvSpPr>
        <p:spPr bwMode="auto">
          <a:xfrm>
            <a:off x="8640325" y="6504966"/>
            <a:ext cx="403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A1C9FEA5-7142-46CB-ACA5-C3115FE88ADF}" type="slidenum">
              <a:rPr lang="en-US" sz="1400" smtClean="0"/>
              <a:pPr eaLnBrk="1" hangingPunct="1">
                <a:defRPr/>
              </a:pPr>
              <a:t>‹#›</a:t>
            </a:fld>
            <a:endParaRPr lang="en-US" sz="1400" dirty="0" smtClean="0"/>
          </a:p>
        </p:txBody>
      </p:sp>
      <p:sp>
        <p:nvSpPr>
          <p:cNvPr id="1033" name="Line 16"/>
          <p:cNvSpPr>
            <a:spLocks noChangeShapeType="1"/>
          </p:cNvSpPr>
          <p:nvPr/>
        </p:nvSpPr>
        <p:spPr bwMode="auto">
          <a:xfrm>
            <a:off x="468313" y="620713"/>
            <a:ext cx="82073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pic>
        <p:nvPicPr>
          <p:cNvPr id="3" name="Picture 2"/>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7527" y="6075363"/>
            <a:ext cx="779462"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5"/>
          <p:cNvSpPr>
            <a:spLocks noChangeArrowheads="1"/>
          </p:cNvSpPr>
          <p:nvPr userDrawn="1"/>
        </p:nvSpPr>
        <p:spPr bwMode="auto">
          <a:xfrm>
            <a:off x="1236989" y="6075363"/>
            <a:ext cx="41894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GB" sz="1050" dirty="0">
                <a:latin typeface="Arial" pitchFamily="34" charset="0"/>
                <a:cs typeface="Arial" pitchFamily="34" charset="0"/>
              </a:rPr>
              <a:t>Laboratory for Manufacturing Systems &amp; Automation (LMS)</a:t>
            </a:r>
            <a:br>
              <a:rPr lang="en-GB" sz="1050" dirty="0">
                <a:latin typeface="Arial" pitchFamily="34" charset="0"/>
                <a:cs typeface="Arial" pitchFamily="34" charset="0"/>
              </a:rPr>
            </a:br>
            <a:r>
              <a:rPr lang="en-GB" sz="1050" dirty="0">
                <a:latin typeface="Arial" pitchFamily="34" charset="0"/>
                <a:cs typeface="Arial" pitchFamily="34" charset="0"/>
              </a:rPr>
              <a:t>Director:  Professor George Chryssolouris</a:t>
            </a:r>
            <a:br>
              <a:rPr lang="en-GB" sz="1050" dirty="0">
                <a:latin typeface="Arial" pitchFamily="34" charset="0"/>
                <a:cs typeface="Arial" pitchFamily="34" charset="0"/>
              </a:rPr>
            </a:br>
            <a:r>
              <a:rPr lang="en-GB" sz="1050" dirty="0">
                <a:latin typeface="Arial" pitchFamily="34" charset="0"/>
                <a:cs typeface="Arial" pitchFamily="34" charset="0"/>
              </a:rPr>
              <a:t>Department of Mechanical Engineering &amp; Aeronautics</a:t>
            </a:r>
            <a:br>
              <a:rPr lang="en-GB" sz="1050" dirty="0">
                <a:latin typeface="Arial" pitchFamily="34" charset="0"/>
                <a:cs typeface="Arial" pitchFamily="34" charset="0"/>
              </a:rPr>
            </a:br>
            <a:r>
              <a:rPr lang="en-GB" sz="1050" dirty="0">
                <a:latin typeface="Arial" pitchFamily="34" charset="0"/>
                <a:cs typeface="Arial" pitchFamily="34" charset="0"/>
              </a:rPr>
              <a:t>University of Patras, GREECE  </a:t>
            </a:r>
          </a:p>
        </p:txBody>
      </p:sp>
    </p:spTree>
  </p:cSld>
  <p:clrMap bg1="lt1" tx1="dk1" bg2="lt2" tx2="dk2" accent1="accent1" accent2="accent2" accent3="accent3" accent4="accent4" accent5="accent5" accent6="accent6" hlink="hlink" folHlink="folHlink"/>
  <p:sldLayoutIdLst>
    <p:sldLayoutId id="2147484383"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 id="2147484384" r:id="rId12"/>
  </p:sldLayoutIdLst>
  <p:timing>
    <p:tnLst>
      <p:par>
        <p:cTn id="1" dur="indefinite" restart="never" nodeType="tmRoot"/>
      </p:par>
    </p:tnLst>
  </p:timing>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pitchFamily="34" charset="0"/>
          <a:cs typeface="Arial" pitchFamily="34" charset="0"/>
        </a:defRPr>
      </a:lvl2pPr>
      <a:lvl3pPr algn="ctr" rtl="0" eaLnBrk="0" fontAlgn="base" hangingPunct="0">
        <a:spcBef>
          <a:spcPct val="0"/>
        </a:spcBef>
        <a:spcAft>
          <a:spcPct val="0"/>
        </a:spcAft>
        <a:defRPr sz="3600">
          <a:solidFill>
            <a:schemeClr val="tx2"/>
          </a:solidFill>
          <a:latin typeface="Arial" pitchFamily="34" charset="0"/>
          <a:cs typeface="Arial" pitchFamily="34" charset="0"/>
        </a:defRPr>
      </a:lvl3pPr>
      <a:lvl4pPr algn="ctr" rtl="0" eaLnBrk="0" fontAlgn="base" hangingPunct="0">
        <a:spcBef>
          <a:spcPct val="0"/>
        </a:spcBef>
        <a:spcAft>
          <a:spcPct val="0"/>
        </a:spcAft>
        <a:defRPr sz="3600">
          <a:solidFill>
            <a:schemeClr val="tx2"/>
          </a:solidFill>
          <a:latin typeface="Arial" pitchFamily="34" charset="0"/>
          <a:cs typeface="Arial" pitchFamily="34" charset="0"/>
        </a:defRPr>
      </a:lvl4pPr>
      <a:lvl5pPr algn="ctr" rtl="0" eaLnBrk="0" fontAlgn="base" hangingPunct="0">
        <a:spcBef>
          <a:spcPct val="0"/>
        </a:spcBef>
        <a:spcAft>
          <a:spcPct val="0"/>
        </a:spcAft>
        <a:defRPr sz="3600">
          <a:solidFill>
            <a:schemeClr val="tx2"/>
          </a:solidFill>
          <a:latin typeface="Arial" pitchFamily="34" charset="0"/>
          <a:cs typeface="Arial" pitchFamily="34" charset="0"/>
        </a:defRPr>
      </a:lvl5pPr>
      <a:lvl6pPr marL="457200" algn="ctr" rtl="0" fontAlgn="base">
        <a:spcBef>
          <a:spcPct val="0"/>
        </a:spcBef>
        <a:spcAft>
          <a:spcPct val="0"/>
        </a:spcAft>
        <a:defRPr sz="3600">
          <a:solidFill>
            <a:schemeClr val="tx2"/>
          </a:solidFill>
          <a:latin typeface="Arial" pitchFamily="34" charset="0"/>
          <a:cs typeface="Arial" pitchFamily="34" charset="0"/>
        </a:defRPr>
      </a:lvl6pPr>
      <a:lvl7pPr marL="914400" algn="ctr" rtl="0" fontAlgn="base">
        <a:spcBef>
          <a:spcPct val="0"/>
        </a:spcBef>
        <a:spcAft>
          <a:spcPct val="0"/>
        </a:spcAft>
        <a:defRPr sz="3600">
          <a:solidFill>
            <a:schemeClr val="tx2"/>
          </a:solidFill>
          <a:latin typeface="Arial" pitchFamily="34" charset="0"/>
          <a:cs typeface="Arial" pitchFamily="34" charset="0"/>
        </a:defRPr>
      </a:lvl7pPr>
      <a:lvl8pPr marL="1371600" algn="ctr" rtl="0" fontAlgn="base">
        <a:spcBef>
          <a:spcPct val="0"/>
        </a:spcBef>
        <a:spcAft>
          <a:spcPct val="0"/>
        </a:spcAft>
        <a:defRPr sz="3600">
          <a:solidFill>
            <a:schemeClr val="tx2"/>
          </a:solidFill>
          <a:latin typeface="Arial" pitchFamily="34" charset="0"/>
          <a:cs typeface="Arial" pitchFamily="34" charset="0"/>
        </a:defRPr>
      </a:lvl8pPr>
      <a:lvl9pPr marL="1828800" algn="ctr" rtl="0" fontAlgn="base">
        <a:spcBef>
          <a:spcPct val="0"/>
        </a:spcBef>
        <a:spcAft>
          <a:spcPct val="0"/>
        </a:spcAft>
        <a:defRPr sz="36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a:defRPr/>
            </a:pPr>
            <a:fld id="{5E2BF977-AB4F-4925-9FCC-4CC7DE52FB5F}" type="datetimeFigureOut">
              <a:rPr lang="en-US"/>
              <a:pPr>
                <a:defRPr/>
              </a:pPr>
              <a:t>12/19/2013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a:defRPr/>
            </a:pPr>
            <a:fld id="{BE86AAF4-DE4C-4549-B686-3CD8246C76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 id="21474843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a:defRPr/>
            </a:pPr>
            <a:fld id="{5E2BF977-AB4F-4925-9FCC-4CC7DE52FB5F}" type="datetimeFigureOut">
              <a:rPr lang="en-US">
                <a:solidFill>
                  <a:prstClr val="black">
                    <a:tint val="75000"/>
                  </a:prstClr>
                </a:solidFill>
              </a:rPr>
              <a:pPr>
                <a:defRPr/>
              </a:pPr>
              <a:t>12/19/2013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a:defRPr/>
            </a:pPr>
            <a:fld id="{BE86AAF4-DE4C-4549-B686-3CD8246C76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69716274"/>
      </p:ext>
    </p:extLst>
  </p:cSld>
  <p:clrMap bg1="lt1" tx1="dk1" bg2="lt2" tx2="dk2" accent1="accent1" accent2="accent2" accent3="accent3" accent4="accent4" accent5="accent5" accent6="accent6" hlink="hlink" folHlink="folHlink"/>
  <p:sldLayoutIdLst>
    <p:sldLayoutId id="2147484386" r:id="rId1"/>
    <p:sldLayoutId id="2147484387" r:id="rId2"/>
    <p:sldLayoutId id="2147484388" r:id="rId3"/>
    <p:sldLayoutId id="2147484389" r:id="rId4"/>
    <p:sldLayoutId id="2147484390" r:id="rId5"/>
    <p:sldLayoutId id="2147484391" r:id="rId6"/>
    <p:sldLayoutId id="2147484392" r:id="rId7"/>
    <p:sldLayoutId id="2147484393" r:id="rId8"/>
    <p:sldLayoutId id="2147484394" r:id="rId9"/>
    <p:sldLayoutId id="2147484395" r:id="rId10"/>
    <p:sldLayoutId id="21474843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jpeg"/><Relationship Id="rId7" Type="http://schemas.openxmlformats.org/officeDocument/2006/relationships/image" Target="../media/image32.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hyperlink" Target="https://teamplace.volvo.com/sites/vce-INFOA/Arvikabilder/100_2955.tif" TargetMode="External"/><Relationship Id="rId4" Type="http://schemas.openxmlformats.org/officeDocument/2006/relationships/image" Target="../media/image30.pn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wm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mavrik@lms.mech.upatras.gr" TargetMode="External"/><Relationship Id="rId2" Type="http://schemas.openxmlformats.org/officeDocument/2006/relationships/hyperlink" Target="mailto:xrisol@lms.mech.upatras.gr" TargetMode="External"/><Relationship Id="rId1" Type="http://schemas.openxmlformats.org/officeDocument/2006/relationships/slideLayout" Target="../slideLayouts/slideLayout30.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3.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3" name="Group 2"/>
          <p:cNvGrpSpPr>
            <a:grpSpLocks/>
          </p:cNvGrpSpPr>
          <p:nvPr/>
        </p:nvGrpSpPr>
        <p:grpSpPr bwMode="auto">
          <a:xfrm>
            <a:off x="255535" y="4472507"/>
            <a:ext cx="8546255" cy="1631216"/>
            <a:chOff x="321263" y="4843463"/>
            <a:chExt cx="6987041" cy="1631216"/>
          </a:xfrm>
        </p:grpSpPr>
        <p:pic>
          <p:nvPicPr>
            <p:cNvPr id="512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1263" y="4914890"/>
              <a:ext cx="1511549" cy="147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15"/>
            <p:cNvSpPr>
              <a:spLocks noChangeArrowheads="1"/>
            </p:cNvSpPr>
            <p:nvPr/>
          </p:nvSpPr>
          <p:spPr bwMode="auto">
            <a:xfrm>
              <a:off x="1898532" y="4843463"/>
              <a:ext cx="540977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000" b="1" dirty="0">
                  <a:latin typeface="+mn-lt"/>
                </a:rPr>
                <a:t>Laboratory for Manufacturing Systems </a:t>
              </a:r>
              <a:r>
                <a:rPr lang="en-GB" sz="2000" b="1" dirty="0" smtClean="0">
                  <a:latin typeface="+mn-lt"/>
                </a:rPr>
                <a:t>&amp; </a:t>
              </a:r>
              <a:r>
                <a:rPr lang="en-GB" sz="2000" b="1" dirty="0">
                  <a:latin typeface="+mn-lt"/>
                </a:rPr>
                <a:t>Automation</a:t>
              </a:r>
            </a:p>
            <a:p>
              <a:r>
                <a:rPr lang="en-GB" sz="2000" b="1" dirty="0">
                  <a:latin typeface="+mn-lt"/>
                </a:rPr>
                <a:t>Director: </a:t>
              </a:r>
              <a:r>
                <a:rPr lang="en-GB" sz="2000" b="1" dirty="0" err="1" smtClean="0">
                  <a:latin typeface="+mn-lt"/>
                </a:rPr>
                <a:t>Prof.</a:t>
              </a:r>
              <a:r>
                <a:rPr lang="en-GB" sz="2000" b="1" dirty="0" smtClean="0">
                  <a:latin typeface="+mn-lt"/>
                </a:rPr>
                <a:t> George </a:t>
              </a:r>
              <a:r>
                <a:rPr lang="en-GB" sz="2000" b="1" dirty="0" err="1">
                  <a:latin typeface="+mn-lt"/>
                </a:rPr>
                <a:t>Chryssolouris</a:t>
              </a:r>
              <a:endParaRPr lang="el-GR" sz="2000" b="1" dirty="0">
                <a:latin typeface="+mn-lt"/>
              </a:endParaRPr>
            </a:p>
            <a:p>
              <a:r>
                <a:rPr lang="en-GB" sz="2000" dirty="0">
                  <a:latin typeface="+mn-lt"/>
                </a:rPr>
                <a:t>Department of Mechanical Engineering and Aeronautics</a:t>
              </a:r>
            </a:p>
            <a:p>
              <a:r>
                <a:rPr lang="en-GB" sz="2000" dirty="0">
                  <a:latin typeface="+mn-lt"/>
                </a:rPr>
                <a:t>University of </a:t>
              </a:r>
              <a:r>
                <a:rPr lang="en-GB" sz="2000" dirty="0" err="1">
                  <a:latin typeface="+mn-lt"/>
                </a:rPr>
                <a:t>Patras</a:t>
              </a:r>
              <a:r>
                <a:rPr lang="en-GB" sz="2000" dirty="0">
                  <a:latin typeface="+mn-lt"/>
                </a:rPr>
                <a:t>, Greece</a:t>
              </a:r>
            </a:p>
            <a:p>
              <a:r>
                <a:rPr lang="el-GR" sz="2000" b="1" u="sng" dirty="0">
                  <a:solidFill>
                    <a:srgbClr val="002060"/>
                  </a:solidFill>
                  <a:latin typeface="+mn-lt"/>
                  <a:cs typeface="Calibri" pitchFamily="34" charset="0"/>
                </a:rPr>
                <a:t>http://www.lms.mech.upatras.gr</a:t>
              </a:r>
              <a:r>
                <a:rPr lang="el-GR" sz="2000" u="sng" dirty="0">
                  <a:solidFill>
                    <a:srgbClr val="002060"/>
                  </a:solidFill>
                  <a:latin typeface="+mn-lt"/>
                  <a:cs typeface="Calibri" pitchFamily="34" charset="0"/>
                </a:rPr>
                <a:t>/</a:t>
              </a:r>
            </a:p>
          </p:txBody>
        </p:sp>
      </p:grpSp>
      <p:sp>
        <p:nvSpPr>
          <p:cNvPr id="4" name="Rectangle 3"/>
          <p:cNvSpPr/>
          <p:nvPr/>
        </p:nvSpPr>
        <p:spPr>
          <a:xfrm>
            <a:off x="2321072" y="1736624"/>
            <a:ext cx="6715424" cy="830997"/>
          </a:xfrm>
          <a:prstGeom prst="rect">
            <a:avLst/>
          </a:prstGeom>
        </p:spPr>
        <p:txBody>
          <a:bodyPr wrap="square">
            <a:spAutoFit/>
          </a:bodyPr>
          <a:lstStyle/>
          <a:p>
            <a:r>
              <a:rPr lang="en-US" sz="2400" b="1" dirty="0" smtClean="0"/>
              <a:t>Integrating business, education &amp; research: The KNOW-FACT Knowledge Alliance</a:t>
            </a:r>
            <a:endParaRPr lang="el-GR" sz="2400" b="1" dirty="0"/>
          </a:p>
        </p:txBody>
      </p:sp>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32" y="1601422"/>
            <a:ext cx="1991972" cy="1287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185168" y="3392808"/>
            <a:ext cx="3077124" cy="461665"/>
          </a:xfrm>
          <a:prstGeom prst="rect">
            <a:avLst/>
          </a:prstGeom>
          <a:noFill/>
        </p:spPr>
        <p:txBody>
          <a:bodyPr wrap="none" rtlCol="0">
            <a:spAutoFit/>
          </a:bodyPr>
          <a:lstStyle/>
          <a:p>
            <a:r>
              <a:rPr lang="en-US" sz="2400" dirty="0" smtClean="0"/>
              <a:t>Dr. </a:t>
            </a:r>
            <a:r>
              <a:rPr lang="en-US" sz="2400" dirty="0" err="1" smtClean="0"/>
              <a:t>Dimitris</a:t>
            </a:r>
            <a:r>
              <a:rPr lang="en-US" sz="2400" dirty="0" smtClean="0"/>
              <a:t> </a:t>
            </a:r>
            <a:r>
              <a:rPr lang="en-US" sz="2400" dirty="0" err="1" smtClean="0"/>
              <a:t>Mavrikios</a:t>
            </a:r>
            <a:endParaRPr lang="el-GR"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697" y="1340768"/>
            <a:ext cx="6725097" cy="4039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TextBox 18"/>
          <p:cNvSpPr txBox="1">
            <a:spLocks noChangeArrowheads="1"/>
          </p:cNvSpPr>
          <p:nvPr/>
        </p:nvSpPr>
        <p:spPr bwMode="auto">
          <a:xfrm>
            <a:off x="334963" y="765175"/>
            <a:ext cx="6110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r>
              <a:rPr lang="en-US" altLang="en-US" sz="2400" b="1">
                <a:solidFill>
                  <a:srgbClr val="0033CC"/>
                </a:solidFill>
                <a:latin typeface="Calibri" pitchFamily="34" charset="0"/>
              </a:rPr>
              <a:t>Approach</a:t>
            </a:r>
          </a:p>
        </p:txBody>
      </p:sp>
      <p:sp>
        <p:nvSpPr>
          <p:cNvPr id="12292" name="Rectangle 1"/>
          <p:cNvSpPr>
            <a:spLocks noChangeArrowheads="1"/>
          </p:cNvSpPr>
          <p:nvPr/>
        </p:nvSpPr>
        <p:spPr bwMode="auto">
          <a:xfrm>
            <a:off x="1331640" y="5642985"/>
            <a:ext cx="71294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r>
              <a:rPr lang="en-US" altLang="en-US" sz="1600" dirty="0"/>
              <a:t>Modular configuration of the factory-to-classroom knowledge communication</a:t>
            </a:r>
            <a:endParaRPr lang="el-GR" altLang="en-US" sz="1600" dirty="0"/>
          </a:p>
        </p:txBody>
      </p:sp>
    </p:spTree>
    <p:extLst>
      <p:ext uri="{BB962C8B-B14F-4D97-AF65-F5344CB8AC3E}">
        <p14:creationId xmlns:p14="http://schemas.microsoft.com/office/powerpoint/2010/main" val="26370275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471" y="1336675"/>
            <a:ext cx="6914954" cy="3964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TextBox 18"/>
          <p:cNvSpPr txBox="1">
            <a:spLocks noChangeArrowheads="1"/>
          </p:cNvSpPr>
          <p:nvPr/>
        </p:nvSpPr>
        <p:spPr bwMode="auto">
          <a:xfrm>
            <a:off x="334963" y="765175"/>
            <a:ext cx="6110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r>
              <a:rPr lang="en-US" altLang="en-US" sz="2400" b="1">
                <a:solidFill>
                  <a:srgbClr val="0033CC"/>
                </a:solidFill>
                <a:latin typeface="Calibri" pitchFamily="34" charset="0"/>
              </a:rPr>
              <a:t>Approach</a:t>
            </a:r>
          </a:p>
        </p:txBody>
      </p:sp>
      <p:sp>
        <p:nvSpPr>
          <p:cNvPr id="13316" name="Rectangle 21"/>
          <p:cNvSpPr>
            <a:spLocks noChangeArrowheads="1"/>
          </p:cNvSpPr>
          <p:nvPr/>
        </p:nvSpPr>
        <p:spPr bwMode="auto">
          <a:xfrm>
            <a:off x="1025623" y="5517356"/>
            <a:ext cx="7740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r>
              <a:rPr lang="en-US" altLang="en-US" sz="1600" dirty="0"/>
              <a:t>Multiple layouts of the factory-to-classroom knowledge communication channel</a:t>
            </a:r>
            <a:endParaRPr lang="el-GR" altLang="en-US" sz="1600" dirty="0"/>
          </a:p>
        </p:txBody>
      </p:sp>
    </p:spTree>
    <p:extLst>
      <p:ext uri="{BB962C8B-B14F-4D97-AF65-F5344CB8AC3E}">
        <p14:creationId xmlns:p14="http://schemas.microsoft.com/office/powerpoint/2010/main" val="3142511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250950"/>
            <a:ext cx="7107188" cy="42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8"/>
          <p:cNvSpPr txBox="1">
            <a:spLocks noChangeArrowheads="1"/>
          </p:cNvSpPr>
          <p:nvPr/>
        </p:nvSpPr>
        <p:spPr bwMode="auto">
          <a:xfrm>
            <a:off x="334963" y="765175"/>
            <a:ext cx="6110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r>
              <a:rPr lang="en-US" altLang="en-US" sz="2400" b="1">
                <a:solidFill>
                  <a:srgbClr val="0033CC"/>
                </a:solidFill>
                <a:latin typeface="Calibri" pitchFamily="34" charset="0"/>
              </a:rPr>
              <a:t>Approach</a:t>
            </a:r>
          </a:p>
        </p:txBody>
      </p:sp>
      <p:sp>
        <p:nvSpPr>
          <p:cNvPr id="14340" name="Rectangle 3"/>
          <p:cNvSpPr>
            <a:spLocks noChangeArrowheads="1"/>
          </p:cNvSpPr>
          <p:nvPr/>
        </p:nvSpPr>
        <p:spPr bwMode="auto">
          <a:xfrm>
            <a:off x="836613" y="5566569"/>
            <a:ext cx="76120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r>
              <a:rPr lang="en-US" altLang="en-US" sz="1600" dirty="0"/>
              <a:t>Generic ICT infrastructure for the factory-to-classroom knowledge communication</a:t>
            </a:r>
            <a:endParaRPr lang="el-GR" altLang="en-US" sz="1600" dirty="0"/>
          </a:p>
        </p:txBody>
      </p:sp>
    </p:spTree>
    <p:extLst>
      <p:ext uri="{BB962C8B-B14F-4D97-AF65-F5344CB8AC3E}">
        <p14:creationId xmlns:p14="http://schemas.microsoft.com/office/powerpoint/2010/main" val="2606677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8"/>
          <p:cNvSpPr txBox="1">
            <a:spLocks noChangeArrowheads="1"/>
          </p:cNvSpPr>
          <p:nvPr/>
        </p:nvSpPr>
        <p:spPr bwMode="auto">
          <a:xfrm>
            <a:off x="466725" y="722313"/>
            <a:ext cx="6110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r>
              <a:rPr lang="en-US" altLang="en-US" sz="2400" b="1">
                <a:solidFill>
                  <a:srgbClr val="0033CC"/>
                </a:solidFill>
                <a:latin typeface="Calibri" pitchFamily="34" charset="0"/>
              </a:rPr>
              <a:t>Pilot project</a:t>
            </a: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88" y="3969543"/>
            <a:ext cx="3741737" cy="197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3"/>
          <p:cNvPicPr>
            <a:picLocks noChangeAspect="1"/>
          </p:cNvPicPr>
          <p:nvPr/>
        </p:nvPicPr>
        <p:blipFill>
          <a:blip r:embed="rId3">
            <a:extLst>
              <a:ext uri="{28A0092B-C50C-407E-A947-70E740481C1C}">
                <a14:useLocalDpi xmlns:a14="http://schemas.microsoft.com/office/drawing/2010/main" val="0"/>
              </a:ext>
            </a:extLst>
          </a:blip>
          <a:srcRect t="21017"/>
          <a:stretch>
            <a:fillRect/>
          </a:stretch>
        </p:blipFill>
        <p:spPr bwMode="auto">
          <a:xfrm>
            <a:off x="4894263" y="3836988"/>
            <a:ext cx="354965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72"/>
          <p:cNvSpPr>
            <a:spLocks noChangeArrowheads="1"/>
          </p:cNvSpPr>
          <p:nvPr/>
        </p:nvSpPr>
        <p:spPr bwMode="auto">
          <a:xfrm>
            <a:off x="4859338" y="1655577"/>
            <a:ext cx="3584575" cy="2114550"/>
          </a:xfrm>
          <a:prstGeom prst="rect">
            <a:avLst/>
          </a:prstGeom>
          <a:noFill/>
          <a:ln>
            <a:noFill/>
          </a:ln>
          <a:effectLst/>
          <a:extLst>
            <a:ext uri="{909E8E84-426E-40DD-AFC4-6F175D3DCCD1}">
              <a14:hiddenFill xmlns:a14="http://schemas.microsoft.com/office/drawing/2010/main">
                <a:solidFill>
                  <a:srgbClr val="AF1505"/>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p>
            <a:pPr defTabSz="912813">
              <a:tabLst>
                <a:tab pos="369888" algn="l"/>
              </a:tabLst>
              <a:defRPr/>
            </a:pPr>
            <a:r>
              <a:rPr lang="en-US" sz="1600" b="1" i="1" dirty="0">
                <a:latin typeface="Arial" pitchFamily="34" charset="0"/>
                <a:cs typeface="Arial" pitchFamily="34" charset="0"/>
              </a:rPr>
              <a:t>Industrial problem:</a:t>
            </a:r>
          </a:p>
          <a:p>
            <a:pPr marL="285750" indent="-285750" defTabSz="912813">
              <a:buFont typeface="Wingdings" pitchFamily="2" charset="2"/>
              <a:buChar char="Ø"/>
              <a:tabLst>
                <a:tab pos="369888" algn="l"/>
              </a:tabLst>
              <a:defRPr/>
            </a:pPr>
            <a:r>
              <a:rPr lang="en-US" sz="1600" b="1" i="1" dirty="0">
                <a:latin typeface="Arial" pitchFamily="34" charset="0"/>
                <a:cs typeface="Arial" pitchFamily="34" charset="0"/>
              </a:rPr>
              <a:t>line balancing of a new production area</a:t>
            </a:r>
          </a:p>
          <a:p>
            <a:pPr marL="285750" indent="-285750" defTabSz="912813">
              <a:buFont typeface="Wingdings" pitchFamily="2" charset="2"/>
              <a:buChar char="Ø"/>
              <a:tabLst>
                <a:tab pos="369888" algn="l"/>
              </a:tabLst>
              <a:defRPr/>
            </a:pPr>
            <a:r>
              <a:rPr lang="en-US" sz="1600" b="1" i="1" dirty="0">
                <a:latin typeface="Arial" pitchFamily="34" charset="0"/>
                <a:cs typeface="Arial" pitchFamily="34" charset="0"/>
              </a:rPr>
              <a:t>planning of material kitting area</a:t>
            </a:r>
          </a:p>
          <a:p>
            <a:pPr defTabSz="912813">
              <a:tabLst>
                <a:tab pos="369888" algn="l"/>
              </a:tabLst>
              <a:defRPr/>
            </a:pPr>
            <a:endParaRPr lang="en-US" sz="1600" b="1" i="1" dirty="0">
              <a:latin typeface="Arial" pitchFamily="34" charset="0"/>
              <a:cs typeface="Arial" pitchFamily="34" charset="0"/>
            </a:endParaRPr>
          </a:p>
          <a:p>
            <a:pPr defTabSz="912813">
              <a:tabLst>
                <a:tab pos="369888" algn="l"/>
              </a:tabLst>
              <a:defRPr/>
            </a:pPr>
            <a:r>
              <a:rPr lang="en-US" sz="1600" b="1" i="1" dirty="0">
                <a:latin typeface="Arial" pitchFamily="34" charset="0"/>
                <a:cs typeface="Arial" pitchFamily="34" charset="0"/>
              </a:rPr>
              <a:t>4 Volvo engineers</a:t>
            </a:r>
          </a:p>
          <a:p>
            <a:pPr defTabSz="912813">
              <a:tabLst>
                <a:tab pos="369888" algn="l"/>
              </a:tabLst>
              <a:defRPr/>
            </a:pPr>
            <a:r>
              <a:rPr lang="en-US" sz="1600" b="1" i="1" dirty="0">
                <a:latin typeface="Arial" pitchFamily="34" charset="0"/>
                <a:cs typeface="Arial" pitchFamily="34" charset="0"/>
              </a:rPr>
              <a:t>20 LMS students</a:t>
            </a:r>
          </a:p>
          <a:p>
            <a:pPr defTabSz="912813">
              <a:tabLst>
                <a:tab pos="369888" algn="l"/>
              </a:tabLst>
              <a:defRPr/>
            </a:pPr>
            <a:r>
              <a:rPr lang="en-US" sz="1600" b="1" i="1" dirty="0">
                <a:latin typeface="Arial" pitchFamily="34" charset="0"/>
                <a:cs typeface="Arial" pitchFamily="34" charset="0"/>
              </a:rPr>
              <a:t>6 weeks (2h session per week)</a:t>
            </a:r>
          </a:p>
        </p:txBody>
      </p:sp>
      <p:sp>
        <p:nvSpPr>
          <p:cNvPr id="15" name="Rectangle 14"/>
          <p:cNvSpPr/>
          <p:nvPr/>
        </p:nvSpPr>
        <p:spPr>
          <a:xfrm>
            <a:off x="7807325" y="5446713"/>
            <a:ext cx="615950" cy="577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5367" name="Picture 2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7963" y="5446713"/>
            <a:ext cx="6159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6" descr="Pictur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t="18193" b="14461"/>
          <a:stretch>
            <a:fillRect/>
          </a:stretch>
        </p:blipFill>
        <p:spPr bwMode="auto">
          <a:xfrm>
            <a:off x="560388" y="1582738"/>
            <a:ext cx="3741737" cy="1676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8" name="Rectangle 17"/>
          <p:cNvSpPr/>
          <p:nvPr/>
        </p:nvSpPr>
        <p:spPr>
          <a:xfrm>
            <a:off x="547688" y="1570038"/>
            <a:ext cx="614362" cy="579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5370" name="Picture 3" descr="N:\Projects\EEM Project\020 Pågående\2010_7 CAST\05 Projektledning\Process\050 Arbetsmaterial\030 Simuleringsmodell\Pictures and video\IMG_156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3688" y="3094038"/>
            <a:ext cx="2055812"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4" descr="Volvo_SCREEN_L"/>
          <p:cNvPicPr>
            <a:picLocks noChangeAspect="1" noChangeArrowheads="1"/>
          </p:cNvPicPr>
          <p:nvPr/>
        </p:nvPicPr>
        <p:blipFill>
          <a:blip r:embed="rId8">
            <a:extLst>
              <a:ext uri="{28A0092B-C50C-407E-A947-70E740481C1C}">
                <a14:useLocalDpi xmlns:a14="http://schemas.microsoft.com/office/drawing/2010/main" val="0"/>
              </a:ext>
            </a:extLst>
          </a:blip>
          <a:srcRect l="15285" t="11639" r="15977" b="10742"/>
          <a:stretch>
            <a:fillRect/>
          </a:stretch>
        </p:blipFill>
        <p:spPr bwMode="auto">
          <a:xfrm>
            <a:off x="542925" y="1566863"/>
            <a:ext cx="6143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20"/>
          <p:cNvCxnSpPr/>
          <p:nvPr/>
        </p:nvCxnSpPr>
        <p:spPr>
          <a:xfrm flipV="1">
            <a:off x="4589463" y="1544638"/>
            <a:ext cx="0" cy="4397375"/>
          </a:xfrm>
          <a:prstGeom prst="line">
            <a:avLst/>
          </a:prstGeom>
          <a:ln w="50800">
            <a:solidFill>
              <a:srgbClr val="92D050"/>
            </a:solidFill>
          </a:ln>
        </p:spPr>
        <p:style>
          <a:lnRef idx="1">
            <a:schemeClr val="accent1"/>
          </a:lnRef>
          <a:fillRef idx="0">
            <a:schemeClr val="accent1"/>
          </a:fillRef>
          <a:effectRef idx="0">
            <a:schemeClr val="accent1"/>
          </a:effectRef>
          <a:fontRef idx="minor">
            <a:schemeClr val="tx1"/>
          </a:fontRef>
        </p:style>
      </p:cxnSp>
      <p:sp>
        <p:nvSpPr>
          <p:cNvPr id="15373" name="TextBox 31"/>
          <p:cNvSpPr txBox="1">
            <a:spLocks noChangeArrowheads="1"/>
          </p:cNvSpPr>
          <p:nvPr/>
        </p:nvSpPr>
        <p:spPr bwMode="auto">
          <a:xfrm>
            <a:off x="2028825" y="1257300"/>
            <a:ext cx="779463" cy="2159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0">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lgn="ctr" eaLnBrk="1" hangingPunct="1">
              <a:spcBef>
                <a:spcPct val="0"/>
              </a:spcBef>
              <a:buFontTx/>
              <a:buNone/>
            </a:pPr>
            <a:r>
              <a:rPr lang="en-US" altLang="en-US" sz="1400" b="1">
                <a:solidFill>
                  <a:schemeClr val="tx2"/>
                </a:solidFill>
              </a:rPr>
              <a:t>Industry</a:t>
            </a:r>
          </a:p>
        </p:txBody>
      </p:sp>
      <p:sp>
        <p:nvSpPr>
          <p:cNvPr id="15374" name="TextBox 32"/>
          <p:cNvSpPr txBox="1">
            <a:spLocks noChangeArrowheads="1"/>
          </p:cNvSpPr>
          <p:nvPr/>
        </p:nvSpPr>
        <p:spPr bwMode="auto">
          <a:xfrm>
            <a:off x="6192838" y="1257300"/>
            <a:ext cx="919162" cy="2159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0">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lgn="ctr" eaLnBrk="1" hangingPunct="1">
              <a:spcBef>
                <a:spcPct val="0"/>
              </a:spcBef>
              <a:buFontTx/>
              <a:buNone/>
            </a:pPr>
            <a:r>
              <a:rPr lang="en-US" altLang="en-US" sz="1400" b="1">
                <a:solidFill>
                  <a:schemeClr val="tx2"/>
                </a:solidFill>
              </a:rPr>
              <a:t>Academia</a:t>
            </a:r>
          </a:p>
        </p:txBody>
      </p:sp>
      <p:sp>
        <p:nvSpPr>
          <p:cNvPr id="15375" name="Right Arrow 50"/>
          <p:cNvSpPr>
            <a:spLocks noChangeArrowheads="1"/>
          </p:cNvSpPr>
          <p:nvPr/>
        </p:nvSpPr>
        <p:spPr bwMode="auto">
          <a:xfrm>
            <a:off x="3382963" y="1228725"/>
            <a:ext cx="2413000" cy="271463"/>
          </a:xfrm>
          <a:prstGeom prst="rightArrow">
            <a:avLst>
              <a:gd name="adj1" fmla="val 66324"/>
              <a:gd name="adj2" fmla="val 75843"/>
            </a:avLst>
          </a:prstGeom>
          <a:solidFill>
            <a:srgbClr val="AF1505"/>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912813" eaLnBrk="0" hangingPunct="0">
              <a:spcBef>
                <a:spcPct val="20000"/>
              </a:spcBef>
              <a:buChar char="•"/>
              <a:tabLst>
                <a:tab pos="369888" algn="l"/>
              </a:tabLst>
              <a:defRPr sz="2800">
                <a:solidFill>
                  <a:schemeClr val="tx1"/>
                </a:solidFill>
                <a:latin typeface="Arial" charset="0"/>
                <a:cs typeface="Arial" charset="0"/>
              </a:defRPr>
            </a:lvl1pPr>
            <a:lvl2pPr marL="742950" indent="-285750" defTabSz="912813" eaLnBrk="0" hangingPunct="0">
              <a:spcBef>
                <a:spcPct val="20000"/>
              </a:spcBef>
              <a:buChar char="–"/>
              <a:tabLst>
                <a:tab pos="369888" algn="l"/>
              </a:tabLst>
              <a:defRPr sz="2400">
                <a:solidFill>
                  <a:schemeClr val="tx1"/>
                </a:solidFill>
                <a:latin typeface="Arial" charset="0"/>
                <a:cs typeface="Arial" charset="0"/>
              </a:defRPr>
            </a:lvl2pPr>
            <a:lvl3pPr marL="1143000" indent="-228600" defTabSz="912813" eaLnBrk="0" hangingPunct="0">
              <a:spcBef>
                <a:spcPct val="20000"/>
              </a:spcBef>
              <a:buChar char="•"/>
              <a:tabLst>
                <a:tab pos="369888" algn="l"/>
              </a:tabLst>
              <a:defRPr sz="2000">
                <a:solidFill>
                  <a:schemeClr val="tx1"/>
                </a:solidFill>
                <a:latin typeface="Arial" charset="0"/>
                <a:cs typeface="Arial" charset="0"/>
              </a:defRPr>
            </a:lvl3pPr>
            <a:lvl4pPr marL="1600200" indent="-228600" defTabSz="912813" eaLnBrk="0" hangingPunct="0">
              <a:spcBef>
                <a:spcPct val="20000"/>
              </a:spcBef>
              <a:buChar char="–"/>
              <a:tabLst>
                <a:tab pos="369888" algn="l"/>
              </a:tabLst>
              <a:defRPr>
                <a:solidFill>
                  <a:schemeClr val="tx1"/>
                </a:solidFill>
                <a:latin typeface="Arial" charset="0"/>
                <a:cs typeface="Arial" charset="0"/>
              </a:defRPr>
            </a:lvl4pPr>
            <a:lvl5pPr marL="2057400" indent="-228600" defTabSz="912813" eaLnBrk="0" hangingPunct="0">
              <a:spcBef>
                <a:spcPct val="20000"/>
              </a:spcBef>
              <a:buChar char="»"/>
              <a:tabLst>
                <a:tab pos="369888" algn="l"/>
              </a:tabLst>
              <a:defRPr>
                <a:solidFill>
                  <a:schemeClr val="tx1"/>
                </a:solidFill>
                <a:latin typeface="Arial" charset="0"/>
                <a:cs typeface="Arial" charset="0"/>
              </a:defRPr>
            </a:lvl5pPr>
            <a:lvl6pPr marL="2514600" indent="-228600" defTabSz="912813" eaLnBrk="0" fontAlgn="base" hangingPunct="0">
              <a:spcBef>
                <a:spcPct val="20000"/>
              </a:spcBef>
              <a:spcAft>
                <a:spcPct val="0"/>
              </a:spcAft>
              <a:buChar char="»"/>
              <a:tabLst>
                <a:tab pos="369888" algn="l"/>
              </a:tabLst>
              <a:defRPr>
                <a:solidFill>
                  <a:schemeClr val="tx1"/>
                </a:solidFill>
                <a:latin typeface="Arial" charset="0"/>
                <a:cs typeface="Arial" charset="0"/>
              </a:defRPr>
            </a:lvl6pPr>
            <a:lvl7pPr marL="2971800" indent="-228600" defTabSz="912813" eaLnBrk="0" fontAlgn="base" hangingPunct="0">
              <a:spcBef>
                <a:spcPct val="20000"/>
              </a:spcBef>
              <a:spcAft>
                <a:spcPct val="0"/>
              </a:spcAft>
              <a:buChar char="»"/>
              <a:tabLst>
                <a:tab pos="369888" algn="l"/>
              </a:tabLst>
              <a:defRPr>
                <a:solidFill>
                  <a:schemeClr val="tx1"/>
                </a:solidFill>
                <a:latin typeface="Arial" charset="0"/>
                <a:cs typeface="Arial" charset="0"/>
              </a:defRPr>
            </a:lvl7pPr>
            <a:lvl8pPr marL="3429000" indent="-228600" defTabSz="912813" eaLnBrk="0" fontAlgn="base" hangingPunct="0">
              <a:spcBef>
                <a:spcPct val="20000"/>
              </a:spcBef>
              <a:spcAft>
                <a:spcPct val="0"/>
              </a:spcAft>
              <a:buChar char="»"/>
              <a:tabLst>
                <a:tab pos="369888" algn="l"/>
              </a:tabLst>
              <a:defRPr>
                <a:solidFill>
                  <a:schemeClr val="tx1"/>
                </a:solidFill>
                <a:latin typeface="Arial" charset="0"/>
                <a:cs typeface="Arial" charset="0"/>
              </a:defRPr>
            </a:lvl8pPr>
            <a:lvl9pPr marL="3886200" indent="-228600" defTabSz="912813" eaLnBrk="0" fontAlgn="base" hangingPunct="0">
              <a:spcBef>
                <a:spcPct val="20000"/>
              </a:spcBef>
              <a:spcAft>
                <a:spcPct val="0"/>
              </a:spcAft>
              <a:buChar char="»"/>
              <a:tabLst>
                <a:tab pos="369888" algn="l"/>
              </a:tabLst>
              <a:defRPr>
                <a:solidFill>
                  <a:schemeClr val="tx1"/>
                </a:solidFill>
                <a:latin typeface="Arial" charset="0"/>
                <a:cs typeface="Arial" charset="0"/>
              </a:defRPr>
            </a:lvl9pPr>
          </a:lstStyle>
          <a:p>
            <a:pPr algn="ctr" eaLnBrk="1" hangingPunct="1">
              <a:spcBef>
                <a:spcPct val="0"/>
              </a:spcBef>
              <a:buFontTx/>
              <a:buNone/>
            </a:pPr>
            <a:endParaRPr lang="en-US" altLang="en-US" sz="1600">
              <a:solidFill>
                <a:schemeClr val="bg1"/>
              </a:solidFill>
            </a:endParaRPr>
          </a:p>
        </p:txBody>
      </p:sp>
      <p:sp>
        <p:nvSpPr>
          <p:cNvPr id="15376" name="TextBox 10"/>
          <p:cNvSpPr txBox="1">
            <a:spLocks noChangeArrowheads="1"/>
          </p:cNvSpPr>
          <p:nvPr/>
        </p:nvSpPr>
        <p:spPr bwMode="auto">
          <a:xfrm>
            <a:off x="3522663" y="1184275"/>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r>
              <a:rPr lang="en-US" altLang="en-US" sz="1800" i="1">
                <a:solidFill>
                  <a:schemeClr val="bg1"/>
                </a:solidFill>
              </a:rPr>
              <a:t>knowledge transfer</a:t>
            </a:r>
          </a:p>
        </p:txBody>
      </p:sp>
      <p:pic>
        <p:nvPicPr>
          <p:cNvPr id="15377"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06725" y="1566863"/>
            <a:ext cx="1462088"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3407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468313" y="1476375"/>
            <a:ext cx="8280400" cy="151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lnSpc>
                <a:spcPct val="150000"/>
              </a:lnSpc>
              <a:spcBef>
                <a:spcPct val="0"/>
              </a:spcBef>
              <a:buSzPct val="85000"/>
              <a:buFont typeface="Wingdings" pitchFamily="2" charset="2"/>
              <a:buChar char="Ø"/>
            </a:pPr>
            <a:r>
              <a:rPr lang="en-US" altLang="en-US" sz="1800"/>
              <a:t>Volvo Construction Equipment</a:t>
            </a:r>
          </a:p>
          <a:p>
            <a:pPr eaLnBrk="1" hangingPunct="1">
              <a:lnSpc>
                <a:spcPct val="150000"/>
              </a:lnSpc>
              <a:spcBef>
                <a:spcPct val="0"/>
              </a:spcBef>
              <a:buSzPct val="85000"/>
              <a:buFont typeface="Wingdings" pitchFamily="2" charset="2"/>
              <a:buChar char="Ø"/>
            </a:pPr>
            <a:r>
              <a:rPr lang="en-US" altLang="en-US" sz="1800"/>
              <a:t>Material flow simulation project</a:t>
            </a:r>
          </a:p>
          <a:p>
            <a:pPr eaLnBrk="1" hangingPunct="1">
              <a:lnSpc>
                <a:spcPct val="150000"/>
              </a:lnSpc>
              <a:spcBef>
                <a:spcPct val="0"/>
              </a:spcBef>
              <a:buSzPct val="85000"/>
              <a:buFont typeface="Wingdings" pitchFamily="2" charset="2"/>
              <a:buChar char="Ø"/>
            </a:pPr>
            <a:r>
              <a:rPr lang="en-US" altLang="en-US" sz="1800"/>
              <a:t>Use of DES (discrete event simulation) software to address the problem</a:t>
            </a:r>
          </a:p>
          <a:p>
            <a:pPr eaLnBrk="1" hangingPunct="1">
              <a:lnSpc>
                <a:spcPct val="150000"/>
              </a:lnSpc>
              <a:spcBef>
                <a:spcPct val="0"/>
              </a:spcBef>
              <a:buSzPct val="85000"/>
              <a:buFont typeface="Wingdings" pitchFamily="2" charset="2"/>
              <a:buChar char="q"/>
            </a:pPr>
            <a:endParaRPr lang="en-US" altLang="en-US" sz="1800"/>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440113"/>
            <a:ext cx="3455987" cy="232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2113" y="3327400"/>
            <a:ext cx="4546600" cy="254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TextBox 18"/>
          <p:cNvSpPr txBox="1">
            <a:spLocks noChangeArrowheads="1"/>
          </p:cNvSpPr>
          <p:nvPr/>
        </p:nvSpPr>
        <p:spPr bwMode="auto">
          <a:xfrm>
            <a:off x="477838" y="852488"/>
            <a:ext cx="61102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r>
              <a:rPr lang="en-US" altLang="en-US" sz="2400" b="1">
                <a:solidFill>
                  <a:srgbClr val="0033CC"/>
                </a:solidFill>
                <a:latin typeface="Calibri" pitchFamily="34" charset="0"/>
              </a:rPr>
              <a:t>Pilot project</a:t>
            </a:r>
          </a:p>
        </p:txBody>
      </p:sp>
    </p:spTree>
    <p:extLst>
      <p:ext uri="{BB962C8B-B14F-4D97-AF65-F5344CB8AC3E}">
        <p14:creationId xmlns:p14="http://schemas.microsoft.com/office/powerpoint/2010/main" val="2830021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sz="half" idx="1"/>
          </p:nvPr>
        </p:nvSpPr>
        <p:spPr>
          <a:xfrm>
            <a:off x="4716463" y="1487488"/>
            <a:ext cx="3952875" cy="4105275"/>
          </a:xfrm>
        </p:spPr>
        <p:txBody>
          <a:bodyPr/>
          <a:lstStyle/>
          <a:p>
            <a:pPr marL="4763" lvl="1" indent="0">
              <a:buFontTx/>
              <a:buNone/>
            </a:pPr>
            <a:r>
              <a:rPr lang="en-US" altLang="en-US" sz="2000" u="sng" smtClean="0"/>
              <a:t>Task 2</a:t>
            </a:r>
          </a:p>
          <a:p>
            <a:pPr marL="4763" lvl="1" indent="0">
              <a:buFontTx/>
              <a:buNone/>
            </a:pPr>
            <a:endParaRPr lang="en-US" altLang="en-US" sz="1600" smtClean="0"/>
          </a:p>
          <a:p>
            <a:pPr marL="4763" lvl="1" indent="0">
              <a:buFontTx/>
              <a:buNone/>
            </a:pPr>
            <a:r>
              <a:rPr lang="en-US" altLang="en-US" sz="1600" smtClean="0"/>
              <a:t>Expected output:</a:t>
            </a:r>
          </a:p>
          <a:p>
            <a:pPr marL="4763" lvl="1" indent="0">
              <a:buFontTx/>
              <a:buNone/>
            </a:pPr>
            <a:endParaRPr lang="sv-SE" altLang="en-US" sz="1600" smtClean="0"/>
          </a:p>
          <a:p>
            <a:pPr marL="571500" lvl="2" indent="-285750">
              <a:buFont typeface="Wingdings" pitchFamily="2" charset="2"/>
              <a:buChar char="§"/>
            </a:pPr>
            <a:r>
              <a:rPr lang="en-US" altLang="en-US" sz="1600" smtClean="0"/>
              <a:t>Understanding of optimal positions of different component types depending on variant penetration / frame sequence. (When producing all planned variants) Planned location of material containers. Proposal on manning.</a:t>
            </a:r>
            <a:br>
              <a:rPr lang="en-US" altLang="en-US" sz="1600" smtClean="0"/>
            </a:br>
            <a:r>
              <a:rPr lang="en-US" altLang="en-US" sz="1600" smtClean="0"/>
              <a:t> </a:t>
            </a:r>
            <a:endParaRPr lang="sv-SE" altLang="en-US" sz="1600" smtClean="0"/>
          </a:p>
          <a:p>
            <a:pPr marL="571500" lvl="2" indent="-285750">
              <a:buFont typeface="Wingdings" pitchFamily="2" charset="2"/>
              <a:buChar char="§"/>
            </a:pPr>
            <a:r>
              <a:rPr lang="en-US" altLang="en-US" sz="1600" smtClean="0"/>
              <a:t>Finally this model should be able to feed the frame production model with input. </a:t>
            </a:r>
            <a:endParaRPr lang="sv-SE" altLang="en-US" sz="1600" smtClean="0"/>
          </a:p>
          <a:p>
            <a:endParaRPr lang="sv-SE" altLang="en-US" sz="1600" smtClean="0"/>
          </a:p>
          <a:p>
            <a:endParaRPr lang="en-US" altLang="en-US" sz="1600" smtClean="0"/>
          </a:p>
        </p:txBody>
      </p:sp>
      <p:sp>
        <p:nvSpPr>
          <p:cNvPr id="17411" name="TextBox 18"/>
          <p:cNvSpPr txBox="1">
            <a:spLocks noChangeArrowheads="1"/>
          </p:cNvSpPr>
          <p:nvPr/>
        </p:nvSpPr>
        <p:spPr bwMode="auto">
          <a:xfrm>
            <a:off x="477838" y="863600"/>
            <a:ext cx="6110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r>
              <a:rPr lang="en-US" altLang="en-US" sz="2400" b="1">
                <a:solidFill>
                  <a:srgbClr val="0033CC"/>
                </a:solidFill>
                <a:latin typeface="Calibri" pitchFamily="34" charset="0"/>
              </a:rPr>
              <a:t>Pilot project</a:t>
            </a:r>
          </a:p>
        </p:txBody>
      </p:sp>
      <p:sp>
        <p:nvSpPr>
          <p:cNvPr id="9" name="Content Placeholder 2"/>
          <p:cNvSpPr>
            <a:spLocks noGrp="1"/>
          </p:cNvSpPr>
          <p:nvPr>
            <p:ph idx="1"/>
          </p:nvPr>
        </p:nvSpPr>
        <p:spPr>
          <a:xfrm>
            <a:off x="477838" y="1487488"/>
            <a:ext cx="4022725" cy="3529012"/>
          </a:xfrm>
        </p:spPr>
        <p:txBody>
          <a:bodyPr/>
          <a:lstStyle/>
          <a:p>
            <a:pPr marL="4763" lvl="1" indent="0">
              <a:buFontTx/>
              <a:buNone/>
              <a:defRPr/>
            </a:pPr>
            <a:r>
              <a:rPr lang="en-US" sz="2000" u="sng" dirty="0" smtClean="0"/>
              <a:t>Task 1</a:t>
            </a:r>
          </a:p>
          <a:p>
            <a:pPr marL="4763" lvl="1" indent="0">
              <a:buFontTx/>
              <a:buNone/>
              <a:defRPr/>
            </a:pPr>
            <a:endParaRPr lang="en-US" sz="1600" dirty="0" smtClean="0"/>
          </a:p>
          <a:p>
            <a:pPr marL="4763" lvl="1" indent="0">
              <a:buFontTx/>
              <a:buNone/>
              <a:defRPr/>
            </a:pPr>
            <a:r>
              <a:rPr lang="en-US" sz="1600" dirty="0" smtClean="0"/>
              <a:t>Expected output from experiments:</a:t>
            </a:r>
          </a:p>
          <a:p>
            <a:pPr marL="4763" lvl="1" indent="0">
              <a:buFontTx/>
              <a:buNone/>
              <a:defRPr/>
            </a:pPr>
            <a:endParaRPr lang="sv-SE" sz="1600" dirty="0" smtClean="0"/>
          </a:p>
          <a:p>
            <a:pPr marL="572400" lvl="1">
              <a:buFont typeface="Wingdings" pitchFamily="2" charset="2"/>
              <a:buChar char="§"/>
              <a:defRPr/>
            </a:pPr>
            <a:r>
              <a:rPr lang="en-US" sz="1600" dirty="0" smtClean="0"/>
              <a:t>Strategy for work load in each station. It is possible to adjust number of operations (processing time). How is this effecting output with a given mean downtime </a:t>
            </a:r>
          </a:p>
          <a:p>
            <a:pPr marL="572400" lvl="1">
              <a:buFont typeface="Wingdings" pitchFamily="2" charset="2"/>
              <a:buChar char="§"/>
              <a:defRPr/>
            </a:pPr>
            <a:endParaRPr lang="sv-SE" sz="1600" dirty="0" smtClean="0"/>
          </a:p>
          <a:p>
            <a:pPr marL="572400" lvl="1">
              <a:buFont typeface="Wingdings" pitchFamily="2" charset="2"/>
              <a:buChar char="§"/>
              <a:defRPr/>
            </a:pPr>
            <a:r>
              <a:rPr lang="en-US" sz="1600" dirty="0" smtClean="0"/>
              <a:t>Deviation in process times, sensitivity?</a:t>
            </a:r>
            <a:endParaRPr lang="sv-SE" sz="1600" dirty="0" smtClean="0"/>
          </a:p>
          <a:p>
            <a:pPr marL="0" lvl="2" indent="0">
              <a:buFontTx/>
              <a:buNone/>
              <a:defRPr/>
            </a:pPr>
            <a:endParaRPr lang="en-US" sz="1600" dirty="0" smtClean="0"/>
          </a:p>
        </p:txBody>
      </p:sp>
    </p:spTree>
    <p:extLst>
      <p:ext uri="{BB962C8B-B14F-4D97-AF65-F5344CB8AC3E}">
        <p14:creationId xmlns:p14="http://schemas.microsoft.com/office/powerpoint/2010/main" val="209847469"/>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urved Connector 11"/>
          <p:cNvCxnSpPr>
            <a:stCxn id="15" idx="6"/>
          </p:cNvCxnSpPr>
          <p:nvPr/>
        </p:nvCxnSpPr>
        <p:spPr>
          <a:xfrm>
            <a:off x="2811463" y="2592388"/>
            <a:ext cx="428625" cy="660400"/>
          </a:xfrm>
          <a:prstGeom prst="curvedConnector2">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263650" y="2287588"/>
            <a:ext cx="1547813" cy="611187"/>
          </a:xfrm>
          <a:prstGeom prst="ellipse">
            <a:avLst/>
          </a:prstGeom>
          <a:solidFill>
            <a:schemeClr val="accent5">
              <a:lumMod val="60000"/>
              <a:lumOff val="40000"/>
            </a:schemeClr>
          </a:solidFill>
        </p:spPr>
        <p:txBody>
          <a:bodyPr lIns="0" tIns="0" rIns="0" bIns="0" anchor="ctr"/>
          <a:lstStyle/>
          <a:p>
            <a:pPr algn="ctr">
              <a:defRPr/>
            </a:pPr>
            <a:r>
              <a:rPr lang="en-US" sz="1400" b="1" dirty="0"/>
              <a:t>Supporting Class (4h)</a:t>
            </a:r>
            <a:endParaRPr lang="en-GB" sz="1400" b="1" dirty="0"/>
          </a:p>
        </p:txBody>
      </p:sp>
      <p:sp>
        <p:nvSpPr>
          <p:cNvPr id="16" name="TextBox 15"/>
          <p:cNvSpPr txBox="1"/>
          <p:nvPr/>
        </p:nvSpPr>
        <p:spPr>
          <a:xfrm>
            <a:off x="1354138" y="4279900"/>
            <a:ext cx="1368425" cy="360363"/>
          </a:xfrm>
          <a:prstGeom prst="rect">
            <a:avLst/>
          </a:prstGeom>
          <a:solidFill>
            <a:schemeClr val="accent3">
              <a:lumMod val="40000"/>
              <a:lumOff val="60000"/>
            </a:schemeClr>
          </a:solidFill>
        </p:spPr>
        <p:txBody>
          <a:bodyPr lIns="0" tIns="0" rIns="0" bIns="0" anchor="ctr"/>
          <a:lstStyle/>
          <a:p>
            <a:pPr algn="ctr">
              <a:defRPr/>
            </a:pPr>
            <a:r>
              <a:rPr lang="en-US" sz="1400" b="1" dirty="0"/>
              <a:t>TF Session (2h)</a:t>
            </a:r>
            <a:endParaRPr lang="en-GB" sz="1400" b="1" dirty="0"/>
          </a:p>
        </p:txBody>
      </p:sp>
      <p:cxnSp>
        <p:nvCxnSpPr>
          <p:cNvPr id="23" name="Curved Connector 22"/>
          <p:cNvCxnSpPr>
            <a:stCxn id="16" idx="1"/>
          </p:cNvCxnSpPr>
          <p:nvPr/>
        </p:nvCxnSpPr>
        <p:spPr>
          <a:xfrm rot="10800000">
            <a:off x="755650" y="3790950"/>
            <a:ext cx="598488" cy="669925"/>
          </a:xfrm>
          <a:prstGeom prst="curvedConnector2">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18438" name="Group 23"/>
          <p:cNvGrpSpPr>
            <a:grpSpLocks/>
          </p:cNvGrpSpPr>
          <p:nvPr/>
        </p:nvGrpSpPr>
        <p:grpSpPr bwMode="auto">
          <a:xfrm>
            <a:off x="4213225" y="1484313"/>
            <a:ext cx="4595813" cy="4149725"/>
            <a:chOff x="4213043" y="1484784"/>
            <a:chExt cx="4595782" cy="4149831"/>
          </a:xfrm>
        </p:grpSpPr>
        <p:sp>
          <p:nvSpPr>
            <p:cNvPr id="18" name="TextBox 17"/>
            <p:cNvSpPr txBox="1"/>
            <p:nvPr/>
          </p:nvSpPr>
          <p:spPr>
            <a:xfrm>
              <a:off x="4220981" y="1535585"/>
              <a:ext cx="1296978" cy="360371"/>
            </a:xfrm>
            <a:prstGeom prst="rect">
              <a:avLst/>
            </a:prstGeom>
            <a:solidFill>
              <a:schemeClr val="accent3">
                <a:lumMod val="40000"/>
                <a:lumOff val="60000"/>
              </a:schemeClr>
            </a:solidFill>
          </p:spPr>
          <p:txBody>
            <a:bodyPr lIns="0" tIns="0" rIns="0" bIns="0" anchor="ctr"/>
            <a:lstStyle/>
            <a:p>
              <a:pPr algn="ctr">
                <a:defRPr/>
              </a:pPr>
              <a:r>
                <a:rPr lang="en-US" sz="1400" b="1" dirty="0"/>
                <a:t>13.11.12</a:t>
              </a:r>
              <a:endParaRPr lang="en-GB" sz="1400" b="1" dirty="0"/>
            </a:p>
          </p:txBody>
        </p:sp>
        <p:sp>
          <p:nvSpPr>
            <p:cNvPr id="18447" name="TextBox 18"/>
            <p:cNvSpPr txBox="1">
              <a:spLocks noChangeArrowheads="1"/>
            </p:cNvSpPr>
            <p:nvPr/>
          </p:nvSpPr>
          <p:spPr bwMode="auto">
            <a:xfrm>
              <a:off x="5518150" y="1484784"/>
              <a:ext cx="2859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r>
                <a:rPr lang="en-US" altLang="en-US" sz="1200" b="1" i="1"/>
                <a:t>Introduction to VCE production and problem definition</a:t>
              </a:r>
              <a:endParaRPr lang="en-GB" altLang="en-US" sz="1200" b="1" i="1"/>
            </a:p>
          </p:txBody>
        </p:sp>
        <p:sp>
          <p:nvSpPr>
            <p:cNvPr id="27" name="TextBox 26"/>
            <p:cNvSpPr txBox="1"/>
            <p:nvPr/>
          </p:nvSpPr>
          <p:spPr>
            <a:xfrm>
              <a:off x="4220981" y="2159488"/>
              <a:ext cx="1296978" cy="360372"/>
            </a:xfrm>
            <a:prstGeom prst="rect">
              <a:avLst/>
            </a:prstGeom>
            <a:solidFill>
              <a:schemeClr val="accent3">
                <a:lumMod val="40000"/>
                <a:lumOff val="60000"/>
              </a:schemeClr>
            </a:solidFill>
          </p:spPr>
          <p:txBody>
            <a:bodyPr lIns="0" tIns="0" rIns="0" bIns="0" anchor="ctr"/>
            <a:lstStyle/>
            <a:p>
              <a:pPr algn="ctr">
                <a:defRPr/>
              </a:pPr>
              <a:r>
                <a:rPr lang="en-US" sz="1400" b="1" dirty="0"/>
                <a:t>20.11.12</a:t>
              </a:r>
              <a:endParaRPr lang="en-GB" sz="1400" b="1" dirty="0"/>
            </a:p>
          </p:txBody>
        </p:sp>
        <p:sp>
          <p:nvSpPr>
            <p:cNvPr id="18449" name="TextBox 27"/>
            <p:cNvSpPr txBox="1">
              <a:spLocks noChangeArrowheads="1"/>
            </p:cNvSpPr>
            <p:nvPr/>
          </p:nvSpPr>
          <p:spPr bwMode="auto">
            <a:xfrm>
              <a:off x="5502610" y="2201292"/>
              <a:ext cx="2859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r>
                <a:rPr lang="en-US" altLang="en-US" sz="1200" b="1" i="1"/>
                <a:t>Discussion on problem</a:t>
              </a:r>
              <a:endParaRPr lang="en-GB" altLang="en-US" sz="1200" b="1" i="1"/>
            </a:p>
          </p:txBody>
        </p:sp>
        <p:sp>
          <p:nvSpPr>
            <p:cNvPr id="30" name="TextBox 29"/>
            <p:cNvSpPr txBox="1"/>
            <p:nvPr/>
          </p:nvSpPr>
          <p:spPr>
            <a:xfrm>
              <a:off x="4220981" y="2783392"/>
              <a:ext cx="1296978" cy="358784"/>
            </a:xfrm>
            <a:prstGeom prst="rect">
              <a:avLst/>
            </a:prstGeom>
            <a:solidFill>
              <a:schemeClr val="accent3">
                <a:lumMod val="40000"/>
                <a:lumOff val="60000"/>
              </a:schemeClr>
            </a:solidFill>
          </p:spPr>
          <p:txBody>
            <a:bodyPr lIns="0" tIns="0" rIns="0" bIns="0" anchor="ctr"/>
            <a:lstStyle/>
            <a:p>
              <a:pPr algn="ctr">
                <a:defRPr/>
              </a:pPr>
              <a:r>
                <a:rPr lang="en-US" sz="1400" b="1" dirty="0"/>
                <a:t>27.11.12</a:t>
              </a:r>
              <a:endParaRPr lang="en-GB" sz="1400" b="1" dirty="0"/>
            </a:p>
          </p:txBody>
        </p:sp>
        <p:sp>
          <p:nvSpPr>
            <p:cNvPr id="18451" name="TextBox 30"/>
            <p:cNvSpPr txBox="1">
              <a:spLocks noChangeArrowheads="1"/>
            </p:cNvSpPr>
            <p:nvPr/>
          </p:nvSpPr>
          <p:spPr bwMode="auto">
            <a:xfrm>
              <a:off x="5532437" y="2824139"/>
              <a:ext cx="2859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r>
                <a:rPr lang="en-US" altLang="en-US" sz="1200" b="1" i="1"/>
                <a:t>Initial theoretical approach</a:t>
              </a:r>
              <a:endParaRPr lang="en-GB" altLang="en-US" sz="1200" b="1" i="1"/>
            </a:p>
          </p:txBody>
        </p:sp>
        <p:sp>
          <p:nvSpPr>
            <p:cNvPr id="42" name="TextBox 41"/>
            <p:cNvSpPr txBox="1"/>
            <p:nvPr/>
          </p:nvSpPr>
          <p:spPr>
            <a:xfrm>
              <a:off x="4220981" y="3405708"/>
              <a:ext cx="1296978" cy="358784"/>
            </a:xfrm>
            <a:prstGeom prst="rect">
              <a:avLst/>
            </a:prstGeom>
            <a:solidFill>
              <a:schemeClr val="accent3">
                <a:lumMod val="40000"/>
                <a:lumOff val="60000"/>
              </a:schemeClr>
            </a:solidFill>
          </p:spPr>
          <p:txBody>
            <a:bodyPr lIns="0" tIns="0" rIns="0" bIns="0" anchor="ctr"/>
            <a:lstStyle/>
            <a:p>
              <a:pPr algn="ctr">
                <a:defRPr/>
              </a:pPr>
              <a:r>
                <a:rPr lang="en-US" sz="1400" b="1" dirty="0"/>
                <a:t>04.12.12</a:t>
              </a:r>
              <a:endParaRPr lang="en-GB" sz="1400" b="1" dirty="0"/>
            </a:p>
          </p:txBody>
        </p:sp>
        <p:sp>
          <p:nvSpPr>
            <p:cNvPr id="18453" name="TextBox 42"/>
            <p:cNvSpPr txBox="1">
              <a:spLocks noChangeArrowheads="1"/>
            </p:cNvSpPr>
            <p:nvPr/>
          </p:nvSpPr>
          <p:spPr bwMode="auto">
            <a:xfrm>
              <a:off x="5507950" y="3446193"/>
              <a:ext cx="32893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r>
                <a:rPr lang="en-US" altLang="en-US" sz="1200" b="1" i="1"/>
                <a:t>Evaluation of model design and approach</a:t>
              </a:r>
              <a:endParaRPr lang="en-GB" altLang="en-US" sz="1200" b="1" i="1"/>
            </a:p>
          </p:txBody>
        </p:sp>
        <p:sp>
          <p:nvSpPr>
            <p:cNvPr id="44" name="TextBox 43"/>
            <p:cNvSpPr txBox="1"/>
            <p:nvPr/>
          </p:nvSpPr>
          <p:spPr>
            <a:xfrm>
              <a:off x="4220981" y="4028024"/>
              <a:ext cx="1296978" cy="358784"/>
            </a:xfrm>
            <a:prstGeom prst="rect">
              <a:avLst/>
            </a:prstGeom>
            <a:solidFill>
              <a:schemeClr val="accent3">
                <a:lumMod val="40000"/>
                <a:lumOff val="60000"/>
              </a:schemeClr>
            </a:solidFill>
          </p:spPr>
          <p:txBody>
            <a:bodyPr lIns="0" tIns="0" rIns="0" bIns="0" anchor="ctr"/>
            <a:lstStyle/>
            <a:p>
              <a:pPr algn="ctr">
                <a:defRPr/>
              </a:pPr>
              <a:r>
                <a:rPr lang="en-US" sz="1400" b="1" dirty="0"/>
                <a:t>11.12.12</a:t>
              </a:r>
              <a:endParaRPr lang="en-GB" sz="1400" b="1" dirty="0"/>
            </a:p>
          </p:txBody>
        </p:sp>
        <p:sp>
          <p:nvSpPr>
            <p:cNvPr id="18455" name="TextBox 44"/>
            <p:cNvSpPr txBox="1">
              <a:spLocks noChangeArrowheads="1"/>
            </p:cNvSpPr>
            <p:nvPr/>
          </p:nvSpPr>
          <p:spPr bwMode="auto">
            <a:xfrm>
              <a:off x="5519525" y="4051707"/>
              <a:ext cx="3289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r>
                <a:rPr lang="en-US" altLang="en-US" sz="1200" b="1" i="1"/>
                <a:t>First draft results</a:t>
              </a:r>
              <a:endParaRPr lang="en-GB" altLang="en-US" sz="1200" b="1" i="1"/>
            </a:p>
          </p:txBody>
        </p:sp>
        <p:sp>
          <p:nvSpPr>
            <p:cNvPr id="46" name="TextBox 45"/>
            <p:cNvSpPr txBox="1"/>
            <p:nvPr/>
          </p:nvSpPr>
          <p:spPr>
            <a:xfrm>
              <a:off x="4220981" y="4650340"/>
              <a:ext cx="1296978" cy="360371"/>
            </a:xfrm>
            <a:prstGeom prst="rect">
              <a:avLst/>
            </a:prstGeom>
            <a:solidFill>
              <a:schemeClr val="accent3">
                <a:lumMod val="40000"/>
                <a:lumOff val="60000"/>
              </a:schemeClr>
            </a:solidFill>
          </p:spPr>
          <p:txBody>
            <a:bodyPr lIns="0" tIns="0" rIns="0" bIns="0" anchor="ctr"/>
            <a:lstStyle/>
            <a:p>
              <a:pPr algn="ctr">
                <a:defRPr/>
              </a:pPr>
              <a:r>
                <a:rPr lang="en-US" sz="1400" b="1" dirty="0"/>
                <a:t>18.12.12</a:t>
              </a:r>
              <a:endParaRPr lang="en-GB" sz="1400" b="1" dirty="0"/>
            </a:p>
          </p:txBody>
        </p:sp>
        <p:sp>
          <p:nvSpPr>
            <p:cNvPr id="18457" name="TextBox 46"/>
            <p:cNvSpPr txBox="1">
              <a:spLocks noChangeArrowheads="1"/>
            </p:cNvSpPr>
            <p:nvPr/>
          </p:nvSpPr>
          <p:spPr bwMode="auto">
            <a:xfrm>
              <a:off x="5498235" y="4691885"/>
              <a:ext cx="32893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r>
                <a:rPr lang="en-US" altLang="en-US" sz="1200" b="1" i="1"/>
                <a:t>Solution presentation</a:t>
              </a:r>
              <a:endParaRPr lang="en-GB" altLang="en-US" sz="1200" b="1" i="1"/>
            </a:p>
          </p:txBody>
        </p:sp>
        <p:sp>
          <p:nvSpPr>
            <p:cNvPr id="36" name="TextBox 35"/>
            <p:cNvSpPr txBox="1"/>
            <p:nvPr/>
          </p:nvSpPr>
          <p:spPr>
            <a:xfrm>
              <a:off x="4213043" y="5274243"/>
              <a:ext cx="1296979" cy="360372"/>
            </a:xfrm>
            <a:prstGeom prst="rect">
              <a:avLst/>
            </a:prstGeom>
            <a:solidFill>
              <a:schemeClr val="accent6">
                <a:lumMod val="40000"/>
                <a:lumOff val="60000"/>
              </a:schemeClr>
            </a:solidFill>
          </p:spPr>
          <p:txBody>
            <a:bodyPr lIns="0" tIns="0" rIns="0" bIns="0" anchor="ctr"/>
            <a:lstStyle/>
            <a:p>
              <a:pPr algn="ctr">
                <a:defRPr/>
              </a:pPr>
              <a:r>
                <a:rPr lang="en-US" sz="1400" b="1" dirty="0"/>
                <a:t>15.01.13</a:t>
              </a:r>
              <a:endParaRPr lang="en-GB" sz="1400" b="1" dirty="0"/>
            </a:p>
          </p:txBody>
        </p:sp>
        <p:sp>
          <p:nvSpPr>
            <p:cNvPr id="18459" name="TextBox 46"/>
            <p:cNvSpPr txBox="1">
              <a:spLocks noChangeArrowheads="1"/>
            </p:cNvSpPr>
            <p:nvPr/>
          </p:nvSpPr>
          <p:spPr bwMode="auto">
            <a:xfrm>
              <a:off x="5510030" y="5315526"/>
              <a:ext cx="32893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r>
                <a:rPr lang="en-US" altLang="en-US" sz="1200" b="1" i="1"/>
                <a:t>Follow-up on solution and discussion</a:t>
              </a:r>
              <a:endParaRPr lang="en-GB" altLang="en-US" sz="1200" b="1" i="1"/>
            </a:p>
          </p:txBody>
        </p:sp>
      </p:grpSp>
      <p:sp>
        <p:nvSpPr>
          <p:cNvPr id="18439" name="TextBox 42"/>
          <p:cNvSpPr>
            <a:spLocks noChangeArrowheads="1"/>
          </p:cNvSpPr>
          <p:nvPr/>
        </p:nvSpPr>
        <p:spPr bwMode="auto">
          <a:xfrm>
            <a:off x="2492375" y="3252788"/>
            <a:ext cx="1495425" cy="530225"/>
          </a:xfrm>
          <a:prstGeom prst="hexagon">
            <a:avLst>
              <a:gd name="adj" fmla="val 24965"/>
              <a:gd name="vf" fmla="val 11547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lgn="ctr" eaLnBrk="1" hangingPunct="1">
              <a:spcBef>
                <a:spcPct val="0"/>
              </a:spcBef>
              <a:buFontTx/>
              <a:buNone/>
            </a:pPr>
            <a:r>
              <a:rPr lang="en-US" altLang="en-US" sz="1400" b="1"/>
              <a:t>Project work (5h)</a:t>
            </a:r>
            <a:endParaRPr lang="en-GB" altLang="en-US" sz="1400" b="1"/>
          </a:p>
        </p:txBody>
      </p:sp>
      <p:sp>
        <p:nvSpPr>
          <p:cNvPr id="18440" name="TextBox 3"/>
          <p:cNvSpPr txBox="1">
            <a:spLocks noChangeArrowheads="1"/>
          </p:cNvSpPr>
          <p:nvPr/>
        </p:nvSpPr>
        <p:spPr bwMode="auto">
          <a:xfrm>
            <a:off x="1258888" y="1609725"/>
            <a:ext cx="1712912"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lgn="ctr" eaLnBrk="1" hangingPunct="1">
              <a:spcBef>
                <a:spcPct val="0"/>
              </a:spcBef>
              <a:buFontTx/>
              <a:buNone/>
            </a:pPr>
            <a:r>
              <a:rPr lang="en-US" altLang="en-US" sz="1800" b="1"/>
              <a:t>Weekly cycle</a:t>
            </a:r>
          </a:p>
        </p:txBody>
      </p:sp>
      <p:cxnSp>
        <p:nvCxnSpPr>
          <p:cNvPr id="47" name="Curved Connector 46"/>
          <p:cNvCxnSpPr>
            <a:endCxn id="16" idx="3"/>
          </p:cNvCxnSpPr>
          <p:nvPr/>
        </p:nvCxnSpPr>
        <p:spPr>
          <a:xfrm rot="5400000">
            <a:off x="2642395" y="3863181"/>
            <a:ext cx="677862" cy="517525"/>
          </a:xfrm>
          <a:prstGeom prst="curvedConnector2">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442" name="TextBox 55"/>
          <p:cNvSpPr>
            <a:spLocks noChangeArrowheads="1"/>
          </p:cNvSpPr>
          <p:nvPr/>
        </p:nvSpPr>
        <p:spPr bwMode="auto">
          <a:xfrm>
            <a:off x="107950" y="3262313"/>
            <a:ext cx="1495425" cy="528637"/>
          </a:xfrm>
          <a:prstGeom prst="hexagon">
            <a:avLst>
              <a:gd name="adj" fmla="val 25040"/>
              <a:gd name="vf" fmla="val 11547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lgn="ctr" eaLnBrk="1" hangingPunct="1">
              <a:spcBef>
                <a:spcPct val="0"/>
              </a:spcBef>
              <a:buFontTx/>
              <a:buNone/>
            </a:pPr>
            <a:r>
              <a:rPr lang="en-US" altLang="en-US" sz="1400" b="1"/>
              <a:t>Project work (5h)</a:t>
            </a:r>
            <a:endParaRPr lang="en-GB" altLang="en-US" sz="1400" b="1"/>
          </a:p>
        </p:txBody>
      </p:sp>
      <p:cxnSp>
        <p:nvCxnSpPr>
          <p:cNvPr id="57" name="Curved Connector 56"/>
          <p:cNvCxnSpPr>
            <a:endCxn id="15" idx="2"/>
          </p:cNvCxnSpPr>
          <p:nvPr/>
        </p:nvCxnSpPr>
        <p:spPr>
          <a:xfrm rot="5400000" flipH="1" flipV="1">
            <a:off x="679450" y="2668588"/>
            <a:ext cx="660400" cy="508000"/>
          </a:xfrm>
          <a:prstGeom prst="curvedConnector2">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444" name="TextBox 3"/>
          <p:cNvSpPr txBox="1">
            <a:spLocks noChangeArrowheads="1"/>
          </p:cNvSpPr>
          <p:nvPr/>
        </p:nvSpPr>
        <p:spPr bwMode="auto">
          <a:xfrm>
            <a:off x="4827588" y="922338"/>
            <a:ext cx="3011487"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lgn="ctr" eaLnBrk="1" hangingPunct="1">
              <a:spcBef>
                <a:spcPct val="0"/>
              </a:spcBef>
              <a:buFontTx/>
              <a:buNone/>
            </a:pPr>
            <a:r>
              <a:rPr lang="en-US" altLang="en-US" sz="1800" b="1"/>
              <a:t>Implementation plan</a:t>
            </a:r>
          </a:p>
        </p:txBody>
      </p:sp>
      <p:sp>
        <p:nvSpPr>
          <p:cNvPr id="18445" name="TextBox 18"/>
          <p:cNvSpPr txBox="1">
            <a:spLocks noChangeArrowheads="1"/>
          </p:cNvSpPr>
          <p:nvPr/>
        </p:nvSpPr>
        <p:spPr bwMode="auto">
          <a:xfrm>
            <a:off x="477838" y="644525"/>
            <a:ext cx="6110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r>
              <a:rPr lang="en-US" altLang="en-US" sz="2400" b="1">
                <a:solidFill>
                  <a:srgbClr val="0033CC"/>
                </a:solidFill>
                <a:latin typeface="Calibri" pitchFamily="34" charset="0"/>
              </a:rPr>
              <a:t>Pilot project</a:t>
            </a:r>
          </a:p>
        </p:txBody>
      </p:sp>
    </p:spTree>
    <p:extLst>
      <p:ext uri="{BB962C8B-B14F-4D97-AF65-F5344CB8AC3E}">
        <p14:creationId xmlns:p14="http://schemas.microsoft.com/office/powerpoint/2010/main" val="2212739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8"/>
          <p:cNvSpPr txBox="1">
            <a:spLocks noChangeArrowheads="1"/>
          </p:cNvSpPr>
          <p:nvPr/>
        </p:nvSpPr>
        <p:spPr bwMode="auto">
          <a:xfrm>
            <a:off x="134938" y="1408113"/>
            <a:ext cx="8613526"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15963" indent="-342900" eaLnBrk="0" hangingPunct="0">
              <a:defRPr>
                <a:solidFill>
                  <a:schemeClr val="tx1"/>
                </a:solidFill>
                <a:latin typeface="Arial" charset="0"/>
                <a:cs typeface="Arial" charset="0"/>
              </a:defRPr>
            </a:lvl2pPr>
            <a:lvl3pPr marL="1116013" indent="-3429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73063" lvl="1" indent="0" eaLnBrk="1" hangingPunct="1">
              <a:defRPr/>
            </a:pPr>
            <a:r>
              <a:rPr lang="en-US" sz="2000" b="1" u="sng" dirty="0" smtClean="0">
                <a:latin typeface="Arial" panose="020B0604020202020204" pitchFamily="34" charset="0"/>
                <a:cs typeface="Arial" panose="020B0604020202020204" pitchFamily="34" charset="0"/>
              </a:rPr>
              <a:t>Achievements – The business perspective</a:t>
            </a:r>
          </a:p>
          <a:p>
            <a:pPr marL="373063" lvl="1" indent="0" eaLnBrk="1" hangingPunct="1">
              <a:defRPr/>
            </a:pPr>
            <a:endParaRPr lang="en-US" i="1" dirty="0" smtClean="0">
              <a:latin typeface="Arial" panose="020B0604020202020204" pitchFamily="34" charset="0"/>
              <a:cs typeface="Arial" panose="020B0604020202020204" pitchFamily="34" charset="0"/>
            </a:endParaRPr>
          </a:p>
          <a:p>
            <a:pPr lvl="1" eaLnBrk="1" hangingPunct="1">
              <a:buFont typeface="Wingdings" pitchFamily="2" charset="2"/>
              <a:buChar char="Ø"/>
              <a:defRPr/>
            </a:pPr>
            <a:r>
              <a:rPr lang="en-US" i="1" dirty="0" smtClean="0">
                <a:latin typeface="Arial" panose="020B0604020202020204" pitchFamily="34" charset="0"/>
                <a:cs typeface="Arial" panose="020B0604020202020204" pitchFamily="34" charset="0"/>
              </a:rPr>
              <a:t>Solution viability:</a:t>
            </a:r>
          </a:p>
          <a:p>
            <a:pPr lvl="2" eaLnBrk="1" hangingPunct="1">
              <a:buFont typeface="Wingdings" pitchFamily="2" charset="2"/>
              <a:buChar char="§"/>
              <a:defRPr/>
            </a:pPr>
            <a:r>
              <a:rPr lang="en-US" dirty="0" smtClean="0">
                <a:latin typeface="Arial" panose="020B0604020202020204" pitchFamily="34" charset="0"/>
                <a:cs typeface="Arial" panose="020B0604020202020204" pitchFamily="34" charset="0"/>
              </a:rPr>
              <a:t>The total solution is </a:t>
            </a:r>
            <a:r>
              <a:rPr lang="en-US" b="1" dirty="0" smtClean="0">
                <a:latin typeface="Arial" panose="020B0604020202020204" pitchFamily="34" charset="0"/>
                <a:cs typeface="Arial" panose="020B0604020202020204" pitchFamily="34" charset="0"/>
              </a:rPr>
              <a:t>extensive</a:t>
            </a:r>
            <a:r>
              <a:rPr lang="en-US" dirty="0" smtClean="0">
                <a:latin typeface="Arial" panose="020B0604020202020204" pitchFamily="34" charset="0"/>
                <a:cs typeface="Arial" panose="020B0604020202020204" pitchFamily="34" charset="0"/>
              </a:rPr>
              <a:t> and many aspects are investigated.</a:t>
            </a:r>
          </a:p>
          <a:p>
            <a:pPr lvl="2" eaLnBrk="1" hangingPunct="1">
              <a:buFont typeface="Wingdings" pitchFamily="2" charset="2"/>
              <a:buChar char="§"/>
              <a:defRPr/>
            </a:pPr>
            <a:r>
              <a:rPr lang="en-US" dirty="0" smtClean="0">
                <a:latin typeface="Arial" panose="020B0604020202020204" pitchFamily="34" charset="0"/>
                <a:cs typeface="Arial" panose="020B0604020202020204" pitchFamily="34" charset="0"/>
              </a:rPr>
              <a:t>The total solution will be </a:t>
            </a:r>
            <a:r>
              <a:rPr lang="en-US" b="1" dirty="0" smtClean="0">
                <a:latin typeface="Arial" panose="020B0604020202020204" pitchFamily="34" charset="0"/>
                <a:cs typeface="Arial" panose="020B0604020202020204" pitchFamily="34" charset="0"/>
              </a:rPr>
              <a:t>useful in future preparation work</a:t>
            </a:r>
            <a:r>
              <a:rPr lang="en-US" dirty="0" smtClean="0">
                <a:latin typeface="Arial" panose="020B0604020202020204" pitchFamily="34" charset="0"/>
                <a:cs typeface="Arial" panose="020B0604020202020204" pitchFamily="34" charset="0"/>
              </a:rPr>
              <a:t>.</a:t>
            </a:r>
          </a:p>
          <a:p>
            <a:pPr lvl="1" eaLnBrk="1" hangingPunct="1">
              <a:buFont typeface="Wingdings" pitchFamily="2" charset="2"/>
              <a:buChar char="Ø"/>
              <a:defRPr/>
            </a:pPr>
            <a:r>
              <a:rPr lang="en-US" i="1" dirty="0" smtClean="0">
                <a:latin typeface="Arial" panose="020B0604020202020204" pitchFamily="34" charset="0"/>
                <a:cs typeface="Arial" panose="020B0604020202020204" pitchFamily="34" charset="0"/>
              </a:rPr>
              <a:t>Solution optimality: </a:t>
            </a:r>
          </a:p>
          <a:p>
            <a:pPr lvl="2" eaLnBrk="1" hangingPunct="1">
              <a:buFont typeface="Wingdings" pitchFamily="2" charset="2"/>
              <a:buChar char="§"/>
              <a:defRPr/>
            </a:pPr>
            <a:r>
              <a:rPr lang="en-US" dirty="0" smtClean="0">
                <a:latin typeface="Arial" panose="020B0604020202020204" pitchFamily="34" charset="0"/>
                <a:cs typeface="Arial" panose="020B0604020202020204" pitchFamily="34" charset="0"/>
              </a:rPr>
              <a:t>Hard to answer until production running. </a:t>
            </a:r>
            <a:r>
              <a:rPr lang="en-US" b="1" dirty="0" smtClean="0">
                <a:latin typeface="Arial" panose="020B0604020202020204" pitchFamily="34" charset="0"/>
                <a:cs typeface="Arial" panose="020B0604020202020204" pitchFamily="34" charset="0"/>
              </a:rPr>
              <a:t>However, the estimation is that this looks promising.</a:t>
            </a:r>
          </a:p>
          <a:p>
            <a:pPr lvl="1" eaLnBrk="1" hangingPunct="1">
              <a:buFont typeface="Wingdings" pitchFamily="2" charset="2"/>
              <a:buChar char="Ø"/>
              <a:defRPr/>
            </a:pPr>
            <a:r>
              <a:rPr lang="en-US" b="1" dirty="0" smtClean="0">
                <a:latin typeface="Arial" panose="020B0604020202020204" pitchFamily="34" charset="0"/>
                <a:cs typeface="Arial" panose="020B0604020202020204" pitchFamily="34" charset="0"/>
              </a:rPr>
              <a:t>Good experience</a:t>
            </a:r>
            <a:r>
              <a:rPr lang="en-US" dirty="0" smtClean="0">
                <a:latin typeface="Arial" panose="020B0604020202020204" pitchFamily="34" charset="0"/>
                <a:cs typeface="Arial" panose="020B0604020202020204" pitchFamily="34" charset="0"/>
              </a:rPr>
              <a:t>, the questions and tasks were well perceived by the students. </a:t>
            </a:r>
          </a:p>
          <a:p>
            <a:pPr lvl="1" eaLnBrk="1" hangingPunct="1">
              <a:buFont typeface="Wingdings" pitchFamily="2" charset="2"/>
              <a:buChar char="Ø"/>
              <a:defRPr/>
            </a:pPr>
            <a:r>
              <a:rPr lang="en-US" dirty="0" smtClean="0">
                <a:latin typeface="Arial" panose="020B0604020202020204" pitchFamily="34" charset="0"/>
                <a:cs typeface="Arial" panose="020B0604020202020204" pitchFamily="34" charset="0"/>
              </a:rPr>
              <a:t>It was good to get other points of view about the solutions to increase the system’s output.</a:t>
            </a:r>
          </a:p>
          <a:p>
            <a:pPr lvl="1" eaLnBrk="1" hangingPunct="1">
              <a:buFont typeface="Wingdings" pitchFamily="2" charset="2"/>
              <a:buChar char="Ø"/>
              <a:defRPr/>
            </a:pPr>
            <a:r>
              <a:rPr lang="en-US" b="1" dirty="0" smtClean="0">
                <a:latin typeface="Arial" panose="020B0604020202020204" pitchFamily="34" charset="0"/>
                <a:cs typeface="Arial" panose="020B0604020202020204" pitchFamily="34" charset="0"/>
              </a:rPr>
              <a:t>The long distance between plant and university had not a negative impact on the result.</a:t>
            </a:r>
            <a:r>
              <a:rPr lang="en-US" dirty="0" smtClean="0">
                <a:latin typeface="Arial" panose="020B0604020202020204" pitchFamily="34" charset="0"/>
                <a:cs typeface="Arial" panose="020B0604020202020204" pitchFamily="34" charset="0"/>
              </a:rPr>
              <a:t> </a:t>
            </a:r>
          </a:p>
          <a:p>
            <a:pPr lvl="1" eaLnBrk="1" hangingPunct="1">
              <a:buFont typeface="Wingdings" pitchFamily="2" charset="2"/>
              <a:buChar char="Ø"/>
              <a:defRPr/>
            </a:pPr>
            <a:r>
              <a:rPr lang="en-US" dirty="0" smtClean="0">
                <a:latin typeface="Arial" panose="020B0604020202020204" pitchFamily="34" charset="0"/>
                <a:cs typeface="Arial" panose="020B0604020202020204" pitchFamily="34" charset="0"/>
              </a:rPr>
              <a:t>The result was both a confirmation on our own planning but </a:t>
            </a:r>
            <a:r>
              <a:rPr lang="en-US" b="1" dirty="0" smtClean="0">
                <a:latin typeface="Arial" panose="020B0604020202020204" pitchFamily="34" charset="0"/>
                <a:cs typeface="Arial" panose="020B0604020202020204" pitchFamily="34" charset="0"/>
              </a:rPr>
              <a:t>the students did also contribute with some new proposals on new solutions.</a:t>
            </a:r>
          </a:p>
        </p:txBody>
      </p:sp>
      <p:sp>
        <p:nvSpPr>
          <p:cNvPr id="19459" name="TextBox 18"/>
          <p:cNvSpPr txBox="1">
            <a:spLocks noChangeArrowheads="1"/>
          </p:cNvSpPr>
          <p:nvPr/>
        </p:nvSpPr>
        <p:spPr bwMode="auto">
          <a:xfrm>
            <a:off x="481013" y="812800"/>
            <a:ext cx="6110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r>
              <a:rPr lang="en-US" altLang="en-US" sz="2400" b="1">
                <a:solidFill>
                  <a:srgbClr val="0033CC"/>
                </a:solidFill>
                <a:latin typeface="Calibri" pitchFamily="34" charset="0"/>
              </a:rPr>
              <a:t>Pilot project</a:t>
            </a:r>
          </a:p>
        </p:txBody>
      </p:sp>
    </p:spTree>
    <p:extLst>
      <p:ext uri="{BB962C8B-B14F-4D97-AF65-F5344CB8AC3E}">
        <p14:creationId xmlns:p14="http://schemas.microsoft.com/office/powerpoint/2010/main" val="29236245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8"/>
          <p:cNvSpPr txBox="1">
            <a:spLocks noChangeArrowheads="1"/>
          </p:cNvSpPr>
          <p:nvPr/>
        </p:nvSpPr>
        <p:spPr bwMode="auto">
          <a:xfrm>
            <a:off x="481013" y="1412875"/>
            <a:ext cx="8195443" cy="376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Arial" charset="0"/>
                <a:cs typeface="Arial" charset="0"/>
              </a:defRPr>
            </a:lvl1pPr>
            <a:lvl2pPr marL="715963" indent="-34290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lnSpc>
                <a:spcPts val="2600"/>
              </a:lnSpc>
              <a:spcBef>
                <a:spcPct val="0"/>
              </a:spcBef>
              <a:buFontTx/>
              <a:buNone/>
            </a:pPr>
            <a:r>
              <a:rPr lang="en-US" altLang="en-US" sz="2000" b="1" u="sng" dirty="0"/>
              <a:t>Overall experience - The business perspective:</a:t>
            </a:r>
          </a:p>
          <a:p>
            <a:pPr lvl="1" eaLnBrk="1" hangingPunct="1">
              <a:lnSpc>
                <a:spcPts val="2600"/>
              </a:lnSpc>
              <a:spcBef>
                <a:spcPct val="0"/>
              </a:spcBef>
              <a:buFont typeface="Wingdings" pitchFamily="2" charset="2"/>
              <a:buChar char="Ø"/>
            </a:pPr>
            <a:endParaRPr lang="en-US" altLang="en-US" sz="1800" dirty="0"/>
          </a:p>
          <a:p>
            <a:pPr lvl="1" eaLnBrk="1" hangingPunct="1">
              <a:lnSpc>
                <a:spcPts val="2600"/>
              </a:lnSpc>
              <a:spcBef>
                <a:spcPct val="0"/>
              </a:spcBef>
              <a:buFont typeface="Wingdings" pitchFamily="2" charset="2"/>
              <a:buChar char="Ø"/>
            </a:pPr>
            <a:r>
              <a:rPr lang="en-US" altLang="en-US" sz="1800" dirty="0"/>
              <a:t>The pilot provided ideas and solutions that would not have been considered during the standard company processes of solving such problems. </a:t>
            </a:r>
          </a:p>
          <a:p>
            <a:pPr lvl="1" eaLnBrk="1" hangingPunct="1">
              <a:lnSpc>
                <a:spcPts val="2600"/>
              </a:lnSpc>
              <a:spcBef>
                <a:spcPct val="0"/>
              </a:spcBef>
              <a:buFont typeface="Wingdings" pitchFamily="2" charset="2"/>
              <a:buChar char="Ø"/>
            </a:pPr>
            <a:r>
              <a:rPr lang="en-US" altLang="en-US" sz="1800" dirty="0"/>
              <a:t>It was an opportunity to give a wider range of solution proposals, which consequently resulted in better decision support. </a:t>
            </a:r>
          </a:p>
          <a:p>
            <a:pPr lvl="1" eaLnBrk="1" hangingPunct="1">
              <a:lnSpc>
                <a:spcPts val="2600"/>
              </a:lnSpc>
              <a:spcBef>
                <a:spcPct val="0"/>
              </a:spcBef>
              <a:buFont typeface="Wingdings" pitchFamily="2" charset="2"/>
              <a:buChar char="Ø"/>
            </a:pPr>
            <a:r>
              <a:rPr lang="en-US" altLang="en-US" sz="1800" dirty="0"/>
              <a:t>The factory people had the chance to interact with a pool of students that had a new way of thinking and problem solving capacity. </a:t>
            </a:r>
          </a:p>
          <a:p>
            <a:pPr lvl="1" eaLnBrk="1" hangingPunct="1">
              <a:lnSpc>
                <a:spcPts val="2600"/>
              </a:lnSpc>
              <a:spcBef>
                <a:spcPct val="0"/>
              </a:spcBef>
              <a:buFont typeface="Wingdings" pitchFamily="2" charset="2"/>
              <a:buChar char="Ø"/>
            </a:pPr>
            <a:r>
              <a:rPr lang="en-US" altLang="en-US" sz="1800" dirty="0"/>
              <a:t>There were cases among the students where they approached the problem with real talent and out-of-the-box thinking. </a:t>
            </a:r>
          </a:p>
        </p:txBody>
      </p:sp>
      <p:sp>
        <p:nvSpPr>
          <p:cNvPr id="20483" name="TextBox 18"/>
          <p:cNvSpPr txBox="1">
            <a:spLocks noChangeArrowheads="1"/>
          </p:cNvSpPr>
          <p:nvPr/>
        </p:nvSpPr>
        <p:spPr bwMode="auto">
          <a:xfrm>
            <a:off x="481013" y="812800"/>
            <a:ext cx="6110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r>
              <a:rPr lang="en-US" altLang="en-US" sz="2400" b="1">
                <a:solidFill>
                  <a:srgbClr val="0033CC"/>
                </a:solidFill>
                <a:latin typeface="Calibri" pitchFamily="34" charset="0"/>
              </a:rPr>
              <a:t>Pilot project</a:t>
            </a:r>
          </a:p>
        </p:txBody>
      </p:sp>
    </p:spTree>
    <p:extLst>
      <p:ext uri="{BB962C8B-B14F-4D97-AF65-F5344CB8AC3E}">
        <p14:creationId xmlns:p14="http://schemas.microsoft.com/office/powerpoint/2010/main" val="734534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6975" y="2781300"/>
            <a:ext cx="1597025"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18388" y="1860550"/>
            <a:ext cx="16192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18"/>
          <p:cNvSpPr txBox="1">
            <a:spLocks noChangeArrowheads="1"/>
          </p:cNvSpPr>
          <p:nvPr/>
        </p:nvSpPr>
        <p:spPr bwMode="auto">
          <a:xfrm>
            <a:off x="234950" y="666750"/>
            <a:ext cx="24384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r>
              <a:rPr lang="en-US" altLang="en-US" sz="2400" b="1" dirty="0">
                <a:solidFill>
                  <a:srgbClr val="0033CC"/>
                </a:solidFill>
                <a:latin typeface="Calibri" pitchFamily="34" charset="0"/>
              </a:rPr>
              <a:t>Pilot project</a:t>
            </a:r>
          </a:p>
        </p:txBody>
      </p:sp>
      <p:pic>
        <p:nvPicPr>
          <p:cNvPr id="21509"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866775"/>
            <a:ext cx="161290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18"/>
          <p:cNvSpPr txBox="1">
            <a:spLocks noChangeArrowheads="1"/>
          </p:cNvSpPr>
          <p:nvPr/>
        </p:nvSpPr>
        <p:spPr bwMode="auto">
          <a:xfrm>
            <a:off x="255588" y="1268760"/>
            <a:ext cx="7291387"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cs typeface="Arial" charset="0"/>
              </a:defRPr>
            </a:lvl1pPr>
            <a:lvl2pPr marL="715963" indent="-34290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lnSpc>
                <a:spcPts val="2600"/>
              </a:lnSpc>
              <a:spcBef>
                <a:spcPct val="0"/>
              </a:spcBef>
              <a:buFontTx/>
              <a:buNone/>
            </a:pPr>
            <a:r>
              <a:rPr lang="en-US" altLang="en-US" sz="2000" b="1" u="sng" dirty="0"/>
              <a:t>Achievements - The student perspective:</a:t>
            </a:r>
          </a:p>
          <a:p>
            <a:pPr lvl="1" eaLnBrk="1" hangingPunct="1">
              <a:lnSpc>
                <a:spcPts val="2600"/>
              </a:lnSpc>
              <a:spcBef>
                <a:spcPct val="0"/>
              </a:spcBef>
              <a:buFont typeface="Wingdings" pitchFamily="2" charset="2"/>
              <a:buChar char="Ø"/>
            </a:pPr>
            <a:endParaRPr lang="en-US" altLang="en-US" sz="1800" dirty="0"/>
          </a:p>
          <a:p>
            <a:pPr lvl="1" eaLnBrk="1" hangingPunct="1">
              <a:lnSpc>
                <a:spcPts val="2600"/>
              </a:lnSpc>
              <a:spcBef>
                <a:spcPct val="0"/>
              </a:spcBef>
              <a:buFont typeface="Wingdings" pitchFamily="2" charset="2"/>
              <a:buChar char="Ø"/>
            </a:pPr>
            <a:r>
              <a:rPr lang="en-US" altLang="en-US" sz="1800" dirty="0"/>
              <a:t>Introduction to a real problem being much more complicated and challenging than typical training cases </a:t>
            </a:r>
            <a:r>
              <a:rPr lang="en-US" altLang="en-US" sz="1800" dirty="0">
                <a:sym typeface="Wingdings" pitchFamily="2" charset="2"/>
              </a:rPr>
              <a:t></a:t>
            </a:r>
            <a:r>
              <a:rPr lang="en-US" altLang="en-US" sz="1800" dirty="0"/>
              <a:t> </a:t>
            </a:r>
            <a:r>
              <a:rPr lang="en-US" altLang="en-US" sz="1800" b="1" dirty="0"/>
              <a:t>high motivation</a:t>
            </a:r>
          </a:p>
          <a:p>
            <a:pPr lvl="1" eaLnBrk="1" hangingPunct="1">
              <a:lnSpc>
                <a:spcPts val="2600"/>
              </a:lnSpc>
              <a:spcBef>
                <a:spcPct val="0"/>
              </a:spcBef>
              <a:buFont typeface="Wingdings" pitchFamily="2" charset="2"/>
              <a:buChar char="Ø"/>
            </a:pPr>
            <a:r>
              <a:rPr lang="en-US" altLang="en-US" sz="1800" dirty="0"/>
              <a:t>No simplifications, actual constraints, strict deadlines, team work, competition </a:t>
            </a:r>
            <a:r>
              <a:rPr lang="en-US" altLang="en-US" sz="1800" dirty="0">
                <a:sym typeface="Wingdings" pitchFamily="2" charset="2"/>
              </a:rPr>
              <a:t></a:t>
            </a:r>
            <a:r>
              <a:rPr lang="en-US" altLang="en-US" sz="1800" dirty="0"/>
              <a:t> </a:t>
            </a:r>
            <a:r>
              <a:rPr lang="en-US" altLang="en-US" sz="1800" b="1" dirty="0"/>
              <a:t>working under realistic conditions</a:t>
            </a:r>
          </a:p>
          <a:p>
            <a:pPr lvl="1" eaLnBrk="1" hangingPunct="1">
              <a:lnSpc>
                <a:spcPts val="2600"/>
              </a:lnSpc>
              <a:spcBef>
                <a:spcPct val="0"/>
              </a:spcBef>
              <a:buFont typeface="Wingdings" pitchFamily="2" charset="2"/>
              <a:buChar char="Ø"/>
            </a:pPr>
            <a:r>
              <a:rPr lang="en-US" altLang="en-US" sz="1800" dirty="0"/>
              <a:t>Addressing difficult issues and error prone situations, yet insisting on finding solutions on their own, decision making </a:t>
            </a:r>
            <a:r>
              <a:rPr lang="en-US" altLang="en-US" sz="1800" dirty="0">
                <a:sym typeface="Wingdings" pitchFamily="2" charset="2"/>
              </a:rPr>
              <a:t> </a:t>
            </a:r>
            <a:r>
              <a:rPr lang="en-US" altLang="en-US" sz="1800" b="1" dirty="0">
                <a:sym typeface="Wingdings" pitchFamily="2" charset="2"/>
              </a:rPr>
              <a:t>increased confidence</a:t>
            </a:r>
            <a:endParaRPr lang="en-US" altLang="en-US" sz="1800" b="1" dirty="0"/>
          </a:p>
          <a:p>
            <a:pPr lvl="1" eaLnBrk="1" hangingPunct="1">
              <a:lnSpc>
                <a:spcPts val="2600"/>
              </a:lnSpc>
              <a:spcBef>
                <a:spcPct val="0"/>
              </a:spcBef>
              <a:buFont typeface="Wingdings" pitchFamily="2" charset="2"/>
              <a:buChar char="Ø"/>
            </a:pPr>
            <a:r>
              <a:rPr lang="en-US" altLang="en-US" sz="1800" dirty="0"/>
              <a:t>Interactions with professionals, use of English language, remote communication and use of advanced ICTs  </a:t>
            </a:r>
            <a:r>
              <a:rPr lang="en-US" altLang="en-US" sz="1800" dirty="0">
                <a:sym typeface="Wingdings" pitchFamily="2" charset="2"/>
              </a:rPr>
              <a:t> </a:t>
            </a:r>
            <a:r>
              <a:rPr lang="en-US" altLang="en-US" sz="1800" b="1" dirty="0"/>
              <a:t>improved communication and presentation skills</a:t>
            </a:r>
          </a:p>
          <a:p>
            <a:pPr lvl="1" eaLnBrk="1" hangingPunct="1">
              <a:lnSpc>
                <a:spcPts val="2600"/>
              </a:lnSpc>
              <a:spcBef>
                <a:spcPct val="0"/>
              </a:spcBef>
              <a:buFont typeface="Wingdings" pitchFamily="2" charset="2"/>
              <a:buChar char="Ø"/>
            </a:pPr>
            <a:r>
              <a:rPr lang="en-US" altLang="en-US" sz="1800" dirty="0"/>
              <a:t>… an overall </a:t>
            </a:r>
            <a:r>
              <a:rPr lang="en-US" altLang="en-US" sz="1800" b="1" dirty="0"/>
              <a:t>great experience</a:t>
            </a:r>
            <a:r>
              <a:rPr lang="en-US" altLang="en-US" sz="1800" dirty="0"/>
              <a:t>, looking forward to the next Teaching Factory pilot project !!</a:t>
            </a:r>
          </a:p>
        </p:txBody>
      </p:sp>
    </p:spTree>
    <p:extLst>
      <p:ext uri="{BB962C8B-B14F-4D97-AF65-F5344CB8AC3E}">
        <p14:creationId xmlns:p14="http://schemas.microsoft.com/office/powerpoint/2010/main" val="2131840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3899391"/>
            <a:ext cx="2484437" cy="205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9"/>
          <p:cNvSpPr txBox="1">
            <a:spLocks noChangeArrowheads="1"/>
          </p:cNvSpPr>
          <p:nvPr/>
        </p:nvSpPr>
        <p:spPr bwMode="auto">
          <a:xfrm>
            <a:off x="215901" y="1732863"/>
            <a:ext cx="5652243"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6213" indent="-176213"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defTabSz="914400" eaLnBrk="1" hangingPunct="1">
              <a:spcBef>
                <a:spcPct val="30000"/>
              </a:spcBef>
            </a:pPr>
            <a:r>
              <a:rPr lang="en-US" b="1" dirty="0">
                <a:cs typeface="Times New Roman" pitchFamily="18" charset="0"/>
              </a:rPr>
              <a:t>LMS</a:t>
            </a:r>
            <a:r>
              <a:rPr lang="en-US" dirty="0">
                <a:cs typeface="Times New Roman" pitchFamily="18" charset="0"/>
              </a:rPr>
              <a:t>  is oriented on research and development in cutting edge scientific and technological fields. </a:t>
            </a:r>
          </a:p>
          <a:p>
            <a:pPr defTabSz="914400" eaLnBrk="1" hangingPunct="1">
              <a:spcBef>
                <a:spcPct val="30000"/>
              </a:spcBef>
            </a:pPr>
            <a:r>
              <a:rPr lang="en-US" dirty="0">
                <a:cs typeface="Times New Roman" pitchFamily="18" charset="0"/>
              </a:rPr>
              <a:t>LMS is involved in a number of research projects funded by the CEU and European industrial partners. Particular emphasis is given to the co-operation with the European industry as well as with a number of "hi-tech" firms. </a:t>
            </a:r>
          </a:p>
          <a:p>
            <a:pPr defTabSz="914400" eaLnBrk="1" hangingPunct="1">
              <a:spcBef>
                <a:spcPct val="30000"/>
              </a:spcBef>
            </a:pPr>
            <a:r>
              <a:rPr lang="en-US" dirty="0">
                <a:cs typeface="Times New Roman" pitchFamily="18" charset="0"/>
              </a:rPr>
              <a:t>LMS is organized in three different groups:</a:t>
            </a:r>
          </a:p>
          <a:p>
            <a:pPr defTabSz="914400" eaLnBrk="1" hangingPunct="1">
              <a:spcBef>
                <a:spcPct val="30000"/>
              </a:spcBef>
              <a:buFontTx/>
              <a:buAutoNum type="arabicPeriod"/>
            </a:pPr>
            <a:r>
              <a:rPr lang="en-GB" b="1" dirty="0">
                <a:cs typeface="Times New Roman" pitchFamily="18" charset="0"/>
              </a:rPr>
              <a:t>Manufacturing Processes Modelling and Energy Efficiency </a:t>
            </a:r>
          </a:p>
          <a:p>
            <a:pPr defTabSz="914400" eaLnBrk="1" hangingPunct="1">
              <a:spcBef>
                <a:spcPct val="30000"/>
              </a:spcBef>
              <a:buFontTx/>
              <a:buAutoNum type="arabicPeriod"/>
            </a:pPr>
            <a:r>
              <a:rPr lang="en-GB" b="1" dirty="0" smtClean="0">
                <a:cs typeface="Times New Roman" pitchFamily="18" charset="0"/>
              </a:rPr>
              <a:t>Robotics</a:t>
            </a:r>
            <a:r>
              <a:rPr lang="en-GB" b="1" dirty="0">
                <a:cs typeface="Times New Roman" pitchFamily="18" charset="0"/>
              </a:rPr>
              <a:t>, Automation and Virtual Reality in Manufacturing </a:t>
            </a:r>
          </a:p>
          <a:p>
            <a:pPr defTabSz="914400" eaLnBrk="1" hangingPunct="1">
              <a:spcBef>
                <a:spcPct val="30000"/>
              </a:spcBef>
              <a:buFontTx/>
              <a:buAutoNum type="arabicPeriod"/>
            </a:pPr>
            <a:r>
              <a:rPr lang="en-GB" b="1" dirty="0">
                <a:cs typeface="Times New Roman" pitchFamily="18" charset="0"/>
              </a:rPr>
              <a:t>Manufacturing Systems</a:t>
            </a:r>
          </a:p>
        </p:txBody>
      </p:sp>
      <p:pic>
        <p:nvPicPr>
          <p:cNvPr id="512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475" y="754672"/>
            <a:ext cx="2275682" cy="2397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1" descr="posture analysis set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5219" y="2420888"/>
            <a:ext cx="2506662" cy="223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itle 15"/>
          <p:cNvSpPr>
            <a:spLocks/>
          </p:cNvSpPr>
          <p:nvPr/>
        </p:nvSpPr>
        <p:spPr bwMode="auto">
          <a:xfrm>
            <a:off x="206375" y="828799"/>
            <a:ext cx="5965825" cy="5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2200" b="1" dirty="0">
                <a:solidFill>
                  <a:srgbClr val="0033CC"/>
                </a:solidFill>
              </a:rPr>
              <a:t>Organization profile</a:t>
            </a:r>
            <a:endParaRPr lang="el-GR" sz="2200" b="1" dirty="0">
              <a:solidFill>
                <a:srgbClr val="0033CC"/>
              </a:solidFill>
            </a:endParaRPr>
          </a:p>
        </p:txBody>
      </p:sp>
    </p:spTree>
    <p:extLst>
      <p:ext uri="{BB962C8B-B14F-4D97-AF65-F5344CB8AC3E}">
        <p14:creationId xmlns:p14="http://schemas.microsoft.com/office/powerpoint/2010/main" val="20281770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8"/>
          <p:cNvSpPr txBox="1">
            <a:spLocks noChangeArrowheads="1"/>
          </p:cNvSpPr>
          <p:nvPr/>
        </p:nvSpPr>
        <p:spPr bwMode="auto">
          <a:xfrm>
            <a:off x="539750" y="1397000"/>
            <a:ext cx="8207375"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cs typeface="Arial" charset="0"/>
              </a:defRPr>
            </a:lvl1pPr>
            <a:lvl2pPr marL="715963" indent="-34290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lnSpc>
                <a:spcPct val="150000"/>
              </a:lnSpc>
              <a:spcBef>
                <a:spcPct val="0"/>
              </a:spcBef>
              <a:buFontTx/>
              <a:buNone/>
            </a:pPr>
            <a:r>
              <a:rPr lang="en-US" altLang="en-US" sz="2000" b="1" u="sng"/>
              <a:t>Overall experience - The academia perspective:</a:t>
            </a:r>
          </a:p>
          <a:p>
            <a:pPr eaLnBrk="1" hangingPunct="1">
              <a:spcBef>
                <a:spcPct val="0"/>
              </a:spcBef>
              <a:buFontTx/>
              <a:buNone/>
            </a:pPr>
            <a:endParaRPr lang="en-US" altLang="en-US" sz="1800" b="1" u="sng"/>
          </a:p>
          <a:p>
            <a:pPr lvl="1" eaLnBrk="1" hangingPunct="1">
              <a:lnSpc>
                <a:spcPct val="150000"/>
              </a:lnSpc>
              <a:spcBef>
                <a:spcPct val="0"/>
              </a:spcBef>
              <a:buFont typeface="Wingdings" pitchFamily="2" charset="2"/>
              <a:buChar char="Ø"/>
            </a:pPr>
            <a:r>
              <a:rPr lang="en-US" altLang="en-US" sz="1800"/>
              <a:t>New experience for both the students and the faculty. </a:t>
            </a:r>
          </a:p>
          <a:p>
            <a:pPr lvl="1" eaLnBrk="1" hangingPunct="1">
              <a:lnSpc>
                <a:spcPct val="150000"/>
              </a:lnSpc>
              <a:spcBef>
                <a:spcPct val="0"/>
              </a:spcBef>
              <a:buFont typeface="Wingdings" pitchFamily="2" charset="2"/>
              <a:buChar char="Ø"/>
            </a:pPr>
            <a:r>
              <a:rPr lang="en-US" altLang="en-US" sz="1800"/>
              <a:t>New learning approach and knowledge delivery mechanism that is not available in theoretical lectures or one-time labs. </a:t>
            </a:r>
          </a:p>
          <a:p>
            <a:pPr lvl="1" eaLnBrk="1" hangingPunct="1">
              <a:lnSpc>
                <a:spcPct val="150000"/>
              </a:lnSpc>
              <a:spcBef>
                <a:spcPct val="0"/>
              </a:spcBef>
              <a:buFont typeface="Wingdings" pitchFamily="2" charset="2"/>
              <a:buChar char="Ø"/>
            </a:pPr>
            <a:r>
              <a:rPr lang="en-US" altLang="en-US" sz="1800"/>
              <a:t>Gives the ability for the students to deepen their knowledge in certain topics and apply that in practice, while addressing real-life problems, and working in view of actual deadlines and industrial practice terms. </a:t>
            </a:r>
          </a:p>
          <a:p>
            <a:pPr lvl="1" eaLnBrk="1" hangingPunct="1">
              <a:lnSpc>
                <a:spcPct val="150000"/>
              </a:lnSpc>
              <a:spcBef>
                <a:spcPct val="0"/>
              </a:spcBef>
              <a:buFont typeface="Wingdings" pitchFamily="2" charset="2"/>
              <a:buChar char="Ø"/>
            </a:pPr>
            <a:r>
              <a:rPr lang="en-US" altLang="en-US" sz="1800"/>
              <a:t>Major impact on the learning process and the development of the young engineers, but also outside the academic environment.</a:t>
            </a:r>
          </a:p>
          <a:p>
            <a:pPr lvl="1" eaLnBrk="1" hangingPunct="1">
              <a:lnSpc>
                <a:spcPct val="150000"/>
              </a:lnSpc>
              <a:spcBef>
                <a:spcPct val="0"/>
              </a:spcBef>
              <a:buFont typeface="Wingdings" pitchFamily="2" charset="2"/>
              <a:buChar char="Ø"/>
            </a:pPr>
            <a:r>
              <a:rPr lang="en-GB" altLang="en-US" sz="1800"/>
              <a:t>Promote the exciting character of manufacturing to the young people</a:t>
            </a:r>
            <a:endParaRPr lang="en-US" altLang="en-US" sz="1800"/>
          </a:p>
        </p:txBody>
      </p:sp>
      <p:sp>
        <p:nvSpPr>
          <p:cNvPr id="22531" name="TextBox 18"/>
          <p:cNvSpPr txBox="1">
            <a:spLocks noChangeArrowheads="1"/>
          </p:cNvSpPr>
          <p:nvPr/>
        </p:nvSpPr>
        <p:spPr bwMode="auto">
          <a:xfrm>
            <a:off x="481013" y="812800"/>
            <a:ext cx="6110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r>
              <a:rPr lang="en-US" altLang="en-US" sz="2400" b="1">
                <a:solidFill>
                  <a:srgbClr val="0033CC"/>
                </a:solidFill>
                <a:latin typeface="Calibri" pitchFamily="34" charset="0"/>
              </a:rPr>
              <a:t>Pilot project</a:t>
            </a:r>
          </a:p>
        </p:txBody>
      </p:sp>
    </p:spTree>
    <p:extLst>
      <p:ext uri="{BB962C8B-B14F-4D97-AF65-F5344CB8AC3E}">
        <p14:creationId xmlns:p14="http://schemas.microsoft.com/office/powerpoint/2010/main" val="2488745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273175" y="1774825"/>
            <a:ext cx="6597650" cy="646113"/>
          </a:xfrm>
          <a:prstGeom prst="rect">
            <a:avLst/>
          </a:prstGeom>
          <a:noFill/>
          <a:ln w="9525" algn="ctr">
            <a:noFill/>
            <a:miter lim="800000"/>
            <a:headEnd/>
            <a:tailEnd/>
          </a:ln>
          <a:effectLst/>
        </p:spPr>
        <p:txBody>
          <a:bodyPr wrap="none">
            <a:spAutoFit/>
          </a:bodyPr>
          <a:lstStyle/>
          <a:p>
            <a:pPr algn="ctr">
              <a:defRPr/>
            </a:pPr>
            <a:r>
              <a:rPr lang="en-US" sz="3600" b="1" dirty="0">
                <a:solidFill>
                  <a:srgbClr val="A50021"/>
                </a:solidFill>
                <a:effectLst>
                  <a:outerShdw blurRad="38100" dist="38100" dir="2700000" algn="tl">
                    <a:srgbClr val="C0C0C0"/>
                  </a:outerShdw>
                </a:effectLst>
              </a:rPr>
              <a:t>Thank you for your attention!</a:t>
            </a:r>
          </a:p>
        </p:txBody>
      </p:sp>
      <p:sp>
        <p:nvSpPr>
          <p:cNvPr id="8" name="TextBox 7"/>
          <p:cNvSpPr txBox="1"/>
          <p:nvPr/>
        </p:nvSpPr>
        <p:spPr>
          <a:xfrm>
            <a:off x="599820" y="3068959"/>
            <a:ext cx="8180445" cy="830997"/>
          </a:xfrm>
          <a:prstGeom prst="rect">
            <a:avLst/>
          </a:prstGeom>
          <a:noFill/>
        </p:spPr>
        <p:txBody>
          <a:bodyPr wrap="none" rtlCol="0">
            <a:spAutoFit/>
          </a:bodyPr>
          <a:lstStyle/>
          <a:p>
            <a:r>
              <a:rPr lang="en-US" sz="2400" dirty="0" smtClean="0">
                <a:solidFill>
                  <a:prstClr val="black"/>
                </a:solidFill>
              </a:rPr>
              <a:t>Prof. George </a:t>
            </a:r>
            <a:r>
              <a:rPr lang="en-US" sz="2400" dirty="0" err="1" smtClean="0">
                <a:solidFill>
                  <a:prstClr val="black"/>
                </a:solidFill>
              </a:rPr>
              <a:t>Chryssolouris</a:t>
            </a:r>
            <a:r>
              <a:rPr lang="en-US" sz="2400" dirty="0" smtClean="0">
                <a:solidFill>
                  <a:prstClr val="black"/>
                </a:solidFill>
              </a:rPr>
              <a:t> (</a:t>
            </a:r>
            <a:r>
              <a:rPr lang="en-US" sz="2400" dirty="0" smtClean="0">
                <a:solidFill>
                  <a:prstClr val="black"/>
                </a:solidFill>
                <a:hlinkClick r:id="rId2"/>
              </a:rPr>
              <a:t>xrisol@lms.mech.upatras.gr</a:t>
            </a:r>
            <a:r>
              <a:rPr lang="en-US" sz="2400" dirty="0" smtClean="0">
                <a:solidFill>
                  <a:prstClr val="black"/>
                </a:solidFill>
              </a:rPr>
              <a:t>)  </a:t>
            </a:r>
          </a:p>
          <a:p>
            <a:r>
              <a:rPr lang="en-US" sz="2400" dirty="0" smtClean="0">
                <a:solidFill>
                  <a:prstClr val="black"/>
                </a:solidFill>
              </a:rPr>
              <a:t>Dr. </a:t>
            </a:r>
            <a:r>
              <a:rPr lang="en-US" sz="2400" dirty="0" err="1" smtClean="0">
                <a:solidFill>
                  <a:prstClr val="black"/>
                </a:solidFill>
              </a:rPr>
              <a:t>Dimitris</a:t>
            </a:r>
            <a:r>
              <a:rPr lang="en-US" sz="2400" dirty="0" smtClean="0">
                <a:solidFill>
                  <a:prstClr val="black"/>
                </a:solidFill>
              </a:rPr>
              <a:t> </a:t>
            </a:r>
            <a:r>
              <a:rPr lang="en-US" sz="2400" dirty="0" err="1" smtClean="0">
                <a:solidFill>
                  <a:prstClr val="black"/>
                </a:solidFill>
              </a:rPr>
              <a:t>Mavrikios</a:t>
            </a:r>
            <a:r>
              <a:rPr lang="en-US" sz="2400" dirty="0" smtClean="0">
                <a:solidFill>
                  <a:prstClr val="black"/>
                </a:solidFill>
              </a:rPr>
              <a:t> (</a:t>
            </a:r>
            <a:r>
              <a:rPr lang="en-US" sz="2400" dirty="0" smtClean="0">
                <a:solidFill>
                  <a:prstClr val="black"/>
                </a:solidFill>
                <a:hlinkClick r:id="rId3"/>
              </a:rPr>
              <a:t>mavrik@lms.mech.upatras.gr</a:t>
            </a:r>
            <a:r>
              <a:rPr lang="en-US" sz="2400" dirty="0" smtClean="0">
                <a:solidFill>
                  <a:prstClr val="black"/>
                </a:solidFill>
              </a:rPr>
              <a:t>) </a:t>
            </a:r>
            <a:endParaRPr lang="el-GR" sz="2400" dirty="0">
              <a:solidFill>
                <a:prstClr val="black"/>
              </a:solidFill>
            </a:endParaRPr>
          </a:p>
        </p:txBody>
      </p:sp>
      <p:grpSp>
        <p:nvGrpSpPr>
          <p:cNvPr id="9" name="Group 2"/>
          <p:cNvGrpSpPr>
            <a:grpSpLocks/>
          </p:cNvGrpSpPr>
          <p:nvPr/>
        </p:nvGrpSpPr>
        <p:grpSpPr bwMode="auto">
          <a:xfrm>
            <a:off x="255535" y="4472507"/>
            <a:ext cx="8546255" cy="1631216"/>
            <a:chOff x="321263" y="4843463"/>
            <a:chExt cx="6987041" cy="1631216"/>
          </a:xfrm>
        </p:grpSpPr>
        <p:pic>
          <p:nvPicPr>
            <p:cNvPr id="1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1263" y="4914890"/>
              <a:ext cx="1511549" cy="147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5"/>
            <p:cNvSpPr>
              <a:spLocks noChangeArrowheads="1"/>
            </p:cNvSpPr>
            <p:nvPr/>
          </p:nvSpPr>
          <p:spPr bwMode="auto">
            <a:xfrm>
              <a:off x="1898532" y="4843463"/>
              <a:ext cx="540977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000" b="1" dirty="0">
                  <a:latin typeface="+mn-lt"/>
                </a:rPr>
                <a:t>Laboratory for Manufacturing Systems </a:t>
              </a:r>
              <a:r>
                <a:rPr lang="en-GB" sz="2000" b="1" dirty="0" smtClean="0">
                  <a:latin typeface="+mn-lt"/>
                </a:rPr>
                <a:t>&amp; </a:t>
              </a:r>
              <a:r>
                <a:rPr lang="en-GB" sz="2000" b="1" dirty="0">
                  <a:latin typeface="+mn-lt"/>
                </a:rPr>
                <a:t>Automation</a:t>
              </a:r>
            </a:p>
            <a:p>
              <a:r>
                <a:rPr lang="en-GB" sz="2000" b="1" dirty="0">
                  <a:latin typeface="+mn-lt"/>
                </a:rPr>
                <a:t>Director: </a:t>
              </a:r>
              <a:r>
                <a:rPr lang="en-GB" sz="2000" b="1" dirty="0" err="1" smtClean="0">
                  <a:latin typeface="+mn-lt"/>
                </a:rPr>
                <a:t>Prof.</a:t>
              </a:r>
              <a:r>
                <a:rPr lang="en-GB" sz="2000" b="1" dirty="0" smtClean="0">
                  <a:latin typeface="+mn-lt"/>
                </a:rPr>
                <a:t> George </a:t>
              </a:r>
              <a:r>
                <a:rPr lang="en-GB" sz="2000" b="1" dirty="0" err="1">
                  <a:latin typeface="+mn-lt"/>
                </a:rPr>
                <a:t>Chryssolouris</a:t>
              </a:r>
              <a:endParaRPr lang="el-GR" sz="2000" b="1" dirty="0">
                <a:latin typeface="+mn-lt"/>
              </a:endParaRPr>
            </a:p>
            <a:p>
              <a:r>
                <a:rPr lang="en-GB" sz="2000" dirty="0">
                  <a:latin typeface="+mn-lt"/>
                </a:rPr>
                <a:t>Department of Mechanical Engineering and Aeronautics</a:t>
              </a:r>
            </a:p>
            <a:p>
              <a:r>
                <a:rPr lang="en-GB" sz="2000" dirty="0">
                  <a:latin typeface="+mn-lt"/>
                </a:rPr>
                <a:t>University of </a:t>
              </a:r>
              <a:r>
                <a:rPr lang="en-GB" sz="2000" dirty="0" err="1">
                  <a:latin typeface="+mn-lt"/>
                </a:rPr>
                <a:t>Patras</a:t>
              </a:r>
              <a:r>
                <a:rPr lang="en-GB" sz="2000" dirty="0">
                  <a:latin typeface="+mn-lt"/>
                </a:rPr>
                <a:t>, Greece</a:t>
              </a:r>
            </a:p>
            <a:p>
              <a:r>
                <a:rPr lang="el-GR" sz="2000" b="1" u="sng" dirty="0">
                  <a:solidFill>
                    <a:srgbClr val="002060"/>
                  </a:solidFill>
                  <a:latin typeface="+mn-lt"/>
                  <a:cs typeface="Calibri" pitchFamily="34" charset="0"/>
                </a:rPr>
                <a:t>http://www.lms.mech.upatras.gr</a:t>
              </a:r>
              <a:r>
                <a:rPr lang="el-GR" sz="2000" u="sng" dirty="0">
                  <a:solidFill>
                    <a:srgbClr val="002060"/>
                  </a:solidFill>
                  <a:latin typeface="+mn-lt"/>
                  <a:cs typeface="Calibri" pitchFamily="34" charset="0"/>
                </a:rPr>
                <a:t>/</a:t>
              </a:r>
            </a:p>
          </p:txBody>
        </p:sp>
      </p:grpSp>
    </p:spTree>
    <p:extLst>
      <p:ext uri="{BB962C8B-B14F-4D97-AF65-F5344CB8AC3E}">
        <p14:creationId xmlns:p14="http://schemas.microsoft.com/office/powerpoint/2010/main" val="1886736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5"/>
          <p:cNvSpPr txBox="1">
            <a:spLocks noChangeArrowheads="1"/>
          </p:cNvSpPr>
          <p:nvPr/>
        </p:nvSpPr>
        <p:spPr bwMode="auto">
          <a:xfrm>
            <a:off x="1059512" y="4869160"/>
            <a:ext cx="68151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defTabSz="914400" eaLnBrk="1" hangingPunct="1"/>
            <a:r>
              <a:rPr lang="en-GB" sz="2000" b="1">
                <a:cs typeface="Arial" charset="0"/>
              </a:rPr>
              <a:t>A Knowledge Partnership for the definition and launch of the European </a:t>
            </a:r>
            <a:r>
              <a:rPr lang="en-GB" sz="2000" b="1" i="1">
                <a:cs typeface="Arial" charset="0"/>
              </a:rPr>
              <a:t>Teaching Factory</a:t>
            </a:r>
            <a:r>
              <a:rPr lang="en-GB" sz="2000" b="1">
                <a:cs typeface="Arial" charset="0"/>
              </a:rPr>
              <a:t> paradigm </a:t>
            </a:r>
          </a:p>
          <a:p>
            <a:pPr algn="ctr" defTabSz="914400" eaLnBrk="1" hangingPunct="1"/>
            <a:r>
              <a:rPr lang="en-GB" sz="2000" b="1">
                <a:cs typeface="Arial" charset="0"/>
              </a:rPr>
              <a:t>in manufacturing education</a:t>
            </a:r>
            <a:endParaRPr lang="el-GR" sz="2000" b="1">
              <a:cs typeface="Arial" charset="0"/>
            </a:endParaRPr>
          </a:p>
        </p:txBody>
      </p:sp>
      <p:pic>
        <p:nvPicPr>
          <p:cNvPr id="6147" name="Picture 5"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6498" y="1124743"/>
            <a:ext cx="4376738" cy="3100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9"/>
          <p:cNvSpPr>
            <a:spLocks noChangeArrowheads="1"/>
          </p:cNvSpPr>
          <p:nvPr/>
        </p:nvSpPr>
        <p:spPr bwMode="auto">
          <a:xfrm>
            <a:off x="2794648" y="4251093"/>
            <a:ext cx="33779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r>
              <a:rPr lang="el-GR">
                <a:solidFill>
                  <a:srgbClr val="57A140"/>
                </a:solidFill>
              </a:rPr>
              <a:t>http://www.knowfact-project.eu/</a:t>
            </a:r>
          </a:p>
        </p:txBody>
      </p:sp>
    </p:spTree>
    <p:extLst>
      <p:ext uri="{BB962C8B-B14F-4D97-AF65-F5344CB8AC3E}">
        <p14:creationId xmlns:p14="http://schemas.microsoft.com/office/powerpoint/2010/main" val="996146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468313" y="981075"/>
            <a:ext cx="82073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r>
              <a:rPr lang="en-GB" altLang="en-US" sz="2200" b="1" dirty="0">
                <a:solidFill>
                  <a:srgbClr val="0033CC"/>
                </a:solidFill>
              </a:rPr>
              <a:t>Background</a:t>
            </a:r>
          </a:p>
        </p:txBody>
      </p:sp>
      <p:sp>
        <p:nvSpPr>
          <p:cNvPr id="3" name="Rectangle 2"/>
          <p:cNvSpPr/>
          <p:nvPr/>
        </p:nvSpPr>
        <p:spPr>
          <a:xfrm>
            <a:off x="539750" y="1773238"/>
            <a:ext cx="8353425" cy="4170362"/>
          </a:xfrm>
          <a:prstGeom prst="rect">
            <a:avLst/>
          </a:prstGeom>
        </p:spPr>
        <p:txBody>
          <a:bodyPr>
            <a:spAutoFit/>
          </a:bodyPr>
          <a:lstStyle/>
          <a:p>
            <a:pPr marL="285750" indent="-285750">
              <a:spcBef>
                <a:spcPts val="600"/>
              </a:spcBef>
              <a:spcAft>
                <a:spcPts val="600"/>
              </a:spcAft>
              <a:buFont typeface="Wingdings" pitchFamily="2" charset="2"/>
              <a:buChar char="q"/>
              <a:defRPr/>
            </a:pPr>
            <a:r>
              <a:rPr lang="en-US" sz="2000" dirty="0"/>
              <a:t>Manufacturing is a subject that cannot be handled efficiently, only inside a classroom.  </a:t>
            </a:r>
          </a:p>
          <a:p>
            <a:pPr marL="285750" indent="-285750">
              <a:spcBef>
                <a:spcPts val="600"/>
              </a:spcBef>
              <a:spcAft>
                <a:spcPts val="600"/>
              </a:spcAft>
              <a:buFont typeface="Wingdings" pitchFamily="2" charset="2"/>
              <a:buChar char="q"/>
              <a:defRPr/>
            </a:pPr>
            <a:r>
              <a:rPr lang="en-US" sz="2000" dirty="0"/>
              <a:t>The development of educational curricula has not kept pace with the growing complexity of industry, technology and economy.  </a:t>
            </a:r>
          </a:p>
          <a:p>
            <a:pPr marL="285750" indent="-285750">
              <a:spcBef>
                <a:spcPts val="600"/>
              </a:spcBef>
              <a:spcAft>
                <a:spcPts val="600"/>
              </a:spcAft>
              <a:buFont typeface="Wingdings" pitchFamily="2" charset="2"/>
              <a:buChar char="q"/>
              <a:defRPr/>
            </a:pPr>
            <a:r>
              <a:rPr lang="en-US" sz="2000" dirty="0"/>
              <a:t>Research outcomes of educational institutions are typically presented to the scientific community without having been directly accessible to industry.  Within this context, industry may not either comprehend or adapt to the technological advances in a direct way.  </a:t>
            </a:r>
          </a:p>
          <a:p>
            <a:pPr>
              <a:defRPr/>
            </a:pPr>
            <a:endParaRPr lang="en-US" sz="2000" dirty="0"/>
          </a:p>
          <a:p>
            <a:pPr>
              <a:defRPr/>
            </a:pPr>
            <a:r>
              <a:rPr lang="en-US" sz="2000" b="1" dirty="0"/>
              <a:t>Thus, the promotion of a novel approach to manufacturing education that would integrate education, research and innovation, emerges as a key challenge </a:t>
            </a:r>
            <a:endParaRPr lang="el-GR" sz="2000" b="1" dirty="0"/>
          </a:p>
        </p:txBody>
      </p:sp>
    </p:spTree>
    <p:extLst>
      <p:ext uri="{BB962C8B-B14F-4D97-AF65-F5344CB8AC3E}">
        <p14:creationId xmlns:p14="http://schemas.microsoft.com/office/powerpoint/2010/main" val="2732590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
          <p:cNvSpPr>
            <a:spLocks noChangeArrowheads="1"/>
          </p:cNvSpPr>
          <p:nvPr/>
        </p:nvSpPr>
        <p:spPr bwMode="auto">
          <a:xfrm>
            <a:off x="2973388" y="1628775"/>
            <a:ext cx="557212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spcBef>
                <a:spcPct val="0"/>
              </a:spcBef>
              <a:buFontTx/>
              <a:buNone/>
            </a:pPr>
            <a:r>
              <a:rPr lang="en-GB" altLang="en-US" sz="1800"/>
              <a:t>The concept of the </a:t>
            </a:r>
            <a:r>
              <a:rPr lang="en-GB" altLang="en-US" sz="1800" b="1"/>
              <a:t>Teaching Factory</a:t>
            </a:r>
            <a:r>
              <a:rPr lang="en-GB" altLang="en-US" sz="1800"/>
              <a:t> has its origins in the medical sciences discipline and specifically in the paradigm of the teaching hospitals.</a:t>
            </a:r>
            <a:r>
              <a:rPr lang="en-US" altLang="en-US" sz="1800"/>
              <a:t> </a:t>
            </a:r>
          </a:p>
        </p:txBody>
      </p:sp>
      <p:sp>
        <p:nvSpPr>
          <p:cNvPr id="7171" name="Rectangle 13"/>
          <p:cNvSpPr>
            <a:spLocks noChangeArrowheads="1"/>
          </p:cNvSpPr>
          <p:nvPr/>
        </p:nvSpPr>
        <p:spPr bwMode="auto">
          <a:xfrm>
            <a:off x="2951163" y="3773488"/>
            <a:ext cx="606425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50000"/>
              </a:spcBef>
              <a:buFontTx/>
              <a:buNone/>
            </a:pPr>
            <a:r>
              <a:rPr lang="en-US" altLang="en-US" sz="1800"/>
              <a:t>Aiming to become a new paradigm in engineering education and training, the </a:t>
            </a:r>
            <a:r>
              <a:rPr lang="en-US" altLang="en-US" sz="1800" b="1"/>
              <a:t>Teaching Factory</a:t>
            </a:r>
            <a:r>
              <a:rPr lang="en-US" altLang="en-US" sz="1800"/>
              <a:t> initiative will have a hybrid mission:</a:t>
            </a:r>
          </a:p>
        </p:txBody>
      </p:sp>
      <p:sp>
        <p:nvSpPr>
          <p:cNvPr id="7172" name="Rectangle 14"/>
          <p:cNvSpPr>
            <a:spLocks noChangeArrowheads="1"/>
          </p:cNvSpPr>
          <p:nvPr/>
        </p:nvSpPr>
        <p:spPr bwMode="auto">
          <a:xfrm>
            <a:off x="2943225" y="4767263"/>
            <a:ext cx="6178550" cy="97948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lgn="ctr">
                <a:solidFill>
                  <a:srgbClr val="FFFF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marL="374650" indent="-374650"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10000"/>
              </a:spcBef>
              <a:spcAft>
                <a:spcPct val="10000"/>
              </a:spcAft>
              <a:buClr>
                <a:srgbClr val="57A140"/>
              </a:buClr>
              <a:buSzPct val="90000"/>
              <a:buFont typeface="Wingdings" pitchFamily="2" charset="2"/>
              <a:buChar char="l"/>
            </a:pPr>
            <a:r>
              <a:rPr lang="en-US" altLang="en-US" sz="1800"/>
              <a:t>Industrial training and education for university students</a:t>
            </a:r>
          </a:p>
          <a:p>
            <a:pPr eaLnBrk="1" hangingPunct="1">
              <a:spcBef>
                <a:spcPct val="10000"/>
              </a:spcBef>
              <a:spcAft>
                <a:spcPct val="10000"/>
              </a:spcAft>
              <a:buClr>
                <a:srgbClr val="57A140"/>
              </a:buClr>
              <a:buSzPct val="90000"/>
              <a:buFont typeface="Wingdings" pitchFamily="2" charset="2"/>
              <a:buChar char="l"/>
            </a:pPr>
            <a:r>
              <a:rPr lang="en-US" altLang="en-US" sz="1800"/>
              <a:t>Take-up of research results and training for industry engineers &amp; blue-collar workers </a:t>
            </a:r>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716088"/>
            <a:ext cx="2236788" cy="145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8" y="3852863"/>
            <a:ext cx="2227262"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5" name="Rectangle 6"/>
          <p:cNvSpPr>
            <a:spLocks noChangeArrowheads="1"/>
          </p:cNvSpPr>
          <p:nvPr/>
        </p:nvSpPr>
        <p:spPr bwMode="auto">
          <a:xfrm>
            <a:off x="395288" y="835025"/>
            <a:ext cx="1835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r>
              <a:rPr lang="en-GB" altLang="en-US" sz="2200" b="1">
                <a:solidFill>
                  <a:srgbClr val="0033CC"/>
                </a:solidFill>
              </a:rPr>
              <a:t>Background</a:t>
            </a:r>
          </a:p>
        </p:txBody>
      </p:sp>
    </p:spTree>
    <p:extLst>
      <p:ext uri="{BB962C8B-B14F-4D97-AF65-F5344CB8AC3E}">
        <p14:creationId xmlns:p14="http://schemas.microsoft.com/office/powerpoint/2010/main" val="3799550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395288" y="835025"/>
            <a:ext cx="1754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r>
              <a:rPr lang="en-GB" altLang="en-US" sz="2200" b="1">
                <a:solidFill>
                  <a:srgbClr val="0033CC"/>
                </a:solidFill>
              </a:rPr>
              <a:t>Partnership</a:t>
            </a:r>
          </a:p>
        </p:txBody>
      </p:sp>
      <p:pic>
        <p:nvPicPr>
          <p:cNvPr id="819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798638"/>
            <a:ext cx="1401763"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4"/>
          <p:cNvSpPr>
            <a:spLocks noChangeArrowheads="1"/>
          </p:cNvSpPr>
          <p:nvPr/>
        </p:nvSpPr>
        <p:spPr bwMode="auto">
          <a:xfrm>
            <a:off x="3490913" y="1700213"/>
            <a:ext cx="5534025"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buFontTx/>
              <a:buNone/>
            </a:pPr>
            <a:r>
              <a:rPr lang="en-GB" altLang="en-US" sz="1800" b="1"/>
              <a:t>Project Coordinator</a:t>
            </a:r>
          </a:p>
          <a:p>
            <a:pPr>
              <a:buFontTx/>
              <a:buNone/>
            </a:pPr>
            <a:r>
              <a:rPr lang="en-GB" altLang="en-US" sz="1800"/>
              <a:t>Laboratory for Manufacturing Systems &amp; Automation</a:t>
            </a:r>
          </a:p>
          <a:p>
            <a:pPr>
              <a:buFontTx/>
              <a:buNone/>
            </a:pPr>
            <a:r>
              <a:rPr lang="en-GB" altLang="en-US" sz="1800"/>
              <a:t>Director: Prof. George Chryssolouris</a:t>
            </a:r>
          </a:p>
          <a:p>
            <a:pPr>
              <a:buFontTx/>
              <a:buNone/>
            </a:pPr>
            <a:r>
              <a:rPr lang="en-GB" altLang="en-US" sz="1800"/>
              <a:t>University of Patras, Greece</a:t>
            </a:r>
          </a:p>
        </p:txBody>
      </p:sp>
      <p:pic>
        <p:nvPicPr>
          <p:cNvPr id="819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8700" y="3629025"/>
            <a:ext cx="1771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
          <p:cNvPicPr>
            <a:picLocks noChangeAspect="1"/>
          </p:cNvPicPr>
          <p:nvPr/>
        </p:nvPicPr>
        <p:blipFill>
          <a:blip r:embed="rId4">
            <a:extLst>
              <a:ext uri="{28A0092B-C50C-407E-A947-70E740481C1C}">
                <a14:useLocalDpi xmlns:a14="http://schemas.microsoft.com/office/drawing/2010/main" val="0"/>
              </a:ext>
            </a:extLst>
          </a:blip>
          <a:srcRect l="-2" r="-17"/>
          <a:stretch>
            <a:fillRect/>
          </a:stretch>
        </p:blipFill>
        <p:spPr bwMode="auto">
          <a:xfrm>
            <a:off x="2349500" y="4437063"/>
            <a:ext cx="16700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3"/>
          <p:cNvPicPr>
            <a:picLocks noChangeAspect="1"/>
          </p:cNvPicPr>
          <p:nvPr/>
        </p:nvPicPr>
        <p:blipFill>
          <a:blip r:embed="rId5">
            <a:extLst>
              <a:ext uri="{28A0092B-C50C-407E-A947-70E740481C1C}">
                <a14:useLocalDpi xmlns:a14="http://schemas.microsoft.com/office/drawing/2010/main" val="0"/>
              </a:ext>
            </a:extLst>
          </a:blip>
          <a:srcRect t="27794" b="36102"/>
          <a:stretch>
            <a:fillRect/>
          </a:stretch>
        </p:blipFill>
        <p:spPr bwMode="auto">
          <a:xfrm>
            <a:off x="2520950" y="5345113"/>
            <a:ext cx="13271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84738" y="4437063"/>
            <a:ext cx="14541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5"/>
          <p:cNvPicPr>
            <a:picLocks noChangeAspect="1" noChangeArrowheads="1"/>
          </p:cNvPicPr>
          <p:nvPr/>
        </p:nvPicPr>
        <p:blipFill>
          <a:blip r:embed="rId7">
            <a:extLst>
              <a:ext uri="{28A0092B-C50C-407E-A947-70E740481C1C}">
                <a14:useLocalDpi xmlns:a14="http://schemas.microsoft.com/office/drawing/2010/main" val="0"/>
              </a:ext>
            </a:extLst>
          </a:blip>
          <a:srcRect t="15741" b="23882"/>
          <a:stretch>
            <a:fillRect/>
          </a:stretch>
        </p:blipFill>
        <p:spPr bwMode="auto">
          <a:xfrm>
            <a:off x="4926013" y="5378450"/>
            <a:ext cx="137160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73663" y="3384550"/>
            <a:ext cx="8763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2875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395288" y="1484313"/>
            <a:ext cx="8518525" cy="147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r>
              <a:rPr lang="en-GB" altLang="en-US" sz="1800"/>
              <a:t>The KNOW-FACT </a:t>
            </a:r>
            <a:r>
              <a:rPr lang="en-GB" altLang="en-US" sz="1800" b="1"/>
              <a:t>objective</a:t>
            </a:r>
            <a:r>
              <a:rPr lang="en-GB" altLang="en-US" sz="1800"/>
              <a:t> has been to launch a University-Business cooperation to elaborate and validate the emerging concept of the Teaching Factory at a European level and identify its exploitation potential. </a:t>
            </a:r>
          </a:p>
          <a:p>
            <a:pPr eaLnBrk="1" hangingPunct="1">
              <a:spcBef>
                <a:spcPct val="0"/>
              </a:spcBef>
              <a:buFontTx/>
              <a:buNone/>
            </a:pPr>
            <a:endParaRPr lang="en-GB" altLang="en-US" sz="1800"/>
          </a:p>
          <a:p>
            <a:pPr eaLnBrk="1" hangingPunct="1">
              <a:spcBef>
                <a:spcPct val="0"/>
              </a:spcBef>
              <a:buFontTx/>
              <a:buNone/>
            </a:pPr>
            <a:r>
              <a:rPr lang="en-GB" altLang="en-US" sz="1800"/>
              <a:t>KNOW-FACT has delivered: </a:t>
            </a:r>
            <a:endParaRPr lang="en-US" altLang="en-US" sz="1800"/>
          </a:p>
        </p:txBody>
      </p:sp>
      <p:sp>
        <p:nvSpPr>
          <p:cNvPr id="9219" name="Rectangle 2"/>
          <p:cNvSpPr>
            <a:spLocks noChangeArrowheads="1"/>
          </p:cNvSpPr>
          <p:nvPr/>
        </p:nvSpPr>
        <p:spPr bwMode="auto">
          <a:xfrm>
            <a:off x="395288" y="835025"/>
            <a:ext cx="31575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r>
              <a:rPr lang="en-GB" altLang="en-US" sz="2200" b="1">
                <a:solidFill>
                  <a:srgbClr val="0033CC"/>
                </a:solidFill>
              </a:rPr>
              <a:t>Objective and outputs</a:t>
            </a:r>
          </a:p>
        </p:txBody>
      </p:sp>
      <p:sp>
        <p:nvSpPr>
          <p:cNvPr id="9220" name="Rectangle 9"/>
          <p:cNvSpPr>
            <a:spLocks noChangeArrowheads="1"/>
          </p:cNvSpPr>
          <p:nvPr/>
        </p:nvSpPr>
        <p:spPr bwMode="auto">
          <a:xfrm>
            <a:off x="425450" y="3068638"/>
            <a:ext cx="8161338" cy="275113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lgn="ctr">
                <a:solidFill>
                  <a:srgbClr val="FFFF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marL="374650" indent="-374650" eaLnBrk="0" hangingPunct="0">
              <a:spcBef>
                <a:spcPct val="20000"/>
              </a:spcBef>
              <a:buChar char="•"/>
              <a:defRPr sz="2800">
                <a:solidFill>
                  <a:schemeClr val="tx1"/>
                </a:solidFill>
                <a:latin typeface="Arial" charset="0"/>
                <a:cs typeface="Arial" charset="0"/>
              </a:defRPr>
            </a:lvl1pPr>
            <a:lvl2pPr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10000"/>
              </a:spcBef>
              <a:spcAft>
                <a:spcPct val="10000"/>
              </a:spcAft>
              <a:buClr>
                <a:srgbClr val="57A140"/>
              </a:buClr>
              <a:buSzPct val="90000"/>
              <a:buFont typeface="Wingdings" pitchFamily="2" charset="2"/>
              <a:buChar char="l"/>
            </a:pPr>
            <a:r>
              <a:rPr lang="en-US" altLang="en-US" sz="1800"/>
              <a:t>A complete study for the conceptualization and implementation of the Teaching Factory initiative, including the</a:t>
            </a:r>
          </a:p>
          <a:p>
            <a:pPr lvl="1" eaLnBrk="1" hangingPunct="1">
              <a:spcBef>
                <a:spcPct val="10000"/>
              </a:spcBef>
              <a:spcAft>
                <a:spcPct val="10000"/>
              </a:spcAft>
              <a:buClr>
                <a:srgbClr val="DBE426"/>
              </a:buClr>
              <a:buSzPct val="90000"/>
              <a:buFont typeface="Wingdings" pitchFamily="2" charset="2"/>
              <a:buChar char="Ø"/>
            </a:pPr>
            <a:r>
              <a:rPr lang="en-US" altLang="en-US" sz="1600"/>
              <a:t>  concept definition</a:t>
            </a:r>
          </a:p>
          <a:p>
            <a:pPr lvl="1" eaLnBrk="1" hangingPunct="1">
              <a:spcBef>
                <a:spcPct val="10000"/>
              </a:spcBef>
              <a:spcAft>
                <a:spcPct val="10000"/>
              </a:spcAft>
              <a:buClr>
                <a:srgbClr val="DBE426"/>
              </a:buClr>
              <a:buSzPct val="90000"/>
              <a:buFont typeface="Wingdings" pitchFamily="2" charset="2"/>
              <a:buChar char="Ø"/>
            </a:pPr>
            <a:r>
              <a:rPr lang="en-US" altLang="en-US" sz="1600"/>
              <a:t>  layout and technological infrastructure specification</a:t>
            </a:r>
          </a:p>
          <a:p>
            <a:pPr lvl="1" eaLnBrk="1" hangingPunct="1">
              <a:spcBef>
                <a:spcPct val="10000"/>
              </a:spcBef>
              <a:spcAft>
                <a:spcPct val="10000"/>
              </a:spcAft>
              <a:buClr>
                <a:srgbClr val="DBE426"/>
              </a:buClr>
              <a:buSzPct val="90000"/>
              <a:buFont typeface="Wingdings" pitchFamily="2" charset="2"/>
              <a:buChar char="Ø"/>
            </a:pPr>
            <a:r>
              <a:rPr lang="en-US" altLang="en-US" sz="1600"/>
              <a:t>  learning content definition</a:t>
            </a:r>
          </a:p>
          <a:p>
            <a:pPr eaLnBrk="1" hangingPunct="1">
              <a:spcBef>
                <a:spcPct val="10000"/>
              </a:spcBef>
              <a:spcAft>
                <a:spcPct val="10000"/>
              </a:spcAft>
              <a:buClr>
                <a:srgbClr val="57A140"/>
              </a:buClr>
              <a:buSzPct val="90000"/>
              <a:buFont typeface="Wingdings" pitchFamily="2" charset="2"/>
              <a:buChar char="l"/>
            </a:pPr>
            <a:r>
              <a:rPr lang="en-US" altLang="en-US" sz="1800"/>
              <a:t>Pilot runs for the validation of the underlying concepts and the delivery mechanisms</a:t>
            </a:r>
          </a:p>
          <a:p>
            <a:pPr eaLnBrk="1" hangingPunct="1">
              <a:spcBef>
                <a:spcPct val="10000"/>
              </a:spcBef>
              <a:spcAft>
                <a:spcPct val="10000"/>
              </a:spcAft>
              <a:buClr>
                <a:srgbClr val="57A140"/>
              </a:buClr>
              <a:buSzPct val="90000"/>
              <a:buFont typeface="Wingdings" pitchFamily="2" charset="2"/>
              <a:buChar char="l"/>
            </a:pPr>
            <a:r>
              <a:rPr lang="en-US" altLang="en-US" sz="1800"/>
              <a:t>An Extended Partnership of associated academic and industrial organizations to support follow-up and future implementation activities</a:t>
            </a:r>
            <a:endParaRPr lang="en-US" altLang="en-US" sz="1600"/>
          </a:p>
        </p:txBody>
      </p:sp>
    </p:spTree>
    <p:extLst>
      <p:ext uri="{BB962C8B-B14F-4D97-AF65-F5344CB8AC3E}">
        <p14:creationId xmlns:p14="http://schemas.microsoft.com/office/powerpoint/2010/main" val="3820501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7"/>
          <p:cNvSpPr txBox="1">
            <a:spLocks noChangeArrowheads="1"/>
          </p:cNvSpPr>
          <p:nvPr/>
        </p:nvSpPr>
        <p:spPr bwMode="auto">
          <a:xfrm>
            <a:off x="0" y="5268913"/>
            <a:ext cx="3735388"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r>
              <a:rPr lang="en-US" altLang="en-US" sz="1600" i="1">
                <a:ea typeface="MS PGothic" pitchFamily="34" charset="-128"/>
              </a:rPr>
              <a:t>… industrial practices to the classroom</a:t>
            </a:r>
            <a:endParaRPr lang="el-GR" altLang="en-US" sz="1600" i="1">
              <a:ea typeface="MS PGothic" pitchFamily="34" charset="-128"/>
            </a:endParaRPr>
          </a:p>
        </p:txBody>
      </p:sp>
      <p:sp>
        <p:nvSpPr>
          <p:cNvPr id="10243" name="Text Box 8"/>
          <p:cNvSpPr txBox="1">
            <a:spLocks noChangeArrowheads="1"/>
          </p:cNvSpPr>
          <p:nvPr/>
        </p:nvSpPr>
        <p:spPr bwMode="auto">
          <a:xfrm>
            <a:off x="5921375" y="5291138"/>
            <a:ext cx="3222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r>
              <a:rPr lang="en-US" altLang="en-US" sz="1600" i="1">
                <a:ea typeface="MS PGothic" pitchFamily="34" charset="-128"/>
              </a:rPr>
              <a:t>… “new” knowledge to the factory</a:t>
            </a:r>
            <a:endParaRPr lang="el-GR" altLang="en-US" sz="1600" i="1">
              <a:ea typeface="MS PGothic" pitchFamily="34" charset="-128"/>
            </a:endParaRPr>
          </a:p>
        </p:txBody>
      </p:sp>
      <p:sp>
        <p:nvSpPr>
          <p:cNvPr id="10244" name="Text Box 14"/>
          <p:cNvSpPr txBox="1">
            <a:spLocks noChangeArrowheads="1"/>
          </p:cNvSpPr>
          <p:nvPr/>
        </p:nvSpPr>
        <p:spPr bwMode="auto">
          <a:xfrm>
            <a:off x="3203575" y="3768725"/>
            <a:ext cx="3024188"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lgn="ctr" eaLnBrk="1" hangingPunct="1">
              <a:spcBef>
                <a:spcPct val="0"/>
              </a:spcBef>
              <a:buFontTx/>
              <a:buNone/>
            </a:pPr>
            <a:r>
              <a:rPr lang="en-US" altLang="en-US" sz="2000">
                <a:ea typeface="MS PGothic" pitchFamily="34" charset="-128"/>
              </a:rPr>
              <a:t>The </a:t>
            </a:r>
            <a:r>
              <a:rPr lang="en-US" altLang="en-US" sz="2000" b="1">
                <a:ea typeface="MS PGothic" pitchFamily="34" charset="-128"/>
              </a:rPr>
              <a:t>Teaching Factory </a:t>
            </a:r>
            <a:r>
              <a:rPr lang="en-US" altLang="en-US" sz="2000">
                <a:ea typeface="MS PGothic" pitchFamily="34" charset="-128"/>
              </a:rPr>
              <a:t>as a 2-ways </a:t>
            </a:r>
          </a:p>
          <a:p>
            <a:pPr algn="ctr" eaLnBrk="1" hangingPunct="1">
              <a:spcBef>
                <a:spcPct val="0"/>
              </a:spcBef>
              <a:buFontTx/>
              <a:buNone/>
            </a:pPr>
            <a:r>
              <a:rPr lang="en-US" altLang="en-US" sz="2000">
                <a:ea typeface="MS PGothic" pitchFamily="34" charset="-128"/>
              </a:rPr>
              <a:t>“learning channel” communicating</a:t>
            </a:r>
            <a:endParaRPr lang="el-GR" altLang="en-US" sz="2000">
              <a:ea typeface="MS PGothic" pitchFamily="34" charset="-128"/>
            </a:endParaRPr>
          </a:p>
        </p:txBody>
      </p:sp>
      <p:sp>
        <p:nvSpPr>
          <p:cNvPr id="10245" name="AutoShape 3"/>
          <p:cNvSpPr>
            <a:spLocks noChangeAspect="1" noChangeArrowheads="1" noTextEdit="1"/>
          </p:cNvSpPr>
          <p:nvPr/>
        </p:nvSpPr>
        <p:spPr bwMode="auto">
          <a:xfrm>
            <a:off x="576263" y="1593850"/>
            <a:ext cx="2386012"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1024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1593850"/>
            <a:ext cx="23749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4"/>
          <p:cNvPicPr>
            <a:picLocks noChangeAspect="1" noChangeArrowheads="1"/>
          </p:cNvPicPr>
          <p:nvPr/>
        </p:nvPicPr>
        <p:blipFill>
          <a:blip r:embed="rId3">
            <a:extLst>
              <a:ext uri="{28A0092B-C50C-407E-A947-70E740481C1C}">
                <a14:useLocalDpi xmlns:a14="http://schemas.microsoft.com/office/drawing/2010/main" val="0"/>
              </a:ext>
            </a:extLst>
          </a:blip>
          <a:srcRect r="3011"/>
          <a:stretch>
            <a:fillRect/>
          </a:stretch>
        </p:blipFill>
        <p:spPr bwMode="auto">
          <a:xfrm>
            <a:off x="576263" y="3371850"/>
            <a:ext cx="2386012"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8" name="Freeform 10"/>
          <p:cNvSpPr>
            <a:spLocks/>
          </p:cNvSpPr>
          <p:nvPr/>
        </p:nvSpPr>
        <p:spPr bwMode="auto">
          <a:xfrm>
            <a:off x="1606550" y="3040063"/>
            <a:ext cx="357188" cy="665162"/>
          </a:xfrm>
          <a:custGeom>
            <a:avLst/>
            <a:gdLst>
              <a:gd name="T0" fmla="*/ 2147483647 w 450"/>
              <a:gd name="T1" fmla="*/ 2147483647 h 839"/>
              <a:gd name="T2" fmla="*/ 2147483647 w 450"/>
              <a:gd name="T3" fmla="*/ 2147483647 h 839"/>
              <a:gd name="T4" fmla="*/ 2147483647 w 450"/>
              <a:gd name="T5" fmla="*/ 0 h 839"/>
              <a:gd name="T6" fmla="*/ 2147483647 w 450"/>
              <a:gd name="T7" fmla="*/ 2147483647 h 839"/>
              <a:gd name="T8" fmla="*/ 2147483647 w 450"/>
              <a:gd name="T9" fmla="*/ 0 h 839"/>
              <a:gd name="T10" fmla="*/ 2147483647 w 450"/>
              <a:gd name="T11" fmla="*/ 2147483647 h 839"/>
              <a:gd name="T12" fmla="*/ 0 w 450"/>
              <a:gd name="T13" fmla="*/ 2147483647 h 839"/>
              <a:gd name="T14" fmla="*/ 2147483647 w 450"/>
              <a:gd name="T15" fmla="*/ 2147483647 h 839"/>
              <a:gd name="T16" fmla="*/ 2147483647 w 450"/>
              <a:gd name="T17" fmla="*/ 2147483647 h 8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0" h="839">
                <a:moveTo>
                  <a:pt x="450" y="628"/>
                </a:moveTo>
                <a:lnTo>
                  <a:pt x="339" y="628"/>
                </a:lnTo>
                <a:lnTo>
                  <a:pt x="339" y="0"/>
                </a:lnTo>
                <a:lnTo>
                  <a:pt x="226" y="105"/>
                </a:lnTo>
                <a:lnTo>
                  <a:pt x="113" y="0"/>
                </a:lnTo>
                <a:lnTo>
                  <a:pt x="113" y="628"/>
                </a:lnTo>
                <a:lnTo>
                  <a:pt x="0" y="628"/>
                </a:lnTo>
                <a:lnTo>
                  <a:pt x="226" y="839"/>
                </a:lnTo>
                <a:lnTo>
                  <a:pt x="450" y="628"/>
                </a:lnTo>
                <a:close/>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49" name="AutoShape 12"/>
          <p:cNvSpPr>
            <a:spLocks noChangeAspect="1" noChangeArrowheads="1" noTextEdit="1"/>
          </p:cNvSpPr>
          <p:nvPr/>
        </p:nvSpPr>
        <p:spPr bwMode="auto">
          <a:xfrm>
            <a:off x="6670675" y="1604963"/>
            <a:ext cx="2154238"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1025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4625" y="1604963"/>
            <a:ext cx="232251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7750" y="3733800"/>
            <a:ext cx="331788"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4625" y="3384550"/>
            <a:ext cx="2322513"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6788" y="3725863"/>
            <a:ext cx="34448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Freeform 19"/>
          <p:cNvSpPr>
            <a:spLocks/>
          </p:cNvSpPr>
          <p:nvPr/>
        </p:nvSpPr>
        <p:spPr bwMode="auto">
          <a:xfrm>
            <a:off x="7385050" y="3130550"/>
            <a:ext cx="358775" cy="666750"/>
          </a:xfrm>
          <a:custGeom>
            <a:avLst/>
            <a:gdLst>
              <a:gd name="T0" fmla="*/ 2147483647 w 451"/>
              <a:gd name="T1" fmla="*/ 2147483647 h 839"/>
              <a:gd name="T2" fmla="*/ 2147483647 w 451"/>
              <a:gd name="T3" fmla="*/ 2147483647 h 839"/>
              <a:gd name="T4" fmla="*/ 2147483647 w 451"/>
              <a:gd name="T5" fmla="*/ 0 h 839"/>
              <a:gd name="T6" fmla="*/ 2147483647 w 451"/>
              <a:gd name="T7" fmla="*/ 2147483647 h 839"/>
              <a:gd name="T8" fmla="*/ 2147483647 w 451"/>
              <a:gd name="T9" fmla="*/ 0 h 839"/>
              <a:gd name="T10" fmla="*/ 2147483647 w 451"/>
              <a:gd name="T11" fmla="*/ 2147483647 h 839"/>
              <a:gd name="T12" fmla="*/ 0 w 451"/>
              <a:gd name="T13" fmla="*/ 2147483647 h 839"/>
              <a:gd name="T14" fmla="*/ 2147483647 w 451"/>
              <a:gd name="T15" fmla="*/ 2147483647 h 839"/>
              <a:gd name="T16" fmla="*/ 2147483647 w 451"/>
              <a:gd name="T17" fmla="*/ 2147483647 h 8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1" h="839">
                <a:moveTo>
                  <a:pt x="451" y="630"/>
                </a:moveTo>
                <a:lnTo>
                  <a:pt x="338" y="630"/>
                </a:lnTo>
                <a:lnTo>
                  <a:pt x="338" y="0"/>
                </a:lnTo>
                <a:lnTo>
                  <a:pt x="226" y="104"/>
                </a:lnTo>
                <a:lnTo>
                  <a:pt x="113" y="0"/>
                </a:lnTo>
                <a:lnTo>
                  <a:pt x="113" y="630"/>
                </a:lnTo>
                <a:lnTo>
                  <a:pt x="0" y="630"/>
                </a:lnTo>
                <a:lnTo>
                  <a:pt x="226" y="839"/>
                </a:lnTo>
                <a:lnTo>
                  <a:pt x="451" y="630"/>
                </a:lnTo>
                <a:close/>
              </a:path>
            </a:pathLst>
          </a:custGeom>
          <a:noFill/>
          <a:ln w="16">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 name="Right Triangle 22"/>
          <p:cNvSpPr/>
          <p:nvPr/>
        </p:nvSpPr>
        <p:spPr>
          <a:xfrm rot="7437270">
            <a:off x="3793332" y="2166144"/>
            <a:ext cx="1720850" cy="1398587"/>
          </a:xfrm>
          <a:prstGeom prst="rtTriangle">
            <a:avLst/>
          </a:prstGeom>
          <a:solidFill>
            <a:srgbClr val="00800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10256" name="Text Box 7"/>
          <p:cNvSpPr txBox="1">
            <a:spLocks noChangeArrowheads="1"/>
          </p:cNvSpPr>
          <p:nvPr/>
        </p:nvSpPr>
        <p:spPr bwMode="auto">
          <a:xfrm>
            <a:off x="4049713" y="1455738"/>
            <a:ext cx="10382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lgn="ctr" eaLnBrk="1" hangingPunct="1">
              <a:spcBef>
                <a:spcPct val="0"/>
              </a:spcBef>
              <a:buFontTx/>
              <a:buNone/>
            </a:pPr>
            <a:r>
              <a:rPr lang="en-US" altLang="en-US" sz="1600" i="1">
                <a:ea typeface="MS PGothic" pitchFamily="34" charset="-128"/>
              </a:rPr>
              <a:t>research</a:t>
            </a:r>
            <a:endParaRPr lang="el-GR" altLang="en-US" sz="1600" i="1">
              <a:ea typeface="MS PGothic" pitchFamily="34" charset="-128"/>
            </a:endParaRPr>
          </a:p>
        </p:txBody>
      </p:sp>
      <p:sp>
        <p:nvSpPr>
          <p:cNvPr id="10257" name="Text Box 7"/>
          <p:cNvSpPr txBox="1">
            <a:spLocks noChangeArrowheads="1"/>
          </p:cNvSpPr>
          <p:nvPr/>
        </p:nvSpPr>
        <p:spPr bwMode="auto">
          <a:xfrm>
            <a:off x="2951163" y="3144838"/>
            <a:ext cx="125412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lgn="ctr" eaLnBrk="1" hangingPunct="1">
              <a:spcBef>
                <a:spcPct val="0"/>
              </a:spcBef>
              <a:buFontTx/>
              <a:buNone/>
            </a:pPr>
            <a:r>
              <a:rPr lang="en-US" altLang="en-US" sz="1600" i="1">
                <a:ea typeface="MS PGothic" pitchFamily="34" charset="-128"/>
              </a:rPr>
              <a:t>innovation</a:t>
            </a:r>
            <a:endParaRPr lang="el-GR" altLang="en-US" sz="1600" i="1">
              <a:ea typeface="MS PGothic" pitchFamily="34" charset="-128"/>
            </a:endParaRPr>
          </a:p>
        </p:txBody>
      </p:sp>
      <p:sp>
        <p:nvSpPr>
          <p:cNvPr id="10258" name="Text Box 7"/>
          <p:cNvSpPr txBox="1">
            <a:spLocks noChangeArrowheads="1"/>
          </p:cNvSpPr>
          <p:nvPr/>
        </p:nvSpPr>
        <p:spPr bwMode="auto">
          <a:xfrm>
            <a:off x="5195888" y="2582863"/>
            <a:ext cx="125412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lgn="ctr" eaLnBrk="1" hangingPunct="1">
              <a:spcBef>
                <a:spcPct val="0"/>
              </a:spcBef>
              <a:buFontTx/>
              <a:buNone/>
            </a:pPr>
            <a:r>
              <a:rPr lang="en-US" altLang="en-US" sz="1600" i="1">
                <a:ea typeface="MS PGothic" pitchFamily="34" charset="-128"/>
              </a:rPr>
              <a:t>education</a:t>
            </a:r>
            <a:endParaRPr lang="el-GR" altLang="en-US" sz="1600" i="1">
              <a:ea typeface="MS PGothic" pitchFamily="34" charset="-128"/>
            </a:endParaRPr>
          </a:p>
        </p:txBody>
      </p:sp>
      <p:sp>
        <p:nvSpPr>
          <p:cNvPr id="10259" name="Text Box 7"/>
          <p:cNvSpPr txBox="1">
            <a:spLocks noChangeArrowheads="1"/>
          </p:cNvSpPr>
          <p:nvPr/>
        </p:nvSpPr>
        <p:spPr bwMode="auto">
          <a:xfrm>
            <a:off x="3940175" y="2333625"/>
            <a:ext cx="170973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lgn="ctr" eaLnBrk="1" hangingPunct="1">
              <a:spcBef>
                <a:spcPct val="0"/>
              </a:spcBef>
              <a:buFontTx/>
              <a:buNone/>
            </a:pPr>
            <a:r>
              <a:rPr lang="en-US" altLang="en-US" sz="1600" b="1" i="1">
                <a:solidFill>
                  <a:schemeClr val="bg1"/>
                </a:solidFill>
                <a:ea typeface="MS PGothic" pitchFamily="34" charset="-128"/>
              </a:rPr>
              <a:t>KNOWLEDGE</a:t>
            </a:r>
            <a:endParaRPr lang="el-GR" altLang="en-US" sz="1600" b="1" i="1">
              <a:solidFill>
                <a:schemeClr val="bg1"/>
              </a:solidFill>
              <a:ea typeface="MS PGothic" pitchFamily="34" charset="-128"/>
            </a:endParaRPr>
          </a:p>
        </p:txBody>
      </p:sp>
      <p:sp>
        <p:nvSpPr>
          <p:cNvPr id="10260" name="TextBox 18"/>
          <p:cNvSpPr txBox="1">
            <a:spLocks noChangeArrowheads="1"/>
          </p:cNvSpPr>
          <p:nvPr/>
        </p:nvSpPr>
        <p:spPr bwMode="auto">
          <a:xfrm>
            <a:off x="414338" y="836613"/>
            <a:ext cx="61102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r>
              <a:rPr lang="en-US" altLang="en-US" sz="2400" b="1">
                <a:solidFill>
                  <a:srgbClr val="0033CC"/>
                </a:solidFill>
                <a:latin typeface="Calibri" pitchFamily="34" charset="0"/>
              </a:rPr>
              <a:t>Approach</a:t>
            </a:r>
          </a:p>
        </p:txBody>
      </p:sp>
    </p:spTree>
    <p:extLst>
      <p:ext uri="{BB962C8B-B14F-4D97-AF65-F5344CB8AC3E}">
        <p14:creationId xmlns:p14="http://schemas.microsoft.com/office/powerpoint/2010/main" val="2436652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395288" y="1322388"/>
            <a:ext cx="2809875"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lgn="ctr" eaLnBrk="1" hangingPunct="1">
              <a:spcBef>
                <a:spcPct val="0"/>
              </a:spcBef>
              <a:buSzPct val="85000"/>
              <a:buFontTx/>
              <a:buNone/>
            </a:pPr>
            <a:r>
              <a:rPr lang="en-GB" altLang="en-US" sz="1800" b="1"/>
              <a:t>“Factory to Classroom”</a:t>
            </a:r>
            <a:endParaRPr lang="en-GB" altLang="en-US" sz="1800"/>
          </a:p>
        </p:txBody>
      </p:sp>
      <p:pic>
        <p:nvPicPr>
          <p:cNvPr id="11267" name="Picture 4"/>
          <p:cNvPicPr>
            <a:picLocks noChangeAspect="1" noChangeArrowheads="1"/>
          </p:cNvPicPr>
          <p:nvPr/>
        </p:nvPicPr>
        <p:blipFill>
          <a:blip r:embed="rId2">
            <a:extLst>
              <a:ext uri="{28A0092B-C50C-407E-A947-70E740481C1C}">
                <a14:useLocalDpi xmlns:a14="http://schemas.microsoft.com/office/drawing/2010/main" val="0"/>
              </a:ext>
            </a:extLst>
          </a:blip>
          <a:srcRect r="3011"/>
          <a:stretch>
            <a:fillRect/>
          </a:stretch>
        </p:blipFill>
        <p:spPr bwMode="auto">
          <a:xfrm>
            <a:off x="395288" y="1692275"/>
            <a:ext cx="2236787" cy="168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681163"/>
            <a:ext cx="2232025" cy="169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9" name="Rectangle 4"/>
          <p:cNvSpPr>
            <a:spLocks noChangeArrowheads="1"/>
          </p:cNvSpPr>
          <p:nvPr/>
        </p:nvSpPr>
        <p:spPr bwMode="auto">
          <a:xfrm>
            <a:off x="4419600" y="1314451"/>
            <a:ext cx="2692400" cy="36988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lgn="ctr" eaLnBrk="1" hangingPunct="1">
              <a:spcBef>
                <a:spcPct val="0"/>
              </a:spcBef>
              <a:buSzPct val="85000"/>
              <a:buFontTx/>
              <a:buNone/>
            </a:pPr>
            <a:r>
              <a:rPr lang="en-GB" altLang="en-US" sz="1800" b="1"/>
              <a:t>“Lab to factory”</a:t>
            </a:r>
            <a:endParaRPr lang="en-GB" altLang="en-US" sz="1800"/>
          </a:p>
        </p:txBody>
      </p:sp>
      <p:sp>
        <p:nvSpPr>
          <p:cNvPr id="11270" name="Rectangle 5"/>
          <p:cNvSpPr>
            <a:spLocks noChangeArrowheads="1"/>
          </p:cNvSpPr>
          <p:nvPr/>
        </p:nvSpPr>
        <p:spPr bwMode="auto">
          <a:xfrm>
            <a:off x="271463" y="3497263"/>
            <a:ext cx="4049712" cy="2392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1463" indent="-271463"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lnSpc>
                <a:spcPts val="2600"/>
              </a:lnSpc>
              <a:spcBef>
                <a:spcPct val="0"/>
              </a:spcBef>
              <a:buFont typeface="Wingdings" pitchFamily="2" charset="2"/>
              <a:buChar char="Ø"/>
            </a:pPr>
            <a:r>
              <a:rPr lang="en-US" altLang="en-US" sz="1700" b="1" dirty="0"/>
              <a:t>Students</a:t>
            </a:r>
            <a:r>
              <a:rPr lang="en-US" altLang="en-US" sz="1700" dirty="0"/>
              <a:t> in the classroom act as  the </a:t>
            </a:r>
            <a:r>
              <a:rPr lang="en-US" altLang="en-US" sz="1700" b="1" dirty="0"/>
              <a:t>knowledge “receivers”</a:t>
            </a:r>
          </a:p>
          <a:p>
            <a:pPr eaLnBrk="1" hangingPunct="1">
              <a:lnSpc>
                <a:spcPts val="2600"/>
              </a:lnSpc>
              <a:spcBef>
                <a:spcPct val="0"/>
              </a:spcBef>
              <a:buFont typeface="Wingdings" pitchFamily="2" charset="2"/>
              <a:buChar char="Ø"/>
            </a:pPr>
            <a:r>
              <a:rPr lang="en-US" altLang="en-US" sz="1700" dirty="0"/>
              <a:t>On the industry side, </a:t>
            </a:r>
            <a:r>
              <a:rPr lang="en-US" altLang="en-US" sz="1700" b="1" dirty="0"/>
              <a:t>engineers introduce and present real shop floor problems</a:t>
            </a:r>
          </a:p>
          <a:p>
            <a:pPr eaLnBrk="1" hangingPunct="1">
              <a:lnSpc>
                <a:spcPts val="2600"/>
              </a:lnSpc>
              <a:spcBef>
                <a:spcPct val="0"/>
              </a:spcBef>
              <a:buFont typeface="Wingdings" pitchFamily="2" charset="2"/>
              <a:buChar char="Ø"/>
            </a:pPr>
            <a:r>
              <a:rPr lang="en-US" altLang="en-US" sz="1700" b="1" dirty="0"/>
              <a:t>Student projects </a:t>
            </a:r>
            <a:r>
              <a:rPr lang="en-US" altLang="en-US" sz="1700" dirty="0"/>
              <a:t>are launched on the basis of the shop-floor problems</a:t>
            </a:r>
            <a:endParaRPr lang="en-GB" altLang="en-US" sz="1700" b="1" dirty="0"/>
          </a:p>
        </p:txBody>
      </p:sp>
      <p:sp>
        <p:nvSpPr>
          <p:cNvPr id="11271" name="Rectangle 5"/>
          <p:cNvSpPr>
            <a:spLocks noChangeArrowheads="1"/>
          </p:cNvSpPr>
          <p:nvPr/>
        </p:nvSpPr>
        <p:spPr bwMode="auto">
          <a:xfrm>
            <a:off x="4321174" y="3497263"/>
            <a:ext cx="4715321" cy="242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1463" indent="-271463"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lnSpc>
                <a:spcPts val="2600"/>
              </a:lnSpc>
              <a:spcBef>
                <a:spcPct val="0"/>
              </a:spcBef>
              <a:buFont typeface="Wingdings" pitchFamily="2" charset="2"/>
              <a:buChar char="Ø"/>
            </a:pPr>
            <a:r>
              <a:rPr lang="en-GB" altLang="en-US" sz="1700" b="1" dirty="0"/>
              <a:t>Engineers</a:t>
            </a:r>
            <a:r>
              <a:rPr lang="en-GB" altLang="en-US" sz="1700" dirty="0"/>
              <a:t> at an industrial site act as the </a:t>
            </a:r>
            <a:r>
              <a:rPr lang="en-GB" altLang="en-US" sz="1700" b="1" dirty="0"/>
              <a:t>knowledge</a:t>
            </a:r>
            <a:r>
              <a:rPr lang="en-GB" altLang="en-US" sz="1700" dirty="0"/>
              <a:t> </a:t>
            </a:r>
            <a:r>
              <a:rPr lang="en-GB" altLang="en-US" sz="1700" b="1" dirty="0"/>
              <a:t>“receivers”</a:t>
            </a:r>
          </a:p>
          <a:p>
            <a:pPr eaLnBrk="1" hangingPunct="1">
              <a:lnSpc>
                <a:spcPts val="2600"/>
              </a:lnSpc>
              <a:spcBef>
                <a:spcPct val="0"/>
              </a:spcBef>
              <a:buFont typeface="Wingdings" pitchFamily="2" charset="2"/>
              <a:buChar char="Ø"/>
            </a:pPr>
            <a:r>
              <a:rPr lang="en-GB" altLang="en-US" sz="1700" dirty="0"/>
              <a:t>Academic facilities provide the </a:t>
            </a:r>
            <a:r>
              <a:rPr lang="en-GB" altLang="en-US" sz="1700" b="1" dirty="0"/>
              <a:t>test-bed</a:t>
            </a:r>
            <a:r>
              <a:rPr lang="en-GB" altLang="en-US" sz="1700" dirty="0"/>
              <a:t> for presenting and demonstrating </a:t>
            </a:r>
            <a:r>
              <a:rPr lang="en-GB" altLang="en-US" sz="1700" b="1" dirty="0"/>
              <a:t>research results</a:t>
            </a:r>
            <a:r>
              <a:rPr lang="en-GB" altLang="en-US" sz="1700" dirty="0"/>
              <a:t>.</a:t>
            </a:r>
          </a:p>
          <a:p>
            <a:pPr eaLnBrk="1" hangingPunct="1">
              <a:lnSpc>
                <a:spcPts val="2600"/>
              </a:lnSpc>
              <a:spcBef>
                <a:spcPct val="0"/>
              </a:spcBef>
              <a:buFont typeface="Wingdings" pitchFamily="2" charset="2"/>
              <a:buChar char="Ø"/>
            </a:pPr>
            <a:r>
              <a:rPr lang="en-GB" altLang="en-US" sz="1700" dirty="0"/>
              <a:t>New </a:t>
            </a:r>
            <a:r>
              <a:rPr lang="en-GB" altLang="en-US" sz="1700" b="1" dirty="0"/>
              <a:t>solutions to industrial problems </a:t>
            </a:r>
            <a:r>
              <a:rPr lang="en-GB" altLang="en-US" sz="1700" dirty="0"/>
              <a:t>are investigated on the basis of these results. </a:t>
            </a:r>
          </a:p>
        </p:txBody>
      </p:sp>
      <p:sp>
        <p:nvSpPr>
          <p:cNvPr id="11272" name="TextBox 18"/>
          <p:cNvSpPr txBox="1">
            <a:spLocks noChangeArrowheads="1"/>
          </p:cNvSpPr>
          <p:nvPr/>
        </p:nvSpPr>
        <p:spPr bwMode="auto">
          <a:xfrm>
            <a:off x="334963" y="765175"/>
            <a:ext cx="258085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r>
              <a:rPr lang="en-US" altLang="en-US" sz="2400" b="1" dirty="0">
                <a:solidFill>
                  <a:srgbClr val="0033CC"/>
                </a:solidFill>
                <a:latin typeface="Calibri" pitchFamily="34" charset="0"/>
              </a:rPr>
              <a:t>Approach</a:t>
            </a:r>
          </a:p>
        </p:txBody>
      </p:sp>
    </p:spTree>
    <p:extLst>
      <p:ext uri="{BB962C8B-B14F-4D97-AF65-F5344CB8AC3E}">
        <p14:creationId xmlns:p14="http://schemas.microsoft.com/office/powerpoint/2010/main" val="715744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7686</TotalTime>
  <Words>1246</Words>
  <Application>Microsoft Office PowerPoint</Application>
  <PresentationFormat>On-screen Show (4:3)</PresentationFormat>
  <Paragraphs>161</Paragraphs>
  <Slides>21</Slides>
  <Notes>1</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Default Design</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KNOW-FACT ppt template</dc:title>
  <dc:creator>LMS</dc:creator>
  <cp:lastModifiedBy>Dimitris Mavrikios</cp:lastModifiedBy>
  <cp:revision>415</cp:revision>
  <dcterms:created xsi:type="dcterms:W3CDTF">2005-10-21T08:27:41Z</dcterms:created>
  <dcterms:modified xsi:type="dcterms:W3CDTF">2013-12-19T16:42:53Z</dcterms:modified>
</cp:coreProperties>
</file>