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60" r:id="rId4"/>
    <p:sldId id="261" r:id="rId5"/>
    <p:sldId id="262" r:id="rId6"/>
    <p:sldId id="263" r:id="rId7"/>
    <p:sldId id="264" r:id="rId8"/>
    <p:sldId id="272" r:id="rId9"/>
    <p:sldId id="266" r:id="rId10"/>
    <p:sldId id="267" r:id="rId11"/>
    <p:sldId id="268" r:id="rId12"/>
    <p:sldId id="275" r:id="rId13"/>
    <p:sldId id="270" r:id="rId14"/>
    <p:sldId id="27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51BE1-7239-459A-B83A-E436A70F89CC}" type="doc">
      <dgm:prSet loTypeId="urn:microsoft.com/office/officeart/2005/8/layout/process4" loCatId="process" qsTypeId="urn:microsoft.com/office/officeart/2005/8/quickstyle/simple1" qsCatId="simple" csTypeId="urn:microsoft.com/office/officeart/2005/8/colors/accent1_4" csCatId="accent1" phldr="1"/>
      <dgm:spPr/>
      <dgm:t>
        <a:bodyPr/>
        <a:lstStyle/>
        <a:p>
          <a:endParaRPr lang="el-GR"/>
        </a:p>
      </dgm:t>
    </dgm:pt>
    <dgm:pt modelId="{734106AC-CDF3-4E1D-BDBC-ABAAF2BE0A87}">
      <dgm:prSet custT="1"/>
      <dgm:spPr/>
      <dgm:t>
        <a:bodyPr/>
        <a:lstStyle/>
        <a:p>
          <a:pPr rtl="0"/>
          <a:r>
            <a:rPr lang="el-GR" sz="1600" b="1" dirty="0" smtClean="0"/>
            <a:t>Δίνοντας πρωταρχική σημασία στον άνθρωπο και θεωρώντας τους εργαζομένους της ως πιο σημαντικό της κεφάλαιο, η εταιρεία εφαρμόζει πρωτοποριακή εργασιακή πολιτική, διαμορφώνοντας ένα φιλικό και αποδοτικό εργασιακό περιβάλλον ίσων ευκαιριών, το οποίο επιβραβεύει την υπευθυνότητα, προάγει την αναλυτική σκέψη και ενθαρρύνει την ομαδική εργασία και την ανάληψη πρωτοβουλιών. </a:t>
          </a:r>
          <a:endParaRPr lang="el-GR" sz="1600" b="1" dirty="0"/>
        </a:p>
      </dgm:t>
    </dgm:pt>
    <dgm:pt modelId="{9522436B-553F-4072-B040-E8B98AF3D428}" type="parTrans" cxnId="{28320E50-E032-4BCD-871F-3A4FFD2AD727}">
      <dgm:prSet/>
      <dgm:spPr/>
      <dgm:t>
        <a:bodyPr/>
        <a:lstStyle/>
        <a:p>
          <a:endParaRPr lang="el-GR" sz="1600" b="1"/>
        </a:p>
      </dgm:t>
    </dgm:pt>
    <dgm:pt modelId="{9C43C4A7-8482-463C-BC32-CE1E0C203C21}" type="sibTrans" cxnId="{28320E50-E032-4BCD-871F-3A4FFD2AD727}">
      <dgm:prSet/>
      <dgm:spPr/>
      <dgm:t>
        <a:bodyPr/>
        <a:lstStyle/>
        <a:p>
          <a:endParaRPr lang="el-GR" sz="1600" b="1"/>
        </a:p>
      </dgm:t>
    </dgm:pt>
    <dgm:pt modelId="{47F4EEA1-351E-4A44-919E-2A4392FF42A4}">
      <dgm:prSet custT="1"/>
      <dgm:spPr>
        <a:solidFill>
          <a:srgbClr val="6E89BA"/>
        </a:solidFill>
      </dgm:spPr>
      <dgm:t>
        <a:bodyPr/>
        <a:lstStyle/>
        <a:p>
          <a:pPr rtl="0"/>
          <a:r>
            <a:rPr lang="el-GR" sz="1600" b="1" dirty="0" smtClean="0"/>
            <a:t>Η φιλοσοφία του </a:t>
          </a:r>
          <a:r>
            <a:rPr lang="el-GR" sz="1600" b="1" dirty="0" smtClean="0"/>
            <a:t>Κέντρου </a:t>
          </a:r>
          <a:r>
            <a:rPr lang="en-US" sz="1600" b="1" dirty="0" smtClean="0"/>
            <a:t>Euromedica </a:t>
          </a:r>
          <a:r>
            <a:rPr lang="el-GR" sz="1600" b="1" dirty="0" smtClean="0"/>
            <a:t>Αρωγή Θεσσαλονίκης, </a:t>
          </a:r>
          <a:r>
            <a:rPr lang="el-GR" sz="1600" b="1" dirty="0" smtClean="0"/>
            <a:t>εστιάζει στη «δια βίου μάθηση» των εργαζομένων καθώς και την προσέλκυση υψηλού </a:t>
          </a:r>
          <a:r>
            <a:rPr lang="el-GR" sz="1600" b="1" dirty="0" smtClean="0"/>
            <a:t>επιπέδου εκπαιδευτών από την </a:t>
          </a:r>
          <a:r>
            <a:rPr lang="el-GR" sz="1600" b="1" dirty="0" smtClean="0"/>
            <a:t>Ελλάδα και το εξωτερικό. </a:t>
          </a:r>
          <a:endParaRPr lang="el-GR" sz="1600" b="1" dirty="0"/>
        </a:p>
      </dgm:t>
    </dgm:pt>
    <dgm:pt modelId="{35F4DF18-11B8-49D7-B376-9B6E08F7AA7D}" type="parTrans" cxnId="{570349C6-BCF6-4A96-AAC3-657616FA5848}">
      <dgm:prSet/>
      <dgm:spPr/>
      <dgm:t>
        <a:bodyPr/>
        <a:lstStyle/>
        <a:p>
          <a:endParaRPr lang="el-GR" sz="1600" b="1"/>
        </a:p>
      </dgm:t>
    </dgm:pt>
    <dgm:pt modelId="{757DA4C6-D6EA-4042-8014-4A840E2CDED3}" type="sibTrans" cxnId="{570349C6-BCF6-4A96-AAC3-657616FA5848}">
      <dgm:prSet/>
      <dgm:spPr/>
      <dgm:t>
        <a:bodyPr/>
        <a:lstStyle/>
        <a:p>
          <a:endParaRPr lang="el-GR" sz="1600" b="1"/>
        </a:p>
      </dgm:t>
    </dgm:pt>
    <dgm:pt modelId="{37872C7E-04C4-44F1-A728-2AFDCB749576}">
      <dgm:prSet custT="1"/>
      <dgm:spPr/>
      <dgm:t>
        <a:bodyPr/>
        <a:lstStyle/>
        <a:p>
          <a:pPr rtl="0"/>
          <a:r>
            <a:rPr lang="el-GR" sz="1600" b="1" dirty="0" smtClean="0"/>
            <a:t>Σε αυτό το πλαίσιο </a:t>
          </a:r>
          <a:r>
            <a:rPr lang="el-GR" sz="1600" b="1" dirty="0" smtClean="0"/>
            <a:t>το Κέντρο παρέχει </a:t>
          </a:r>
          <a:r>
            <a:rPr lang="el-GR" sz="1600" b="1" dirty="0" smtClean="0"/>
            <a:t>στους εργαζομένους της συστηματική εκπαίδευση εντός και εκτός εταιρίας, ανάλογα με τις ανάγκες που προκύπτουν από τη θέση απασχόλησής τους. </a:t>
          </a:r>
          <a:endParaRPr lang="el-GR" sz="1600" b="1" dirty="0"/>
        </a:p>
      </dgm:t>
    </dgm:pt>
    <dgm:pt modelId="{CD6CD1EE-549A-48E7-91BF-630E39DFCB48}" type="parTrans" cxnId="{8A3A8A94-9698-4916-BBA9-72077B84C506}">
      <dgm:prSet/>
      <dgm:spPr/>
      <dgm:t>
        <a:bodyPr/>
        <a:lstStyle/>
        <a:p>
          <a:endParaRPr lang="el-GR" sz="1600" b="1"/>
        </a:p>
      </dgm:t>
    </dgm:pt>
    <dgm:pt modelId="{05BEBB76-7530-4B72-AAE8-0D964213224D}" type="sibTrans" cxnId="{8A3A8A94-9698-4916-BBA9-72077B84C506}">
      <dgm:prSet/>
      <dgm:spPr/>
      <dgm:t>
        <a:bodyPr/>
        <a:lstStyle/>
        <a:p>
          <a:endParaRPr lang="el-GR" sz="1600" b="1"/>
        </a:p>
      </dgm:t>
    </dgm:pt>
    <dgm:pt modelId="{01355A68-7DA9-4A3B-89A1-FB4CC4C68DEE}">
      <dgm:prSet custT="1"/>
      <dgm:spPr/>
      <dgm:t>
        <a:bodyPr/>
        <a:lstStyle/>
        <a:p>
          <a:pPr rtl="0"/>
          <a:r>
            <a:rPr lang="el-GR" sz="1600" b="1" dirty="0" smtClean="0"/>
            <a:t>Επιπλέον, αναλαμβάνει σημαντικές πρωτοβουλίες μεταφοράς τεχνογνωσίας σε ερευνητικά και εκπαιδευτικά ιδρύματα.</a:t>
          </a:r>
          <a:endParaRPr lang="el-GR" sz="1600" b="1" dirty="0"/>
        </a:p>
      </dgm:t>
    </dgm:pt>
    <dgm:pt modelId="{C668205D-0973-4640-8767-1E72DA03FEAF}" type="parTrans" cxnId="{69FC002B-ED03-47A0-904B-808697E94DB4}">
      <dgm:prSet/>
      <dgm:spPr/>
      <dgm:t>
        <a:bodyPr/>
        <a:lstStyle/>
        <a:p>
          <a:endParaRPr lang="el-GR" sz="1600" b="1"/>
        </a:p>
      </dgm:t>
    </dgm:pt>
    <dgm:pt modelId="{05A838F6-E664-471C-9CB5-655399314717}" type="sibTrans" cxnId="{69FC002B-ED03-47A0-904B-808697E94DB4}">
      <dgm:prSet/>
      <dgm:spPr/>
      <dgm:t>
        <a:bodyPr/>
        <a:lstStyle/>
        <a:p>
          <a:endParaRPr lang="el-GR" sz="1600" b="1"/>
        </a:p>
      </dgm:t>
    </dgm:pt>
    <dgm:pt modelId="{790D185F-7A57-41DC-A638-57A680A74695}">
      <dgm:prSet custT="1"/>
      <dgm:spPr/>
      <dgm:t>
        <a:bodyPr/>
        <a:lstStyle/>
        <a:p>
          <a:endParaRPr lang="el-GR" sz="2800"/>
        </a:p>
      </dgm:t>
    </dgm:pt>
    <dgm:pt modelId="{13CC637B-3167-4785-B056-2102765AB824}" type="parTrans" cxnId="{6DC624EF-3B05-4CF8-B515-3BB039D777DB}">
      <dgm:prSet/>
      <dgm:spPr/>
      <dgm:t>
        <a:bodyPr/>
        <a:lstStyle/>
        <a:p>
          <a:endParaRPr lang="el-GR" sz="1600"/>
        </a:p>
      </dgm:t>
    </dgm:pt>
    <dgm:pt modelId="{6C2F8145-A1FF-4BE6-A0EF-236B1F8648AE}" type="sibTrans" cxnId="{6DC624EF-3B05-4CF8-B515-3BB039D777DB}">
      <dgm:prSet/>
      <dgm:spPr/>
      <dgm:t>
        <a:bodyPr/>
        <a:lstStyle/>
        <a:p>
          <a:endParaRPr lang="el-GR" sz="1600"/>
        </a:p>
      </dgm:t>
    </dgm:pt>
    <dgm:pt modelId="{8CFF5861-4A9E-4159-B71F-17F3F351D49F}" type="pres">
      <dgm:prSet presAssocID="{57151BE1-7239-459A-B83A-E436A70F89CC}" presName="Name0" presStyleCnt="0">
        <dgm:presLayoutVars>
          <dgm:dir/>
          <dgm:animLvl val="lvl"/>
          <dgm:resizeHandles val="exact"/>
        </dgm:presLayoutVars>
      </dgm:prSet>
      <dgm:spPr/>
      <dgm:t>
        <a:bodyPr/>
        <a:lstStyle/>
        <a:p>
          <a:endParaRPr lang="el-GR"/>
        </a:p>
      </dgm:t>
    </dgm:pt>
    <dgm:pt modelId="{07E31DFC-9BD7-4DA2-897A-828436963D78}" type="pres">
      <dgm:prSet presAssocID="{01355A68-7DA9-4A3B-89A1-FB4CC4C68DEE}" presName="boxAndChildren" presStyleCnt="0"/>
      <dgm:spPr/>
    </dgm:pt>
    <dgm:pt modelId="{6240349D-7B70-4E64-B94E-E860F5E89583}" type="pres">
      <dgm:prSet presAssocID="{01355A68-7DA9-4A3B-89A1-FB4CC4C68DEE}" presName="parentTextBox" presStyleLbl="node1" presStyleIdx="0" presStyleCnt="4"/>
      <dgm:spPr/>
      <dgm:t>
        <a:bodyPr/>
        <a:lstStyle/>
        <a:p>
          <a:endParaRPr lang="el-GR"/>
        </a:p>
      </dgm:t>
    </dgm:pt>
    <dgm:pt modelId="{6544B12F-AA4B-4CFA-B395-FA226B38C681}" type="pres">
      <dgm:prSet presAssocID="{05BEBB76-7530-4B72-AAE8-0D964213224D}" presName="sp" presStyleCnt="0"/>
      <dgm:spPr/>
    </dgm:pt>
    <dgm:pt modelId="{A730E888-0861-4300-AFF5-35F99E98E435}" type="pres">
      <dgm:prSet presAssocID="{37872C7E-04C4-44F1-A728-2AFDCB749576}" presName="arrowAndChildren" presStyleCnt="0"/>
      <dgm:spPr/>
    </dgm:pt>
    <dgm:pt modelId="{A4363B8D-153D-4D51-BC22-32D8140DA9ED}" type="pres">
      <dgm:prSet presAssocID="{37872C7E-04C4-44F1-A728-2AFDCB749576}" presName="parentTextArrow" presStyleLbl="node1" presStyleIdx="1" presStyleCnt="4"/>
      <dgm:spPr/>
      <dgm:t>
        <a:bodyPr/>
        <a:lstStyle/>
        <a:p>
          <a:endParaRPr lang="el-GR"/>
        </a:p>
      </dgm:t>
    </dgm:pt>
    <dgm:pt modelId="{1BF0A536-E494-4A51-945A-44EFBC0EE8D4}" type="pres">
      <dgm:prSet presAssocID="{757DA4C6-D6EA-4042-8014-4A840E2CDED3}" presName="sp" presStyleCnt="0"/>
      <dgm:spPr/>
    </dgm:pt>
    <dgm:pt modelId="{B0B3BBBB-B753-4DD8-AD42-967F8DF84A9A}" type="pres">
      <dgm:prSet presAssocID="{47F4EEA1-351E-4A44-919E-2A4392FF42A4}" presName="arrowAndChildren" presStyleCnt="0"/>
      <dgm:spPr/>
    </dgm:pt>
    <dgm:pt modelId="{C88098CC-793C-4186-B3F7-6FBB95226F60}" type="pres">
      <dgm:prSet presAssocID="{47F4EEA1-351E-4A44-919E-2A4392FF42A4}" presName="parentTextArrow" presStyleLbl="node1" presStyleIdx="1" presStyleCnt="4"/>
      <dgm:spPr/>
      <dgm:t>
        <a:bodyPr/>
        <a:lstStyle/>
        <a:p>
          <a:endParaRPr lang="el-GR"/>
        </a:p>
      </dgm:t>
    </dgm:pt>
    <dgm:pt modelId="{633F4DD4-5AF4-4374-AF15-B25DA71BC9FF}" type="pres">
      <dgm:prSet presAssocID="{47F4EEA1-351E-4A44-919E-2A4392FF42A4}" presName="arrow" presStyleLbl="node1" presStyleIdx="2" presStyleCnt="4" custScaleY="93760" custLinFactNeighborY="-87118"/>
      <dgm:spPr/>
      <dgm:t>
        <a:bodyPr/>
        <a:lstStyle/>
        <a:p>
          <a:endParaRPr lang="el-GR"/>
        </a:p>
      </dgm:t>
    </dgm:pt>
    <dgm:pt modelId="{14B3FE25-FFEA-476A-AC66-3D25E10D0311}" type="pres">
      <dgm:prSet presAssocID="{47F4EEA1-351E-4A44-919E-2A4392FF42A4}" presName="descendantArrow" presStyleCnt="0"/>
      <dgm:spPr/>
    </dgm:pt>
    <dgm:pt modelId="{DDACD6A0-972E-4F84-8977-DF0816C55C04}" type="pres">
      <dgm:prSet presAssocID="{790D185F-7A57-41DC-A638-57A680A74695}" presName="childTextArrow" presStyleLbl="fgAccFollowNode1" presStyleIdx="0" presStyleCnt="1" custScaleY="36850">
        <dgm:presLayoutVars>
          <dgm:bulletEnabled val="1"/>
        </dgm:presLayoutVars>
      </dgm:prSet>
      <dgm:spPr/>
      <dgm:t>
        <a:bodyPr/>
        <a:lstStyle/>
        <a:p>
          <a:endParaRPr lang="el-GR"/>
        </a:p>
      </dgm:t>
    </dgm:pt>
    <dgm:pt modelId="{FBADCC80-F738-4489-9053-E924A1CC76C5}" type="pres">
      <dgm:prSet presAssocID="{9C43C4A7-8482-463C-BC32-CE1E0C203C21}" presName="sp" presStyleCnt="0"/>
      <dgm:spPr/>
    </dgm:pt>
    <dgm:pt modelId="{16EBA9AB-E0C0-4778-BFC2-EE443247FEC8}" type="pres">
      <dgm:prSet presAssocID="{734106AC-CDF3-4E1D-BDBC-ABAAF2BE0A87}" presName="arrowAndChildren" presStyleCnt="0"/>
      <dgm:spPr/>
    </dgm:pt>
    <dgm:pt modelId="{3041F8B7-8D96-4946-9718-25336E9D329C}" type="pres">
      <dgm:prSet presAssocID="{734106AC-CDF3-4E1D-BDBC-ABAAF2BE0A87}" presName="parentTextArrow" presStyleLbl="node1" presStyleIdx="3" presStyleCnt="4" custLinFactNeighborY="99917"/>
      <dgm:spPr/>
      <dgm:t>
        <a:bodyPr/>
        <a:lstStyle/>
        <a:p>
          <a:endParaRPr lang="el-GR"/>
        </a:p>
      </dgm:t>
    </dgm:pt>
  </dgm:ptLst>
  <dgm:cxnLst>
    <dgm:cxn modelId="{28320E50-E032-4BCD-871F-3A4FFD2AD727}" srcId="{57151BE1-7239-459A-B83A-E436A70F89CC}" destId="{734106AC-CDF3-4E1D-BDBC-ABAAF2BE0A87}" srcOrd="0" destOrd="0" parTransId="{9522436B-553F-4072-B040-E8B98AF3D428}" sibTransId="{9C43C4A7-8482-463C-BC32-CE1E0C203C21}"/>
    <dgm:cxn modelId="{F86DB62E-3BBC-44B3-BE53-120BE18C0B0D}" type="presOf" srcId="{37872C7E-04C4-44F1-A728-2AFDCB749576}" destId="{A4363B8D-153D-4D51-BC22-32D8140DA9ED}" srcOrd="0" destOrd="0" presId="urn:microsoft.com/office/officeart/2005/8/layout/process4"/>
    <dgm:cxn modelId="{F2B5BA1D-27B9-4261-ABCF-C0C089574D9B}" type="presOf" srcId="{790D185F-7A57-41DC-A638-57A680A74695}" destId="{DDACD6A0-972E-4F84-8977-DF0816C55C04}" srcOrd="0" destOrd="0" presId="urn:microsoft.com/office/officeart/2005/8/layout/process4"/>
    <dgm:cxn modelId="{6DC624EF-3B05-4CF8-B515-3BB039D777DB}" srcId="{47F4EEA1-351E-4A44-919E-2A4392FF42A4}" destId="{790D185F-7A57-41DC-A638-57A680A74695}" srcOrd="0" destOrd="0" parTransId="{13CC637B-3167-4785-B056-2102765AB824}" sibTransId="{6C2F8145-A1FF-4BE6-A0EF-236B1F8648AE}"/>
    <dgm:cxn modelId="{F6F697BC-8A28-40E5-81FB-9880E14936E8}" type="presOf" srcId="{47F4EEA1-351E-4A44-919E-2A4392FF42A4}" destId="{633F4DD4-5AF4-4374-AF15-B25DA71BC9FF}" srcOrd="1" destOrd="0" presId="urn:microsoft.com/office/officeart/2005/8/layout/process4"/>
    <dgm:cxn modelId="{8A3A8A94-9698-4916-BBA9-72077B84C506}" srcId="{57151BE1-7239-459A-B83A-E436A70F89CC}" destId="{37872C7E-04C4-44F1-A728-2AFDCB749576}" srcOrd="2" destOrd="0" parTransId="{CD6CD1EE-549A-48E7-91BF-630E39DFCB48}" sibTransId="{05BEBB76-7530-4B72-AAE8-0D964213224D}"/>
    <dgm:cxn modelId="{D9410E26-B77A-455A-AE43-522C622D753B}" type="presOf" srcId="{734106AC-CDF3-4E1D-BDBC-ABAAF2BE0A87}" destId="{3041F8B7-8D96-4946-9718-25336E9D329C}" srcOrd="0" destOrd="0" presId="urn:microsoft.com/office/officeart/2005/8/layout/process4"/>
    <dgm:cxn modelId="{997AF861-4FCD-4B32-B758-E5A76AF67E0E}" type="presOf" srcId="{47F4EEA1-351E-4A44-919E-2A4392FF42A4}" destId="{C88098CC-793C-4186-B3F7-6FBB95226F60}" srcOrd="0" destOrd="0" presId="urn:microsoft.com/office/officeart/2005/8/layout/process4"/>
    <dgm:cxn modelId="{570349C6-BCF6-4A96-AAC3-657616FA5848}" srcId="{57151BE1-7239-459A-B83A-E436A70F89CC}" destId="{47F4EEA1-351E-4A44-919E-2A4392FF42A4}" srcOrd="1" destOrd="0" parTransId="{35F4DF18-11B8-49D7-B376-9B6E08F7AA7D}" sibTransId="{757DA4C6-D6EA-4042-8014-4A840E2CDED3}"/>
    <dgm:cxn modelId="{2D490AF3-8DE3-4F05-AA74-DD0FE1606230}" type="presOf" srcId="{57151BE1-7239-459A-B83A-E436A70F89CC}" destId="{8CFF5861-4A9E-4159-B71F-17F3F351D49F}" srcOrd="0" destOrd="0" presId="urn:microsoft.com/office/officeart/2005/8/layout/process4"/>
    <dgm:cxn modelId="{AB46229E-FAA5-4014-9B2E-4DA9D85072A0}" type="presOf" srcId="{01355A68-7DA9-4A3B-89A1-FB4CC4C68DEE}" destId="{6240349D-7B70-4E64-B94E-E860F5E89583}" srcOrd="0" destOrd="0" presId="urn:microsoft.com/office/officeart/2005/8/layout/process4"/>
    <dgm:cxn modelId="{69FC002B-ED03-47A0-904B-808697E94DB4}" srcId="{57151BE1-7239-459A-B83A-E436A70F89CC}" destId="{01355A68-7DA9-4A3B-89A1-FB4CC4C68DEE}" srcOrd="3" destOrd="0" parTransId="{C668205D-0973-4640-8767-1E72DA03FEAF}" sibTransId="{05A838F6-E664-471C-9CB5-655399314717}"/>
    <dgm:cxn modelId="{AC3B4F43-AE12-4BF7-B3E4-A67653A82DDA}" type="presParOf" srcId="{8CFF5861-4A9E-4159-B71F-17F3F351D49F}" destId="{07E31DFC-9BD7-4DA2-897A-828436963D78}" srcOrd="0" destOrd="0" presId="urn:microsoft.com/office/officeart/2005/8/layout/process4"/>
    <dgm:cxn modelId="{F46880F1-ADDD-4B33-BE16-C26E99251DE6}" type="presParOf" srcId="{07E31DFC-9BD7-4DA2-897A-828436963D78}" destId="{6240349D-7B70-4E64-B94E-E860F5E89583}" srcOrd="0" destOrd="0" presId="urn:microsoft.com/office/officeart/2005/8/layout/process4"/>
    <dgm:cxn modelId="{45566BE6-F491-4F3C-B908-85EB44496C0A}" type="presParOf" srcId="{8CFF5861-4A9E-4159-B71F-17F3F351D49F}" destId="{6544B12F-AA4B-4CFA-B395-FA226B38C681}" srcOrd="1" destOrd="0" presId="urn:microsoft.com/office/officeart/2005/8/layout/process4"/>
    <dgm:cxn modelId="{85F88926-9FC2-47DE-B579-00B89CA7DC1C}" type="presParOf" srcId="{8CFF5861-4A9E-4159-B71F-17F3F351D49F}" destId="{A730E888-0861-4300-AFF5-35F99E98E435}" srcOrd="2" destOrd="0" presId="urn:microsoft.com/office/officeart/2005/8/layout/process4"/>
    <dgm:cxn modelId="{79B2DAF5-C731-4B93-BCBF-42148F1D4450}" type="presParOf" srcId="{A730E888-0861-4300-AFF5-35F99E98E435}" destId="{A4363B8D-153D-4D51-BC22-32D8140DA9ED}" srcOrd="0" destOrd="0" presId="urn:microsoft.com/office/officeart/2005/8/layout/process4"/>
    <dgm:cxn modelId="{A2BE1F63-FD5D-4155-B713-12EB401C6DC1}" type="presParOf" srcId="{8CFF5861-4A9E-4159-B71F-17F3F351D49F}" destId="{1BF0A536-E494-4A51-945A-44EFBC0EE8D4}" srcOrd="3" destOrd="0" presId="urn:microsoft.com/office/officeart/2005/8/layout/process4"/>
    <dgm:cxn modelId="{D5BE4B3A-7E42-424B-A9B8-52DACC7507AE}" type="presParOf" srcId="{8CFF5861-4A9E-4159-B71F-17F3F351D49F}" destId="{B0B3BBBB-B753-4DD8-AD42-967F8DF84A9A}" srcOrd="4" destOrd="0" presId="urn:microsoft.com/office/officeart/2005/8/layout/process4"/>
    <dgm:cxn modelId="{029E4EB8-955E-4C68-A1F9-4D6EFA02A0EF}" type="presParOf" srcId="{B0B3BBBB-B753-4DD8-AD42-967F8DF84A9A}" destId="{C88098CC-793C-4186-B3F7-6FBB95226F60}" srcOrd="0" destOrd="0" presId="urn:microsoft.com/office/officeart/2005/8/layout/process4"/>
    <dgm:cxn modelId="{20B2E5AA-E831-4847-A27A-54EACA862FFD}" type="presParOf" srcId="{B0B3BBBB-B753-4DD8-AD42-967F8DF84A9A}" destId="{633F4DD4-5AF4-4374-AF15-B25DA71BC9FF}" srcOrd="1" destOrd="0" presId="urn:microsoft.com/office/officeart/2005/8/layout/process4"/>
    <dgm:cxn modelId="{9383F8E1-4094-4515-99BC-4AD3306D6DDE}" type="presParOf" srcId="{B0B3BBBB-B753-4DD8-AD42-967F8DF84A9A}" destId="{14B3FE25-FFEA-476A-AC66-3D25E10D0311}" srcOrd="2" destOrd="0" presId="urn:microsoft.com/office/officeart/2005/8/layout/process4"/>
    <dgm:cxn modelId="{05A2D20D-FD84-4260-9D16-52D2F5459B38}" type="presParOf" srcId="{14B3FE25-FFEA-476A-AC66-3D25E10D0311}" destId="{DDACD6A0-972E-4F84-8977-DF0816C55C04}" srcOrd="0" destOrd="0" presId="urn:microsoft.com/office/officeart/2005/8/layout/process4"/>
    <dgm:cxn modelId="{EA934A73-526E-48D0-843A-1CDAAB1AFDCA}" type="presParOf" srcId="{8CFF5861-4A9E-4159-B71F-17F3F351D49F}" destId="{FBADCC80-F738-4489-9053-E924A1CC76C5}" srcOrd="5" destOrd="0" presId="urn:microsoft.com/office/officeart/2005/8/layout/process4"/>
    <dgm:cxn modelId="{AD7A226F-7984-4FBC-892C-F4ABAD11EC1C}" type="presParOf" srcId="{8CFF5861-4A9E-4159-B71F-17F3F351D49F}" destId="{16EBA9AB-E0C0-4778-BFC2-EE443247FEC8}" srcOrd="6" destOrd="0" presId="urn:microsoft.com/office/officeart/2005/8/layout/process4"/>
    <dgm:cxn modelId="{559D75E6-4944-4435-9610-3E6AB45690C4}" type="presParOf" srcId="{16EBA9AB-E0C0-4778-BFC2-EE443247FEC8}" destId="{3041F8B7-8D96-4946-9718-25336E9D32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82F49-E3BF-4DD5-8BD0-71C63131A774}"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l-GR"/>
        </a:p>
      </dgm:t>
    </dgm:pt>
    <dgm:pt modelId="{A07046A4-258C-4B7C-A2E7-CF78D3EB67F6}">
      <dgm:prSet/>
      <dgm:spPr/>
      <dgm:t>
        <a:bodyPr/>
        <a:lstStyle/>
        <a:p>
          <a:pPr rtl="0"/>
          <a:r>
            <a:rPr lang="el-GR" smtClean="0"/>
            <a:t>Διοργάνωση Σεμιναρίων </a:t>
          </a:r>
          <a:endParaRPr lang="el-GR"/>
        </a:p>
      </dgm:t>
    </dgm:pt>
    <dgm:pt modelId="{85C4583B-F5D0-4449-AE59-8B1C16CF995A}" type="parTrans" cxnId="{BD3BEA16-F20F-4AE0-9A34-8CFFDCCD17CD}">
      <dgm:prSet/>
      <dgm:spPr/>
      <dgm:t>
        <a:bodyPr/>
        <a:lstStyle/>
        <a:p>
          <a:endParaRPr lang="el-GR"/>
        </a:p>
      </dgm:t>
    </dgm:pt>
    <dgm:pt modelId="{559BE95B-B48A-466F-AC92-DFD55C38ADAD}" type="sibTrans" cxnId="{BD3BEA16-F20F-4AE0-9A34-8CFFDCCD17CD}">
      <dgm:prSet/>
      <dgm:spPr/>
      <dgm:t>
        <a:bodyPr/>
        <a:lstStyle/>
        <a:p>
          <a:endParaRPr lang="el-GR"/>
        </a:p>
      </dgm:t>
    </dgm:pt>
    <dgm:pt modelId="{16FE20DD-BD34-40C7-9992-D9C0DF339925}">
      <dgm:prSet/>
      <dgm:spPr/>
      <dgm:t>
        <a:bodyPr/>
        <a:lstStyle/>
        <a:p>
          <a:pPr rtl="0"/>
          <a:r>
            <a:rPr lang="el-GR" smtClean="0"/>
            <a:t>Συμμετοχή σε συνέδρια και ημερίδες</a:t>
          </a:r>
          <a:endParaRPr lang="el-GR"/>
        </a:p>
      </dgm:t>
    </dgm:pt>
    <dgm:pt modelId="{DC35E6D1-8EF9-446E-A0B4-C74769940E12}" type="parTrans" cxnId="{D0151D8F-DBD8-4431-A84E-A38221CE941B}">
      <dgm:prSet/>
      <dgm:spPr/>
      <dgm:t>
        <a:bodyPr/>
        <a:lstStyle/>
        <a:p>
          <a:endParaRPr lang="el-GR"/>
        </a:p>
      </dgm:t>
    </dgm:pt>
    <dgm:pt modelId="{C14BDB8B-D268-432D-AA3C-5FF3338B7BAA}" type="sibTrans" cxnId="{D0151D8F-DBD8-4431-A84E-A38221CE941B}">
      <dgm:prSet/>
      <dgm:spPr/>
      <dgm:t>
        <a:bodyPr/>
        <a:lstStyle/>
        <a:p>
          <a:endParaRPr lang="el-GR"/>
        </a:p>
      </dgm:t>
    </dgm:pt>
    <dgm:pt modelId="{DC67E6A1-0311-4F2B-8D48-9A8C9ACD5F60}">
      <dgm:prSet/>
      <dgm:spPr/>
      <dgm:t>
        <a:bodyPr/>
        <a:lstStyle/>
        <a:p>
          <a:pPr rtl="0"/>
          <a:r>
            <a:rPr lang="el-GR" smtClean="0"/>
            <a:t>Εσωτερική εκπαίδευση </a:t>
          </a:r>
          <a:endParaRPr lang="el-GR"/>
        </a:p>
      </dgm:t>
    </dgm:pt>
    <dgm:pt modelId="{B857D60D-AC23-4837-A6EC-3301513992C9}" type="parTrans" cxnId="{99DFDD3F-4C51-4CF5-9705-8A7E61B678D7}">
      <dgm:prSet/>
      <dgm:spPr/>
      <dgm:t>
        <a:bodyPr/>
        <a:lstStyle/>
        <a:p>
          <a:endParaRPr lang="el-GR"/>
        </a:p>
      </dgm:t>
    </dgm:pt>
    <dgm:pt modelId="{6666C810-7D4C-4E88-BA64-6A0FF524CE7D}" type="sibTrans" cxnId="{99DFDD3F-4C51-4CF5-9705-8A7E61B678D7}">
      <dgm:prSet/>
      <dgm:spPr/>
      <dgm:t>
        <a:bodyPr/>
        <a:lstStyle/>
        <a:p>
          <a:endParaRPr lang="el-GR"/>
        </a:p>
      </dgm:t>
    </dgm:pt>
    <dgm:pt modelId="{0FAE1B74-3F06-492B-B5D5-74FBC499E79E}" type="pres">
      <dgm:prSet presAssocID="{7BA82F49-E3BF-4DD5-8BD0-71C63131A774}" presName="Name0" presStyleCnt="0">
        <dgm:presLayoutVars>
          <dgm:dir/>
          <dgm:animLvl val="lvl"/>
          <dgm:resizeHandles val="exact"/>
        </dgm:presLayoutVars>
      </dgm:prSet>
      <dgm:spPr/>
      <dgm:t>
        <a:bodyPr/>
        <a:lstStyle/>
        <a:p>
          <a:endParaRPr lang="el-GR"/>
        </a:p>
      </dgm:t>
    </dgm:pt>
    <dgm:pt modelId="{37C49080-C42C-4FC8-9316-58E2518B42A9}" type="pres">
      <dgm:prSet presAssocID="{A07046A4-258C-4B7C-A2E7-CF78D3EB67F6}" presName="linNode" presStyleCnt="0"/>
      <dgm:spPr/>
    </dgm:pt>
    <dgm:pt modelId="{1CDB60E8-1427-480A-9B0A-5F99143E4E06}" type="pres">
      <dgm:prSet presAssocID="{A07046A4-258C-4B7C-A2E7-CF78D3EB67F6}" presName="parentText" presStyleLbl="node1" presStyleIdx="0" presStyleCnt="3">
        <dgm:presLayoutVars>
          <dgm:chMax val="1"/>
          <dgm:bulletEnabled val="1"/>
        </dgm:presLayoutVars>
      </dgm:prSet>
      <dgm:spPr/>
      <dgm:t>
        <a:bodyPr/>
        <a:lstStyle/>
        <a:p>
          <a:endParaRPr lang="el-GR"/>
        </a:p>
      </dgm:t>
    </dgm:pt>
    <dgm:pt modelId="{F10A5E90-626B-46E3-A8E3-1B37395F3322}" type="pres">
      <dgm:prSet presAssocID="{559BE95B-B48A-466F-AC92-DFD55C38ADAD}" presName="sp" presStyleCnt="0"/>
      <dgm:spPr/>
    </dgm:pt>
    <dgm:pt modelId="{A7820830-E55F-4F04-A24B-EAF118E0B1FE}" type="pres">
      <dgm:prSet presAssocID="{16FE20DD-BD34-40C7-9992-D9C0DF339925}" presName="linNode" presStyleCnt="0"/>
      <dgm:spPr/>
    </dgm:pt>
    <dgm:pt modelId="{DFF38632-6762-467C-A62B-32929CEA5DBC}" type="pres">
      <dgm:prSet presAssocID="{16FE20DD-BD34-40C7-9992-D9C0DF339925}" presName="parentText" presStyleLbl="node1" presStyleIdx="1" presStyleCnt="3">
        <dgm:presLayoutVars>
          <dgm:chMax val="1"/>
          <dgm:bulletEnabled val="1"/>
        </dgm:presLayoutVars>
      </dgm:prSet>
      <dgm:spPr/>
      <dgm:t>
        <a:bodyPr/>
        <a:lstStyle/>
        <a:p>
          <a:endParaRPr lang="el-GR"/>
        </a:p>
      </dgm:t>
    </dgm:pt>
    <dgm:pt modelId="{A1C60D8D-4CCC-408D-ABA8-6CDD8544F4DC}" type="pres">
      <dgm:prSet presAssocID="{C14BDB8B-D268-432D-AA3C-5FF3338B7BAA}" presName="sp" presStyleCnt="0"/>
      <dgm:spPr/>
    </dgm:pt>
    <dgm:pt modelId="{887D0FEB-61F0-413C-AFEB-AF4F6F6CCB93}" type="pres">
      <dgm:prSet presAssocID="{DC67E6A1-0311-4F2B-8D48-9A8C9ACD5F60}" presName="linNode" presStyleCnt="0"/>
      <dgm:spPr/>
    </dgm:pt>
    <dgm:pt modelId="{4175A03C-2C9C-45A2-AFA6-C799D9E39E57}" type="pres">
      <dgm:prSet presAssocID="{DC67E6A1-0311-4F2B-8D48-9A8C9ACD5F60}" presName="parentText" presStyleLbl="node1" presStyleIdx="2" presStyleCnt="3">
        <dgm:presLayoutVars>
          <dgm:chMax val="1"/>
          <dgm:bulletEnabled val="1"/>
        </dgm:presLayoutVars>
      </dgm:prSet>
      <dgm:spPr/>
      <dgm:t>
        <a:bodyPr/>
        <a:lstStyle/>
        <a:p>
          <a:endParaRPr lang="el-GR"/>
        </a:p>
      </dgm:t>
    </dgm:pt>
  </dgm:ptLst>
  <dgm:cxnLst>
    <dgm:cxn modelId="{D0151D8F-DBD8-4431-A84E-A38221CE941B}" srcId="{7BA82F49-E3BF-4DD5-8BD0-71C63131A774}" destId="{16FE20DD-BD34-40C7-9992-D9C0DF339925}" srcOrd="1" destOrd="0" parTransId="{DC35E6D1-8EF9-446E-A0B4-C74769940E12}" sibTransId="{C14BDB8B-D268-432D-AA3C-5FF3338B7BAA}"/>
    <dgm:cxn modelId="{4AB2301E-A411-445A-A7C8-655AB4EE54DD}" type="presOf" srcId="{DC67E6A1-0311-4F2B-8D48-9A8C9ACD5F60}" destId="{4175A03C-2C9C-45A2-AFA6-C799D9E39E57}" srcOrd="0" destOrd="0" presId="urn:microsoft.com/office/officeart/2005/8/layout/vList5"/>
    <dgm:cxn modelId="{99DFDD3F-4C51-4CF5-9705-8A7E61B678D7}" srcId="{7BA82F49-E3BF-4DD5-8BD0-71C63131A774}" destId="{DC67E6A1-0311-4F2B-8D48-9A8C9ACD5F60}" srcOrd="2" destOrd="0" parTransId="{B857D60D-AC23-4837-A6EC-3301513992C9}" sibTransId="{6666C810-7D4C-4E88-BA64-6A0FF524CE7D}"/>
    <dgm:cxn modelId="{45DDAD7D-1166-4EC8-B8C4-387D912E5708}" type="presOf" srcId="{A07046A4-258C-4B7C-A2E7-CF78D3EB67F6}" destId="{1CDB60E8-1427-480A-9B0A-5F99143E4E06}" srcOrd="0" destOrd="0" presId="urn:microsoft.com/office/officeart/2005/8/layout/vList5"/>
    <dgm:cxn modelId="{00737B46-5AFE-4B37-BFD9-018B83F6941E}" type="presOf" srcId="{7BA82F49-E3BF-4DD5-8BD0-71C63131A774}" destId="{0FAE1B74-3F06-492B-B5D5-74FBC499E79E}" srcOrd="0" destOrd="0" presId="urn:microsoft.com/office/officeart/2005/8/layout/vList5"/>
    <dgm:cxn modelId="{A2CE9519-1F05-4038-A7FA-EF84AC4C36C8}" type="presOf" srcId="{16FE20DD-BD34-40C7-9992-D9C0DF339925}" destId="{DFF38632-6762-467C-A62B-32929CEA5DBC}" srcOrd="0" destOrd="0" presId="urn:microsoft.com/office/officeart/2005/8/layout/vList5"/>
    <dgm:cxn modelId="{BD3BEA16-F20F-4AE0-9A34-8CFFDCCD17CD}" srcId="{7BA82F49-E3BF-4DD5-8BD0-71C63131A774}" destId="{A07046A4-258C-4B7C-A2E7-CF78D3EB67F6}" srcOrd="0" destOrd="0" parTransId="{85C4583B-F5D0-4449-AE59-8B1C16CF995A}" sibTransId="{559BE95B-B48A-466F-AC92-DFD55C38ADAD}"/>
    <dgm:cxn modelId="{904A3447-0C4B-4349-9329-5B00303C681D}" type="presParOf" srcId="{0FAE1B74-3F06-492B-B5D5-74FBC499E79E}" destId="{37C49080-C42C-4FC8-9316-58E2518B42A9}" srcOrd="0" destOrd="0" presId="urn:microsoft.com/office/officeart/2005/8/layout/vList5"/>
    <dgm:cxn modelId="{40CC0BE2-4F4C-46B4-A478-478F728786BB}" type="presParOf" srcId="{37C49080-C42C-4FC8-9316-58E2518B42A9}" destId="{1CDB60E8-1427-480A-9B0A-5F99143E4E06}" srcOrd="0" destOrd="0" presId="urn:microsoft.com/office/officeart/2005/8/layout/vList5"/>
    <dgm:cxn modelId="{89F5259E-CEB5-4F25-9CB8-B2ECE1EC64B2}" type="presParOf" srcId="{0FAE1B74-3F06-492B-B5D5-74FBC499E79E}" destId="{F10A5E90-626B-46E3-A8E3-1B37395F3322}" srcOrd="1" destOrd="0" presId="urn:microsoft.com/office/officeart/2005/8/layout/vList5"/>
    <dgm:cxn modelId="{3173BDCC-EFAC-4DB4-839B-ACAEE934CEB1}" type="presParOf" srcId="{0FAE1B74-3F06-492B-B5D5-74FBC499E79E}" destId="{A7820830-E55F-4F04-A24B-EAF118E0B1FE}" srcOrd="2" destOrd="0" presId="urn:microsoft.com/office/officeart/2005/8/layout/vList5"/>
    <dgm:cxn modelId="{3C1009A7-7F35-41DE-8A41-C15CF678AF2A}" type="presParOf" srcId="{A7820830-E55F-4F04-A24B-EAF118E0B1FE}" destId="{DFF38632-6762-467C-A62B-32929CEA5DBC}" srcOrd="0" destOrd="0" presId="urn:microsoft.com/office/officeart/2005/8/layout/vList5"/>
    <dgm:cxn modelId="{AD3FF602-C730-4470-B220-A349F31BCE9B}" type="presParOf" srcId="{0FAE1B74-3F06-492B-B5D5-74FBC499E79E}" destId="{A1C60D8D-4CCC-408D-ABA8-6CDD8544F4DC}" srcOrd="3" destOrd="0" presId="urn:microsoft.com/office/officeart/2005/8/layout/vList5"/>
    <dgm:cxn modelId="{D11613FE-A8F2-40AF-84D9-376FC5E9B9C7}" type="presParOf" srcId="{0FAE1B74-3F06-492B-B5D5-74FBC499E79E}" destId="{887D0FEB-61F0-413C-AFEB-AF4F6F6CCB93}" srcOrd="4" destOrd="0" presId="urn:microsoft.com/office/officeart/2005/8/layout/vList5"/>
    <dgm:cxn modelId="{DB3BB32B-1611-49D3-BBFD-B6C1F0C88A57}" type="presParOf" srcId="{887D0FEB-61F0-413C-AFEB-AF4F6F6CCB93}" destId="{4175A03C-2C9C-45A2-AFA6-C799D9E39E5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C333B7-C898-4FB5-A5AB-0224759301F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l-GR"/>
        </a:p>
      </dgm:t>
    </dgm:pt>
    <dgm:pt modelId="{0F73A304-838C-4685-9465-48AC97F2AA73}">
      <dgm:prSet/>
      <dgm:spPr/>
      <dgm:t>
        <a:bodyPr/>
        <a:lstStyle/>
        <a:p>
          <a:pPr rtl="0"/>
          <a:r>
            <a:rPr lang="el-GR" b="1" smtClean="0"/>
            <a:t>Διά βίου Εκπαίδευση </a:t>
          </a:r>
          <a:br>
            <a:rPr lang="el-GR" b="1" smtClean="0"/>
          </a:br>
          <a:r>
            <a:rPr lang="el-GR" b="1" smtClean="0"/>
            <a:t>του προσωπικού μας  </a:t>
          </a:r>
          <a:endParaRPr lang="el-GR"/>
        </a:p>
      </dgm:t>
    </dgm:pt>
    <dgm:pt modelId="{A95131EF-F3BA-42FB-A592-00261E5FEDA5}" type="parTrans" cxnId="{B54CEAEB-FF3C-4620-A5C5-2EDA5AD3DE77}">
      <dgm:prSet/>
      <dgm:spPr/>
      <dgm:t>
        <a:bodyPr/>
        <a:lstStyle/>
        <a:p>
          <a:endParaRPr lang="el-GR"/>
        </a:p>
      </dgm:t>
    </dgm:pt>
    <dgm:pt modelId="{C30F1061-5978-431F-9BC2-F6B62E344AB9}" type="sibTrans" cxnId="{B54CEAEB-FF3C-4620-A5C5-2EDA5AD3DE77}">
      <dgm:prSet/>
      <dgm:spPr/>
      <dgm:t>
        <a:bodyPr/>
        <a:lstStyle/>
        <a:p>
          <a:endParaRPr lang="el-GR"/>
        </a:p>
      </dgm:t>
    </dgm:pt>
    <dgm:pt modelId="{395AA7C5-4D51-4F2A-9E45-AB8140F01A7C}" type="pres">
      <dgm:prSet presAssocID="{E6C333B7-C898-4FB5-A5AB-0224759301FE}" presName="layout" presStyleCnt="0">
        <dgm:presLayoutVars>
          <dgm:chMax/>
          <dgm:chPref/>
          <dgm:dir/>
          <dgm:animOne val="branch"/>
          <dgm:animLvl val="lvl"/>
          <dgm:resizeHandles/>
        </dgm:presLayoutVars>
      </dgm:prSet>
      <dgm:spPr/>
      <dgm:t>
        <a:bodyPr/>
        <a:lstStyle/>
        <a:p>
          <a:endParaRPr lang="el-GR"/>
        </a:p>
      </dgm:t>
    </dgm:pt>
    <dgm:pt modelId="{03115762-B9EF-430F-822E-FB9BD144AF44}" type="pres">
      <dgm:prSet presAssocID="{0F73A304-838C-4685-9465-48AC97F2AA73}" presName="root" presStyleCnt="0">
        <dgm:presLayoutVars>
          <dgm:chMax/>
          <dgm:chPref val="4"/>
        </dgm:presLayoutVars>
      </dgm:prSet>
      <dgm:spPr/>
    </dgm:pt>
    <dgm:pt modelId="{65D17579-BB8E-43A3-AF3B-04A32F4D8836}" type="pres">
      <dgm:prSet presAssocID="{0F73A304-838C-4685-9465-48AC97F2AA73}" presName="rootComposite" presStyleCnt="0">
        <dgm:presLayoutVars/>
      </dgm:prSet>
      <dgm:spPr/>
    </dgm:pt>
    <dgm:pt modelId="{5B33195D-1CBB-4792-A698-1FAB6E6DF1C1}" type="pres">
      <dgm:prSet presAssocID="{0F73A304-838C-4685-9465-48AC97F2AA73}" presName="rootText" presStyleLbl="node0" presStyleIdx="0" presStyleCnt="1" custScaleY="346198">
        <dgm:presLayoutVars>
          <dgm:chMax/>
          <dgm:chPref val="4"/>
        </dgm:presLayoutVars>
      </dgm:prSet>
      <dgm:spPr/>
      <dgm:t>
        <a:bodyPr/>
        <a:lstStyle/>
        <a:p>
          <a:endParaRPr lang="el-GR"/>
        </a:p>
      </dgm:t>
    </dgm:pt>
    <dgm:pt modelId="{B745479C-6888-4C07-9272-CD12E8570459}" type="pres">
      <dgm:prSet presAssocID="{0F73A304-838C-4685-9465-48AC97F2AA73}" presName="childShape" presStyleCnt="0">
        <dgm:presLayoutVars>
          <dgm:chMax val="0"/>
          <dgm:chPref val="0"/>
        </dgm:presLayoutVars>
      </dgm:prSet>
      <dgm:spPr/>
    </dgm:pt>
  </dgm:ptLst>
  <dgm:cxnLst>
    <dgm:cxn modelId="{2CB995AE-1784-48D7-AE2A-FFB4DBE836EF}" type="presOf" srcId="{E6C333B7-C898-4FB5-A5AB-0224759301FE}" destId="{395AA7C5-4D51-4F2A-9E45-AB8140F01A7C}" srcOrd="0" destOrd="0" presId="urn:microsoft.com/office/officeart/2008/layout/PictureAccentList"/>
    <dgm:cxn modelId="{35D8D4BF-1C7C-4A57-A0A9-57906BE68C2D}" type="presOf" srcId="{0F73A304-838C-4685-9465-48AC97F2AA73}" destId="{5B33195D-1CBB-4792-A698-1FAB6E6DF1C1}" srcOrd="0" destOrd="0" presId="urn:microsoft.com/office/officeart/2008/layout/PictureAccentList"/>
    <dgm:cxn modelId="{B54CEAEB-FF3C-4620-A5C5-2EDA5AD3DE77}" srcId="{E6C333B7-C898-4FB5-A5AB-0224759301FE}" destId="{0F73A304-838C-4685-9465-48AC97F2AA73}" srcOrd="0" destOrd="0" parTransId="{A95131EF-F3BA-42FB-A592-00261E5FEDA5}" sibTransId="{C30F1061-5978-431F-9BC2-F6B62E344AB9}"/>
    <dgm:cxn modelId="{39D5D124-70ED-4968-AD58-5D8BE04A1068}" type="presParOf" srcId="{395AA7C5-4D51-4F2A-9E45-AB8140F01A7C}" destId="{03115762-B9EF-430F-822E-FB9BD144AF44}" srcOrd="0" destOrd="0" presId="urn:microsoft.com/office/officeart/2008/layout/PictureAccentList"/>
    <dgm:cxn modelId="{98FCA7D8-982C-422C-8D08-FFAD1E1CC0E3}" type="presParOf" srcId="{03115762-B9EF-430F-822E-FB9BD144AF44}" destId="{65D17579-BB8E-43A3-AF3B-04A32F4D8836}" srcOrd="0" destOrd="0" presId="urn:microsoft.com/office/officeart/2008/layout/PictureAccentList"/>
    <dgm:cxn modelId="{DFAD05D5-F498-4718-A615-8EB401594CDF}" type="presParOf" srcId="{65D17579-BB8E-43A3-AF3B-04A32F4D8836}" destId="{5B33195D-1CBB-4792-A698-1FAB6E6DF1C1}" srcOrd="0" destOrd="0" presId="urn:microsoft.com/office/officeart/2008/layout/PictureAccentList"/>
    <dgm:cxn modelId="{27A44EB4-C37D-4889-8BE8-3F7387865838}" type="presParOf" srcId="{03115762-B9EF-430F-822E-FB9BD144AF44}" destId="{B745479C-6888-4C07-9272-CD12E8570459}" srcOrd="1" destOrd="0" presId="urn:microsoft.com/office/officeart/2008/layout/Pictu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181FDB-C9A5-451A-A762-260166876BF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l-GR"/>
        </a:p>
      </dgm:t>
    </dgm:pt>
    <dgm:pt modelId="{7C0E8D9C-360A-40CB-AE8A-9C7B4A6C73C6}">
      <dgm:prSet custT="1"/>
      <dgm:spPr/>
      <dgm:t>
        <a:bodyPr/>
        <a:lstStyle/>
        <a:p>
          <a:pPr rtl="0"/>
          <a:r>
            <a:rPr lang="el-GR" sz="2000" dirty="0" smtClean="0">
              <a:latin typeface="Calibri" panose="020F0502020204030204" pitchFamily="34" charset="0"/>
            </a:rPr>
            <a:t>Το Κέντρο </a:t>
          </a:r>
          <a:r>
            <a:rPr lang="en-US" sz="2000" dirty="0" smtClean="0">
              <a:latin typeface="Calibri" panose="020F0502020204030204" pitchFamily="34" charset="0"/>
            </a:rPr>
            <a:t>Euromedica </a:t>
          </a:r>
          <a:r>
            <a:rPr lang="el-GR" sz="2000" dirty="0" smtClean="0">
              <a:latin typeface="Calibri" panose="020F0502020204030204" pitchFamily="34" charset="0"/>
            </a:rPr>
            <a:t>Αρωγή, συνεργάζεται με τα παρακάτω πανεπιστημιακά ιδρύματα  στα  πλαίσια πρακτικής άσκησης φοιτητών</a:t>
          </a:r>
          <a:endParaRPr lang="el-GR" sz="2000" dirty="0">
            <a:latin typeface="Calibri" panose="020F0502020204030204" pitchFamily="34" charset="0"/>
          </a:endParaRPr>
        </a:p>
      </dgm:t>
    </dgm:pt>
    <dgm:pt modelId="{BB34D0E3-9D77-456C-9413-9D08C0055B75}" type="parTrans" cxnId="{65001122-C044-4183-88C2-B7ABE0171BFE}">
      <dgm:prSet/>
      <dgm:spPr/>
      <dgm:t>
        <a:bodyPr/>
        <a:lstStyle/>
        <a:p>
          <a:endParaRPr lang="el-GR"/>
        </a:p>
      </dgm:t>
    </dgm:pt>
    <dgm:pt modelId="{1F44C807-8451-4B55-AC1E-C39603F74327}" type="sibTrans" cxnId="{65001122-C044-4183-88C2-B7ABE0171BFE}">
      <dgm:prSet/>
      <dgm:spPr/>
      <dgm:t>
        <a:bodyPr/>
        <a:lstStyle/>
        <a:p>
          <a:endParaRPr lang="el-GR"/>
        </a:p>
      </dgm:t>
    </dgm:pt>
    <dgm:pt modelId="{EC1D22AE-78CE-48B5-B8A7-34F1F9C54C56}">
      <dgm:prSet custT="1"/>
      <dgm:spPr/>
      <dgm:t>
        <a:bodyPr/>
        <a:lstStyle/>
        <a:p>
          <a:pPr rtl="0"/>
          <a:r>
            <a:rPr lang="el-GR" sz="2800" dirty="0" smtClean="0"/>
            <a:t>Για τα τμήματα: </a:t>
          </a:r>
          <a:endParaRPr lang="el-GR" sz="2800" dirty="0"/>
        </a:p>
      </dgm:t>
    </dgm:pt>
    <dgm:pt modelId="{DFC1231C-EA3A-4A50-8584-47C5F4A64BC0}" type="parTrans" cxnId="{B599F4BA-F7A2-4936-BDCD-C76C7992370A}">
      <dgm:prSet/>
      <dgm:spPr/>
      <dgm:t>
        <a:bodyPr/>
        <a:lstStyle/>
        <a:p>
          <a:endParaRPr lang="el-GR"/>
        </a:p>
      </dgm:t>
    </dgm:pt>
    <dgm:pt modelId="{011593F4-AF52-4C3A-B09A-897BF32F569E}" type="sibTrans" cxnId="{B599F4BA-F7A2-4936-BDCD-C76C7992370A}">
      <dgm:prSet/>
      <dgm:spPr/>
      <dgm:t>
        <a:bodyPr/>
        <a:lstStyle/>
        <a:p>
          <a:endParaRPr lang="el-GR"/>
        </a:p>
      </dgm:t>
    </dgm:pt>
    <dgm:pt modelId="{7A35725A-8EB1-438F-B5F5-AD3AB1BCF4F2}">
      <dgm:prSet custT="1"/>
      <dgm:spPr/>
      <dgm:t>
        <a:bodyPr/>
        <a:lstStyle/>
        <a:p>
          <a:pPr rtl="0"/>
          <a:r>
            <a:rPr lang="el-GR" sz="1800" dirty="0" smtClean="0"/>
            <a:t>Λογοθεραπείας</a:t>
          </a:r>
          <a:endParaRPr lang="el-GR" sz="1800" dirty="0"/>
        </a:p>
      </dgm:t>
    </dgm:pt>
    <dgm:pt modelId="{5E4FAF7D-3C6C-4628-996E-4A45467EF2F2}" type="parTrans" cxnId="{A4D41577-6550-4983-85E1-602B32E01796}">
      <dgm:prSet/>
      <dgm:spPr/>
      <dgm:t>
        <a:bodyPr/>
        <a:lstStyle/>
        <a:p>
          <a:endParaRPr lang="el-GR"/>
        </a:p>
      </dgm:t>
    </dgm:pt>
    <dgm:pt modelId="{9C79F074-4D68-4A2B-95E1-F2F219C9746A}" type="sibTrans" cxnId="{A4D41577-6550-4983-85E1-602B32E01796}">
      <dgm:prSet/>
      <dgm:spPr/>
      <dgm:t>
        <a:bodyPr/>
        <a:lstStyle/>
        <a:p>
          <a:endParaRPr lang="el-GR"/>
        </a:p>
      </dgm:t>
    </dgm:pt>
    <dgm:pt modelId="{82CC34C4-A2EC-4F22-8CA9-780B957D996C}">
      <dgm:prSet custT="1"/>
      <dgm:spPr/>
      <dgm:t>
        <a:bodyPr/>
        <a:lstStyle/>
        <a:p>
          <a:pPr rtl="0"/>
          <a:r>
            <a:rPr lang="el-GR" sz="1800" dirty="0" smtClean="0"/>
            <a:t>Φυσιοθεραπείας</a:t>
          </a:r>
          <a:endParaRPr lang="el-GR" sz="1800" dirty="0"/>
        </a:p>
      </dgm:t>
    </dgm:pt>
    <dgm:pt modelId="{51736529-731C-4A0D-993D-53E95022A005}" type="parTrans" cxnId="{FCEE2759-A34D-464A-A5BD-7A055E8172C6}">
      <dgm:prSet/>
      <dgm:spPr/>
      <dgm:t>
        <a:bodyPr/>
        <a:lstStyle/>
        <a:p>
          <a:endParaRPr lang="el-GR"/>
        </a:p>
      </dgm:t>
    </dgm:pt>
    <dgm:pt modelId="{59AF539E-EEDC-4001-829A-B14F2A1C4221}" type="sibTrans" cxnId="{FCEE2759-A34D-464A-A5BD-7A055E8172C6}">
      <dgm:prSet/>
      <dgm:spPr/>
      <dgm:t>
        <a:bodyPr/>
        <a:lstStyle/>
        <a:p>
          <a:endParaRPr lang="el-GR"/>
        </a:p>
      </dgm:t>
    </dgm:pt>
    <dgm:pt modelId="{6B9B0951-C586-4892-AF94-98B78F9073D8}">
      <dgm:prSet custT="1"/>
      <dgm:spPr/>
      <dgm:t>
        <a:bodyPr/>
        <a:lstStyle/>
        <a:p>
          <a:pPr rtl="0"/>
          <a:r>
            <a:rPr lang="el-GR" sz="1800" dirty="0" smtClean="0"/>
            <a:t>Ψυχολογίας</a:t>
          </a:r>
          <a:endParaRPr lang="el-GR" sz="1800" dirty="0"/>
        </a:p>
      </dgm:t>
    </dgm:pt>
    <dgm:pt modelId="{6365480D-7778-4E8C-ABD8-1C042828E14F}" type="parTrans" cxnId="{D38C507E-63D0-4DFD-AEA3-57EAC5FCB69E}">
      <dgm:prSet/>
      <dgm:spPr/>
      <dgm:t>
        <a:bodyPr/>
        <a:lstStyle/>
        <a:p>
          <a:endParaRPr lang="el-GR"/>
        </a:p>
      </dgm:t>
    </dgm:pt>
    <dgm:pt modelId="{2FEBF5BE-BCE2-4D3A-AAA6-44A9ACD926DB}" type="sibTrans" cxnId="{D38C507E-63D0-4DFD-AEA3-57EAC5FCB69E}">
      <dgm:prSet/>
      <dgm:spPr/>
      <dgm:t>
        <a:bodyPr/>
        <a:lstStyle/>
        <a:p>
          <a:endParaRPr lang="el-GR"/>
        </a:p>
      </dgm:t>
    </dgm:pt>
    <dgm:pt modelId="{256C699A-42D5-4C19-97C9-69533E27B980}">
      <dgm:prSet custT="1"/>
      <dgm:spPr/>
      <dgm:t>
        <a:bodyPr/>
        <a:lstStyle/>
        <a:p>
          <a:pPr rtl="0"/>
          <a:r>
            <a:rPr lang="el-GR" sz="1800" dirty="0" smtClean="0"/>
            <a:t>Διατροφής – διαιτολόγους</a:t>
          </a:r>
          <a:endParaRPr lang="el-GR" sz="1800" dirty="0"/>
        </a:p>
      </dgm:t>
    </dgm:pt>
    <dgm:pt modelId="{64EB4E27-53D8-4F39-B729-98ED05798DFA}" type="parTrans" cxnId="{4AB089E7-9377-4393-B358-B26876C18C29}">
      <dgm:prSet/>
      <dgm:spPr/>
      <dgm:t>
        <a:bodyPr/>
        <a:lstStyle/>
        <a:p>
          <a:endParaRPr lang="el-GR"/>
        </a:p>
      </dgm:t>
    </dgm:pt>
    <dgm:pt modelId="{88EADA9B-6FE3-41E2-9236-96965DEA1A03}" type="sibTrans" cxnId="{4AB089E7-9377-4393-B358-B26876C18C29}">
      <dgm:prSet/>
      <dgm:spPr/>
      <dgm:t>
        <a:bodyPr/>
        <a:lstStyle/>
        <a:p>
          <a:endParaRPr lang="el-GR"/>
        </a:p>
      </dgm:t>
    </dgm:pt>
    <dgm:pt modelId="{6E883F56-B058-441C-B999-1B1055AD34EC}">
      <dgm:prSet custT="1"/>
      <dgm:spPr/>
      <dgm:t>
        <a:bodyPr/>
        <a:lstStyle/>
        <a:p>
          <a:pPr rtl="0"/>
          <a:r>
            <a:rPr lang="el-GR" sz="1800" dirty="0" smtClean="0"/>
            <a:t>Εργοθεραπείας </a:t>
          </a:r>
          <a:endParaRPr lang="el-GR" sz="1800" dirty="0"/>
        </a:p>
      </dgm:t>
    </dgm:pt>
    <dgm:pt modelId="{3F901FF3-300C-42A5-BA88-A461434B9590}" type="parTrans" cxnId="{13A944B4-78E8-479E-90D1-CC1CF18D6835}">
      <dgm:prSet/>
      <dgm:spPr/>
      <dgm:t>
        <a:bodyPr/>
        <a:lstStyle/>
        <a:p>
          <a:endParaRPr lang="el-GR"/>
        </a:p>
      </dgm:t>
    </dgm:pt>
    <dgm:pt modelId="{DD5301E8-B1DF-4C97-8DFB-BBF4F9EDBE45}" type="sibTrans" cxnId="{13A944B4-78E8-479E-90D1-CC1CF18D6835}">
      <dgm:prSet/>
      <dgm:spPr/>
      <dgm:t>
        <a:bodyPr/>
        <a:lstStyle/>
        <a:p>
          <a:endParaRPr lang="el-GR"/>
        </a:p>
      </dgm:t>
    </dgm:pt>
    <dgm:pt modelId="{FF31FEC1-9B96-434E-8B5A-C6682C3A5770}" type="pres">
      <dgm:prSet presAssocID="{BA181FDB-C9A5-451A-A762-260166876BFE}" presName="Name0" presStyleCnt="0">
        <dgm:presLayoutVars>
          <dgm:dir/>
          <dgm:animLvl val="lvl"/>
          <dgm:resizeHandles val="exact"/>
        </dgm:presLayoutVars>
      </dgm:prSet>
      <dgm:spPr/>
      <dgm:t>
        <a:bodyPr/>
        <a:lstStyle/>
        <a:p>
          <a:endParaRPr lang="el-GR"/>
        </a:p>
      </dgm:t>
    </dgm:pt>
    <dgm:pt modelId="{ADA5F2ED-5792-4315-9FF5-4FA08D7D1816}" type="pres">
      <dgm:prSet presAssocID="{7C0E8D9C-360A-40CB-AE8A-9C7B4A6C73C6}" presName="linNode" presStyleCnt="0"/>
      <dgm:spPr/>
    </dgm:pt>
    <dgm:pt modelId="{BFB2C0F0-A2EF-4601-9A87-8592C0F7C97C}" type="pres">
      <dgm:prSet presAssocID="{7C0E8D9C-360A-40CB-AE8A-9C7B4A6C73C6}" presName="parentText" presStyleLbl="node1" presStyleIdx="0" presStyleCnt="2" custScaleX="214651" custScaleY="61377" custLinFactNeighborX="31957" custLinFactNeighborY="-4594">
        <dgm:presLayoutVars>
          <dgm:chMax val="1"/>
          <dgm:bulletEnabled val="1"/>
        </dgm:presLayoutVars>
      </dgm:prSet>
      <dgm:spPr/>
      <dgm:t>
        <a:bodyPr/>
        <a:lstStyle/>
        <a:p>
          <a:endParaRPr lang="el-GR"/>
        </a:p>
      </dgm:t>
    </dgm:pt>
    <dgm:pt modelId="{A80C1B0E-CCA9-4485-ADA2-867798EE025F}" type="pres">
      <dgm:prSet presAssocID="{1F44C807-8451-4B55-AC1E-C39603F74327}" presName="sp" presStyleCnt="0"/>
      <dgm:spPr/>
    </dgm:pt>
    <dgm:pt modelId="{AF23A8DD-8D8B-45C8-B5D1-080CFB9CE5F2}" type="pres">
      <dgm:prSet presAssocID="{EC1D22AE-78CE-48B5-B8A7-34F1F9C54C56}" presName="linNode" presStyleCnt="0"/>
      <dgm:spPr/>
    </dgm:pt>
    <dgm:pt modelId="{3C44C5EE-16F0-4B5A-8782-A46B77D42D8D}" type="pres">
      <dgm:prSet presAssocID="{EC1D22AE-78CE-48B5-B8A7-34F1F9C54C56}" presName="parentText" presStyleLbl="node1" presStyleIdx="1" presStyleCnt="2" custScaleX="75418" custScaleY="77042" custLinFactNeighborX="-4148" custLinFactNeighborY="-1751">
        <dgm:presLayoutVars>
          <dgm:chMax val="1"/>
          <dgm:bulletEnabled val="1"/>
        </dgm:presLayoutVars>
      </dgm:prSet>
      <dgm:spPr/>
      <dgm:t>
        <a:bodyPr/>
        <a:lstStyle/>
        <a:p>
          <a:endParaRPr lang="el-GR"/>
        </a:p>
      </dgm:t>
    </dgm:pt>
    <dgm:pt modelId="{94466608-4BF4-4105-9820-8AE494B91E42}" type="pres">
      <dgm:prSet presAssocID="{EC1D22AE-78CE-48B5-B8A7-34F1F9C54C56}" presName="descendantText" presStyleLbl="alignAccFollowNode1" presStyleIdx="0" presStyleCnt="1">
        <dgm:presLayoutVars>
          <dgm:bulletEnabled val="1"/>
        </dgm:presLayoutVars>
      </dgm:prSet>
      <dgm:spPr/>
      <dgm:t>
        <a:bodyPr/>
        <a:lstStyle/>
        <a:p>
          <a:endParaRPr lang="el-GR"/>
        </a:p>
      </dgm:t>
    </dgm:pt>
  </dgm:ptLst>
  <dgm:cxnLst>
    <dgm:cxn modelId="{A4D41577-6550-4983-85E1-602B32E01796}" srcId="{EC1D22AE-78CE-48B5-B8A7-34F1F9C54C56}" destId="{7A35725A-8EB1-438F-B5F5-AD3AB1BCF4F2}" srcOrd="0" destOrd="0" parTransId="{5E4FAF7D-3C6C-4628-996E-4A45467EF2F2}" sibTransId="{9C79F074-4D68-4A2B-95E1-F2F219C9746A}"/>
    <dgm:cxn modelId="{66CBDFEC-B5B8-4CF8-9636-1A1CCD4F1388}" type="presOf" srcId="{256C699A-42D5-4C19-97C9-69533E27B980}" destId="{94466608-4BF4-4105-9820-8AE494B91E42}" srcOrd="0" destOrd="3" presId="urn:microsoft.com/office/officeart/2005/8/layout/vList5"/>
    <dgm:cxn modelId="{13A944B4-78E8-479E-90D1-CC1CF18D6835}" srcId="{EC1D22AE-78CE-48B5-B8A7-34F1F9C54C56}" destId="{6E883F56-B058-441C-B999-1B1055AD34EC}" srcOrd="4" destOrd="0" parTransId="{3F901FF3-300C-42A5-BA88-A461434B9590}" sibTransId="{DD5301E8-B1DF-4C97-8DFB-BBF4F9EDBE45}"/>
    <dgm:cxn modelId="{65001122-C044-4183-88C2-B7ABE0171BFE}" srcId="{BA181FDB-C9A5-451A-A762-260166876BFE}" destId="{7C0E8D9C-360A-40CB-AE8A-9C7B4A6C73C6}" srcOrd="0" destOrd="0" parTransId="{BB34D0E3-9D77-456C-9413-9D08C0055B75}" sibTransId="{1F44C807-8451-4B55-AC1E-C39603F74327}"/>
    <dgm:cxn modelId="{7B65DD55-EF8A-4FC3-BF41-7163E0CB09B5}" type="presOf" srcId="{7A35725A-8EB1-438F-B5F5-AD3AB1BCF4F2}" destId="{94466608-4BF4-4105-9820-8AE494B91E42}" srcOrd="0" destOrd="0" presId="urn:microsoft.com/office/officeart/2005/8/layout/vList5"/>
    <dgm:cxn modelId="{B1E1749F-F782-4605-A6B0-DE6E4684BE90}" type="presOf" srcId="{7C0E8D9C-360A-40CB-AE8A-9C7B4A6C73C6}" destId="{BFB2C0F0-A2EF-4601-9A87-8592C0F7C97C}" srcOrd="0" destOrd="0" presId="urn:microsoft.com/office/officeart/2005/8/layout/vList5"/>
    <dgm:cxn modelId="{4650BC48-5A12-4ACF-83DA-1E143991407A}" type="presOf" srcId="{6B9B0951-C586-4892-AF94-98B78F9073D8}" destId="{94466608-4BF4-4105-9820-8AE494B91E42}" srcOrd="0" destOrd="2" presId="urn:microsoft.com/office/officeart/2005/8/layout/vList5"/>
    <dgm:cxn modelId="{FCEE2759-A34D-464A-A5BD-7A055E8172C6}" srcId="{EC1D22AE-78CE-48B5-B8A7-34F1F9C54C56}" destId="{82CC34C4-A2EC-4F22-8CA9-780B957D996C}" srcOrd="1" destOrd="0" parTransId="{51736529-731C-4A0D-993D-53E95022A005}" sibTransId="{59AF539E-EEDC-4001-829A-B14F2A1C4221}"/>
    <dgm:cxn modelId="{B599F4BA-F7A2-4936-BDCD-C76C7992370A}" srcId="{BA181FDB-C9A5-451A-A762-260166876BFE}" destId="{EC1D22AE-78CE-48B5-B8A7-34F1F9C54C56}" srcOrd="1" destOrd="0" parTransId="{DFC1231C-EA3A-4A50-8584-47C5F4A64BC0}" sibTransId="{011593F4-AF52-4C3A-B09A-897BF32F569E}"/>
    <dgm:cxn modelId="{A8A34379-C227-41B9-85EA-1B9308180E93}" type="presOf" srcId="{EC1D22AE-78CE-48B5-B8A7-34F1F9C54C56}" destId="{3C44C5EE-16F0-4B5A-8782-A46B77D42D8D}" srcOrd="0" destOrd="0" presId="urn:microsoft.com/office/officeart/2005/8/layout/vList5"/>
    <dgm:cxn modelId="{4AB089E7-9377-4393-B358-B26876C18C29}" srcId="{EC1D22AE-78CE-48B5-B8A7-34F1F9C54C56}" destId="{256C699A-42D5-4C19-97C9-69533E27B980}" srcOrd="3" destOrd="0" parTransId="{64EB4E27-53D8-4F39-B729-98ED05798DFA}" sibTransId="{88EADA9B-6FE3-41E2-9236-96965DEA1A03}"/>
    <dgm:cxn modelId="{EEBD2CED-4EEC-4983-A55B-40FAE192498F}" type="presOf" srcId="{6E883F56-B058-441C-B999-1B1055AD34EC}" destId="{94466608-4BF4-4105-9820-8AE494B91E42}" srcOrd="0" destOrd="4" presId="urn:microsoft.com/office/officeart/2005/8/layout/vList5"/>
    <dgm:cxn modelId="{73EB2356-ACB4-46D7-9678-E9F5144854C7}" type="presOf" srcId="{BA181FDB-C9A5-451A-A762-260166876BFE}" destId="{FF31FEC1-9B96-434E-8B5A-C6682C3A5770}" srcOrd="0" destOrd="0" presId="urn:microsoft.com/office/officeart/2005/8/layout/vList5"/>
    <dgm:cxn modelId="{26DE9F78-4062-4B7C-AF86-CA2BC0832AE3}" type="presOf" srcId="{82CC34C4-A2EC-4F22-8CA9-780B957D996C}" destId="{94466608-4BF4-4105-9820-8AE494B91E42}" srcOrd="0" destOrd="1" presId="urn:microsoft.com/office/officeart/2005/8/layout/vList5"/>
    <dgm:cxn modelId="{D38C507E-63D0-4DFD-AEA3-57EAC5FCB69E}" srcId="{EC1D22AE-78CE-48B5-B8A7-34F1F9C54C56}" destId="{6B9B0951-C586-4892-AF94-98B78F9073D8}" srcOrd="2" destOrd="0" parTransId="{6365480D-7778-4E8C-ABD8-1C042828E14F}" sibTransId="{2FEBF5BE-BCE2-4D3A-AAA6-44A9ACD926DB}"/>
    <dgm:cxn modelId="{8998FE25-DFBE-43BA-9E16-642A1295687E}" type="presParOf" srcId="{FF31FEC1-9B96-434E-8B5A-C6682C3A5770}" destId="{ADA5F2ED-5792-4315-9FF5-4FA08D7D1816}" srcOrd="0" destOrd="0" presId="urn:microsoft.com/office/officeart/2005/8/layout/vList5"/>
    <dgm:cxn modelId="{7B304F7D-DA7B-4DD9-91BB-A553A5F1672E}" type="presParOf" srcId="{ADA5F2ED-5792-4315-9FF5-4FA08D7D1816}" destId="{BFB2C0F0-A2EF-4601-9A87-8592C0F7C97C}" srcOrd="0" destOrd="0" presId="urn:microsoft.com/office/officeart/2005/8/layout/vList5"/>
    <dgm:cxn modelId="{DFA535C2-1014-4E1D-9E5A-30CFD9B67A6A}" type="presParOf" srcId="{FF31FEC1-9B96-434E-8B5A-C6682C3A5770}" destId="{A80C1B0E-CCA9-4485-ADA2-867798EE025F}" srcOrd="1" destOrd="0" presId="urn:microsoft.com/office/officeart/2005/8/layout/vList5"/>
    <dgm:cxn modelId="{2A582D5A-EED0-45E0-B9AB-C5E70F397762}" type="presParOf" srcId="{FF31FEC1-9B96-434E-8B5A-C6682C3A5770}" destId="{AF23A8DD-8D8B-45C8-B5D1-080CFB9CE5F2}" srcOrd="2" destOrd="0" presId="urn:microsoft.com/office/officeart/2005/8/layout/vList5"/>
    <dgm:cxn modelId="{DDBD4DF8-4406-4780-9C09-259E832A5C32}" type="presParOf" srcId="{AF23A8DD-8D8B-45C8-B5D1-080CFB9CE5F2}" destId="{3C44C5EE-16F0-4B5A-8782-A46B77D42D8D}" srcOrd="0" destOrd="0" presId="urn:microsoft.com/office/officeart/2005/8/layout/vList5"/>
    <dgm:cxn modelId="{87DBEC4C-4D06-4150-839F-6B6489121662}" type="presParOf" srcId="{AF23A8DD-8D8B-45C8-B5D1-080CFB9CE5F2}" destId="{94466608-4BF4-4105-9820-8AE494B91E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2BAA55-146B-48A7-B471-95B4D54299D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5BE97D76-C8D0-45D9-90D7-833DC77F33FA}">
      <dgm:prSet/>
      <dgm:spPr/>
      <dgm:t>
        <a:bodyPr/>
        <a:lstStyle/>
        <a:p>
          <a:pPr rtl="0"/>
          <a:r>
            <a:rPr lang="el-GR" dirty="0" smtClean="0"/>
            <a:t>ΤΕΙ Θεσσαλονίκης </a:t>
          </a:r>
          <a:endParaRPr lang="el-GR" dirty="0"/>
        </a:p>
      </dgm:t>
    </dgm:pt>
    <dgm:pt modelId="{913D8142-961F-4E74-B162-009649C4C6DB}" type="parTrans" cxnId="{C7127042-ED61-40D7-AA32-85E43ADD5172}">
      <dgm:prSet/>
      <dgm:spPr/>
      <dgm:t>
        <a:bodyPr/>
        <a:lstStyle/>
        <a:p>
          <a:endParaRPr lang="el-GR"/>
        </a:p>
      </dgm:t>
    </dgm:pt>
    <dgm:pt modelId="{717A022C-7D41-4A97-AC11-96036810F3E7}" type="sibTrans" cxnId="{C7127042-ED61-40D7-AA32-85E43ADD5172}">
      <dgm:prSet/>
      <dgm:spPr/>
      <dgm:t>
        <a:bodyPr/>
        <a:lstStyle/>
        <a:p>
          <a:endParaRPr lang="el-GR"/>
        </a:p>
      </dgm:t>
    </dgm:pt>
    <dgm:pt modelId="{DB41FBDA-0D79-4B3D-B1D7-315B90FE528E}">
      <dgm:prSet/>
      <dgm:spPr/>
      <dgm:t>
        <a:bodyPr/>
        <a:lstStyle/>
        <a:p>
          <a:pPr rtl="0"/>
          <a:r>
            <a:rPr lang="el-GR" dirty="0" smtClean="0"/>
            <a:t>ΤΕΙ Λάρισας </a:t>
          </a:r>
          <a:endParaRPr lang="el-GR" dirty="0"/>
        </a:p>
      </dgm:t>
    </dgm:pt>
    <dgm:pt modelId="{44BD4CD6-F524-4E65-B42F-C32B5C118FE8}" type="parTrans" cxnId="{7C4AEB97-C48E-4A64-961A-D68D4483B149}">
      <dgm:prSet/>
      <dgm:spPr/>
      <dgm:t>
        <a:bodyPr/>
        <a:lstStyle/>
        <a:p>
          <a:endParaRPr lang="el-GR"/>
        </a:p>
      </dgm:t>
    </dgm:pt>
    <dgm:pt modelId="{915F608D-5227-4A5C-A8CE-0C68689D4EED}" type="sibTrans" cxnId="{7C4AEB97-C48E-4A64-961A-D68D4483B149}">
      <dgm:prSet/>
      <dgm:spPr/>
      <dgm:t>
        <a:bodyPr/>
        <a:lstStyle/>
        <a:p>
          <a:endParaRPr lang="el-GR"/>
        </a:p>
      </dgm:t>
    </dgm:pt>
    <dgm:pt modelId="{CA372A15-7BAA-43A3-8742-BB2043BAF815}">
      <dgm:prSet/>
      <dgm:spPr/>
      <dgm:t>
        <a:bodyPr/>
        <a:lstStyle/>
        <a:p>
          <a:pPr rtl="0"/>
          <a:r>
            <a:rPr lang="el-GR" smtClean="0"/>
            <a:t>ΤΕΙ Ιωάννίνων </a:t>
          </a:r>
          <a:endParaRPr lang="el-GR" dirty="0"/>
        </a:p>
      </dgm:t>
    </dgm:pt>
    <dgm:pt modelId="{F4884832-ED2A-4643-953C-2AD6FD24E961}" type="parTrans" cxnId="{66F157DC-F212-4FA3-84CA-1CC847F31D6A}">
      <dgm:prSet/>
      <dgm:spPr/>
      <dgm:t>
        <a:bodyPr/>
        <a:lstStyle/>
        <a:p>
          <a:endParaRPr lang="el-GR"/>
        </a:p>
      </dgm:t>
    </dgm:pt>
    <dgm:pt modelId="{88C2E795-75CB-4DDF-965D-4DE17249B91B}" type="sibTrans" cxnId="{66F157DC-F212-4FA3-84CA-1CC847F31D6A}">
      <dgm:prSet/>
      <dgm:spPr/>
      <dgm:t>
        <a:bodyPr/>
        <a:lstStyle/>
        <a:p>
          <a:endParaRPr lang="el-GR"/>
        </a:p>
      </dgm:t>
    </dgm:pt>
    <dgm:pt modelId="{0C61C76E-44E7-47AD-B18E-4C020164E4B2}">
      <dgm:prSet/>
      <dgm:spPr/>
      <dgm:t>
        <a:bodyPr/>
        <a:lstStyle/>
        <a:p>
          <a:pPr rtl="0"/>
          <a:r>
            <a:rPr lang="en-US" dirty="0" smtClean="0"/>
            <a:t>Metropolitan College </a:t>
          </a:r>
          <a:endParaRPr lang="el-GR" dirty="0"/>
        </a:p>
      </dgm:t>
    </dgm:pt>
    <dgm:pt modelId="{D77F56C1-E62E-45EE-BA17-BEFBEE48ADDD}" type="parTrans" cxnId="{F6A8D8D4-5C22-451B-A015-DBD7FB54E068}">
      <dgm:prSet/>
      <dgm:spPr/>
      <dgm:t>
        <a:bodyPr/>
        <a:lstStyle/>
        <a:p>
          <a:endParaRPr lang="el-GR"/>
        </a:p>
      </dgm:t>
    </dgm:pt>
    <dgm:pt modelId="{965B0C1A-A7D7-4664-A5EF-7AE7C4607F85}" type="sibTrans" cxnId="{F6A8D8D4-5C22-451B-A015-DBD7FB54E068}">
      <dgm:prSet/>
      <dgm:spPr/>
      <dgm:t>
        <a:bodyPr/>
        <a:lstStyle/>
        <a:p>
          <a:endParaRPr lang="el-GR"/>
        </a:p>
      </dgm:t>
    </dgm:pt>
    <dgm:pt modelId="{11375CE3-A833-413C-89C7-0B2F5DA4E7EA}" type="pres">
      <dgm:prSet presAssocID="{282BAA55-146B-48A7-B471-95B4D54299D7}" presName="linear" presStyleCnt="0">
        <dgm:presLayoutVars>
          <dgm:animLvl val="lvl"/>
          <dgm:resizeHandles val="exact"/>
        </dgm:presLayoutVars>
      </dgm:prSet>
      <dgm:spPr/>
      <dgm:t>
        <a:bodyPr/>
        <a:lstStyle/>
        <a:p>
          <a:endParaRPr lang="el-GR"/>
        </a:p>
      </dgm:t>
    </dgm:pt>
    <dgm:pt modelId="{99400AD1-0938-4951-A9DD-8E313A571C85}" type="pres">
      <dgm:prSet presAssocID="{5BE97D76-C8D0-45D9-90D7-833DC77F33FA}" presName="parentText" presStyleLbl="node1" presStyleIdx="0" presStyleCnt="4" custLinFactX="-6844" custLinFactNeighborX="-100000" custLinFactNeighborY="92623">
        <dgm:presLayoutVars>
          <dgm:chMax val="0"/>
          <dgm:bulletEnabled val="1"/>
        </dgm:presLayoutVars>
      </dgm:prSet>
      <dgm:spPr/>
      <dgm:t>
        <a:bodyPr/>
        <a:lstStyle/>
        <a:p>
          <a:endParaRPr lang="el-GR"/>
        </a:p>
      </dgm:t>
    </dgm:pt>
    <dgm:pt modelId="{4588535D-9421-44E9-AE04-89B5752DE6AB}" type="pres">
      <dgm:prSet presAssocID="{717A022C-7D41-4A97-AC11-96036810F3E7}" presName="spacer" presStyleCnt="0"/>
      <dgm:spPr/>
    </dgm:pt>
    <dgm:pt modelId="{65DB7209-A460-4E7F-8EBC-607E46980E65}" type="pres">
      <dgm:prSet presAssocID="{DB41FBDA-0D79-4B3D-B1D7-315B90FE528E}" presName="parentText" presStyleLbl="node1" presStyleIdx="1" presStyleCnt="4" custLinFactNeighborX="-1121" custLinFactNeighborY="-51200">
        <dgm:presLayoutVars>
          <dgm:chMax val="0"/>
          <dgm:bulletEnabled val="1"/>
        </dgm:presLayoutVars>
      </dgm:prSet>
      <dgm:spPr/>
      <dgm:t>
        <a:bodyPr/>
        <a:lstStyle/>
        <a:p>
          <a:endParaRPr lang="el-GR"/>
        </a:p>
      </dgm:t>
    </dgm:pt>
    <dgm:pt modelId="{945EFD68-4B25-4AA5-AB9A-862B33BDE61E}" type="pres">
      <dgm:prSet presAssocID="{915F608D-5227-4A5C-A8CE-0C68689D4EED}" presName="spacer" presStyleCnt="0"/>
      <dgm:spPr/>
    </dgm:pt>
    <dgm:pt modelId="{A37A6079-ADAF-48EB-8BEC-18D0CB9E9FB8}" type="pres">
      <dgm:prSet presAssocID="{CA372A15-7BAA-43A3-8742-BB2043BAF815}" presName="parentText" presStyleLbl="node1" presStyleIdx="2" presStyleCnt="4">
        <dgm:presLayoutVars>
          <dgm:chMax val="0"/>
          <dgm:bulletEnabled val="1"/>
        </dgm:presLayoutVars>
      </dgm:prSet>
      <dgm:spPr/>
      <dgm:t>
        <a:bodyPr/>
        <a:lstStyle/>
        <a:p>
          <a:endParaRPr lang="el-GR"/>
        </a:p>
      </dgm:t>
    </dgm:pt>
    <dgm:pt modelId="{D2038164-C2AB-4671-BAE4-9CD077DC72A3}" type="pres">
      <dgm:prSet presAssocID="{88C2E795-75CB-4DDF-965D-4DE17249B91B}" presName="spacer" presStyleCnt="0"/>
      <dgm:spPr/>
    </dgm:pt>
    <dgm:pt modelId="{B079D0C1-A248-4A0B-BF4D-460F0F858F4C}" type="pres">
      <dgm:prSet presAssocID="{0C61C76E-44E7-47AD-B18E-4C020164E4B2}" presName="parentText" presStyleLbl="node1" presStyleIdx="3" presStyleCnt="4">
        <dgm:presLayoutVars>
          <dgm:chMax val="0"/>
          <dgm:bulletEnabled val="1"/>
        </dgm:presLayoutVars>
      </dgm:prSet>
      <dgm:spPr/>
      <dgm:t>
        <a:bodyPr/>
        <a:lstStyle/>
        <a:p>
          <a:endParaRPr lang="el-GR"/>
        </a:p>
      </dgm:t>
    </dgm:pt>
  </dgm:ptLst>
  <dgm:cxnLst>
    <dgm:cxn modelId="{9A179619-DC0D-4381-8ADC-DC5A7EA6CC7C}" type="presOf" srcId="{5BE97D76-C8D0-45D9-90D7-833DC77F33FA}" destId="{99400AD1-0938-4951-A9DD-8E313A571C85}" srcOrd="0" destOrd="0" presId="urn:microsoft.com/office/officeart/2005/8/layout/vList2"/>
    <dgm:cxn modelId="{612E8D9E-0F41-485F-BE43-5FF8108DECBF}" type="presOf" srcId="{0C61C76E-44E7-47AD-B18E-4C020164E4B2}" destId="{B079D0C1-A248-4A0B-BF4D-460F0F858F4C}" srcOrd="0" destOrd="0" presId="urn:microsoft.com/office/officeart/2005/8/layout/vList2"/>
    <dgm:cxn modelId="{7C4AEB97-C48E-4A64-961A-D68D4483B149}" srcId="{282BAA55-146B-48A7-B471-95B4D54299D7}" destId="{DB41FBDA-0D79-4B3D-B1D7-315B90FE528E}" srcOrd="1" destOrd="0" parTransId="{44BD4CD6-F524-4E65-B42F-C32B5C118FE8}" sibTransId="{915F608D-5227-4A5C-A8CE-0C68689D4EED}"/>
    <dgm:cxn modelId="{66F157DC-F212-4FA3-84CA-1CC847F31D6A}" srcId="{282BAA55-146B-48A7-B471-95B4D54299D7}" destId="{CA372A15-7BAA-43A3-8742-BB2043BAF815}" srcOrd="2" destOrd="0" parTransId="{F4884832-ED2A-4643-953C-2AD6FD24E961}" sibTransId="{88C2E795-75CB-4DDF-965D-4DE17249B91B}"/>
    <dgm:cxn modelId="{376833EE-0D88-440A-AC12-1EDC386991AD}" type="presOf" srcId="{CA372A15-7BAA-43A3-8742-BB2043BAF815}" destId="{A37A6079-ADAF-48EB-8BEC-18D0CB9E9FB8}" srcOrd="0" destOrd="0" presId="urn:microsoft.com/office/officeart/2005/8/layout/vList2"/>
    <dgm:cxn modelId="{F6A8D8D4-5C22-451B-A015-DBD7FB54E068}" srcId="{282BAA55-146B-48A7-B471-95B4D54299D7}" destId="{0C61C76E-44E7-47AD-B18E-4C020164E4B2}" srcOrd="3" destOrd="0" parTransId="{D77F56C1-E62E-45EE-BA17-BEFBEE48ADDD}" sibTransId="{965B0C1A-A7D7-4664-A5EF-7AE7C4607F85}"/>
    <dgm:cxn modelId="{D083423D-FF4D-4782-84B0-29A974534261}" type="presOf" srcId="{282BAA55-146B-48A7-B471-95B4D54299D7}" destId="{11375CE3-A833-413C-89C7-0B2F5DA4E7EA}" srcOrd="0" destOrd="0" presId="urn:microsoft.com/office/officeart/2005/8/layout/vList2"/>
    <dgm:cxn modelId="{EC4E64DF-7E87-49B8-998D-FDB198225448}" type="presOf" srcId="{DB41FBDA-0D79-4B3D-B1D7-315B90FE528E}" destId="{65DB7209-A460-4E7F-8EBC-607E46980E65}" srcOrd="0" destOrd="0" presId="urn:microsoft.com/office/officeart/2005/8/layout/vList2"/>
    <dgm:cxn modelId="{C7127042-ED61-40D7-AA32-85E43ADD5172}" srcId="{282BAA55-146B-48A7-B471-95B4D54299D7}" destId="{5BE97D76-C8D0-45D9-90D7-833DC77F33FA}" srcOrd="0" destOrd="0" parTransId="{913D8142-961F-4E74-B162-009649C4C6DB}" sibTransId="{717A022C-7D41-4A97-AC11-96036810F3E7}"/>
    <dgm:cxn modelId="{39BBB9DD-0F66-4CB2-AFF2-DC1D0991AD29}" type="presParOf" srcId="{11375CE3-A833-413C-89C7-0B2F5DA4E7EA}" destId="{99400AD1-0938-4951-A9DD-8E313A571C85}" srcOrd="0" destOrd="0" presId="urn:microsoft.com/office/officeart/2005/8/layout/vList2"/>
    <dgm:cxn modelId="{C63BB75E-E509-4042-8ABD-FA603FEDA832}" type="presParOf" srcId="{11375CE3-A833-413C-89C7-0B2F5DA4E7EA}" destId="{4588535D-9421-44E9-AE04-89B5752DE6AB}" srcOrd="1" destOrd="0" presId="urn:microsoft.com/office/officeart/2005/8/layout/vList2"/>
    <dgm:cxn modelId="{9E8EFE6E-B1A5-4577-9B6D-22C6E18AB08B}" type="presParOf" srcId="{11375CE3-A833-413C-89C7-0B2F5DA4E7EA}" destId="{65DB7209-A460-4E7F-8EBC-607E46980E65}" srcOrd="2" destOrd="0" presId="urn:microsoft.com/office/officeart/2005/8/layout/vList2"/>
    <dgm:cxn modelId="{B8EB97DE-8EF5-4D48-8D8E-E5BB91D8C35F}" type="presParOf" srcId="{11375CE3-A833-413C-89C7-0B2F5DA4E7EA}" destId="{945EFD68-4B25-4AA5-AB9A-862B33BDE61E}" srcOrd="3" destOrd="0" presId="urn:microsoft.com/office/officeart/2005/8/layout/vList2"/>
    <dgm:cxn modelId="{55E7BE5C-F5DF-4ECB-8329-9FD78762BA44}" type="presParOf" srcId="{11375CE3-A833-413C-89C7-0B2F5DA4E7EA}" destId="{A37A6079-ADAF-48EB-8BEC-18D0CB9E9FB8}" srcOrd="4" destOrd="0" presId="urn:microsoft.com/office/officeart/2005/8/layout/vList2"/>
    <dgm:cxn modelId="{FF071E5D-4D10-45C5-95F8-12CE3C1AD60E}" type="presParOf" srcId="{11375CE3-A833-413C-89C7-0B2F5DA4E7EA}" destId="{D2038164-C2AB-4671-BAE4-9CD077DC72A3}" srcOrd="5" destOrd="0" presId="urn:microsoft.com/office/officeart/2005/8/layout/vList2"/>
    <dgm:cxn modelId="{F6D55D8A-737E-4D17-BD7E-76664C84C0F1}" type="presParOf" srcId="{11375CE3-A833-413C-89C7-0B2F5DA4E7EA}" destId="{B079D0C1-A248-4A0B-BF4D-460F0F858F4C}"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0DDAD4-01A4-4024-BA78-373BF4FCA1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8671A5D6-8528-4282-B9B0-46DB5EB391D1}">
      <dgm:prSet/>
      <dgm:spPr/>
      <dgm:t>
        <a:bodyPr/>
        <a:lstStyle/>
        <a:p>
          <a:pPr rtl="0"/>
          <a:r>
            <a:rPr lang="el-GR" dirty="0" smtClean="0"/>
            <a:t>Τι κερδίζουμε: </a:t>
          </a:r>
          <a:endParaRPr lang="el-GR" dirty="0"/>
        </a:p>
      </dgm:t>
    </dgm:pt>
    <dgm:pt modelId="{8061398C-2621-44C6-A96B-A0C25F648B64}" type="parTrans" cxnId="{74789579-23A5-42A8-B807-5DE01CB4961A}">
      <dgm:prSet/>
      <dgm:spPr/>
      <dgm:t>
        <a:bodyPr/>
        <a:lstStyle/>
        <a:p>
          <a:endParaRPr lang="el-GR"/>
        </a:p>
      </dgm:t>
    </dgm:pt>
    <dgm:pt modelId="{987BC632-4F78-41FC-A12C-EDEBD3B1235C}" type="sibTrans" cxnId="{74789579-23A5-42A8-B807-5DE01CB4961A}">
      <dgm:prSet/>
      <dgm:spPr/>
      <dgm:t>
        <a:bodyPr/>
        <a:lstStyle/>
        <a:p>
          <a:endParaRPr lang="el-GR"/>
        </a:p>
      </dgm:t>
    </dgm:pt>
    <dgm:pt modelId="{2702B641-BBD1-41B7-9EB1-9AEDACB087A9}">
      <dgm:prSet/>
      <dgm:spPr/>
      <dgm:t>
        <a:bodyPr/>
        <a:lstStyle/>
        <a:p>
          <a:pPr rtl="0"/>
          <a:r>
            <a:rPr lang="el-GR" i="1" dirty="0" smtClean="0"/>
            <a:t>Νέοι άνθρωποι -Νέες Ιδέες </a:t>
          </a:r>
          <a:endParaRPr lang="el-GR" i="1" dirty="0"/>
        </a:p>
      </dgm:t>
    </dgm:pt>
    <dgm:pt modelId="{D920F4B3-73A1-421D-B47D-22E38351D0AC}" type="parTrans" cxnId="{6CA9B9B3-64D5-4DF1-BD44-272E9B0BD38B}">
      <dgm:prSet/>
      <dgm:spPr/>
      <dgm:t>
        <a:bodyPr/>
        <a:lstStyle/>
        <a:p>
          <a:endParaRPr lang="el-GR"/>
        </a:p>
      </dgm:t>
    </dgm:pt>
    <dgm:pt modelId="{45AAA77B-D39D-49D4-AD6E-2EFB1864A684}" type="sibTrans" cxnId="{6CA9B9B3-64D5-4DF1-BD44-272E9B0BD38B}">
      <dgm:prSet/>
      <dgm:spPr/>
      <dgm:t>
        <a:bodyPr/>
        <a:lstStyle/>
        <a:p>
          <a:endParaRPr lang="el-GR"/>
        </a:p>
      </dgm:t>
    </dgm:pt>
    <dgm:pt modelId="{C8C967BB-3FD7-4A3D-8956-2C8C03B50C45}">
      <dgm:prSet/>
      <dgm:spPr/>
      <dgm:t>
        <a:bodyPr/>
        <a:lstStyle/>
        <a:p>
          <a:pPr rtl="0"/>
          <a:r>
            <a:rPr lang="el-GR" i="1" dirty="0" smtClean="0"/>
            <a:t>Επαφή του προσωπικού με νέα δεδομένα </a:t>
          </a:r>
          <a:endParaRPr lang="el-GR" i="1" dirty="0"/>
        </a:p>
      </dgm:t>
    </dgm:pt>
    <dgm:pt modelId="{6D768E18-EDFE-4B48-A380-B3045A597294}" type="parTrans" cxnId="{25EB880D-1C73-432B-826B-346113D31494}">
      <dgm:prSet/>
      <dgm:spPr/>
      <dgm:t>
        <a:bodyPr/>
        <a:lstStyle/>
        <a:p>
          <a:endParaRPr lang="el-GR"/>
        </a:p>
      </dgm:t>
    </dgm:pt>
    <dgm:pt modelId="{94EC9780-5881-43C3-B522-954C96B504B3}" type="sibTrans" cxnId="{25EB880D-1C73-432B-826B-346113D31494}">
      <dgm:prSet/>
      <dgm:spPr/>
      <dgm:t>
        <a:bodyPr/>
        <a:lstStyle/>
        <a:p>
          <a:endParaRPr lang="el-GR"/>
        </a:p>
      </dgm:t>
    </dgm:pt>
    <dgm:pt modelId="{BFCE7EFB-3A36-482F-88A2-3CAC5AA120DB}">
      <dgm:prSet/>
      <dgm:spPr/>
      <dgm:t>
        <a:bodyPr/>
        <a:lstStyle/>
        <a:p>
          <a:pPr rtl="0"/>
          <a:r>
            <a:rPr lang="el-GR" i="1" dirty="0" smtClean="0"/>
            <a:t>Ώθηση του προσωπικού να ανταποκριθεί στις νέες προκλήσεις </a:t>
          </a:r>
          <a:endParaRPr lang="el-GR" i="1" dirty="0"/>
        </a:p>
      </dgm:t>
    </dgm:pt>
    <dgm:pt modelId="{F9CE718E-C562-4779-B0AF-88A08B3E80F1}" type="parTrans" cxnId="{DFCDD322-9483-4838-8768-314A3ECCAD57}">
      <dgm:prSet/>
      <dgm:spPr/>
      <dgm:t>
        <a:bodyPr/>
        <a:lstStyle/>
        <a:p>
          <a:endParaRPr lang="el-GR"/>
        </a:p>
      </dgm:t>
    </dgm:pt>
    <dgm:pt modelId="{F1D54B69-004C-49FB-B1FA-6FD505B193F2}" type="sibTrans" cxnId="{DFCDD322-9483-4838-8768-314A3ECCAD57}">
      <dgm:prSet/>
      <dgm:spPr/>
      <dgm:t>
        <a:bodyPr/>
        <a:lstStyle/>
        <a:p>
          <a:endParaRPr lang="el-GR"/>
        </a:p>
      </dgm:t>
    </dgm:pt>
    <dgm:pt modelId="{9CF46122-D4CD-4FC1-9E5C-8FA69F18D9FA}">
      <dgm:prSet/>
      <dgm:spPr/>
      <dgm:t>
        <a:bodyPr/>
        <a:lstStyle/>
        <a:p>
          <a:pPr rtl="0"/>
          <a:r>
            <a:rPr lang="el-GR" i="1" dirty="0" smtClean="0"/>
            <a:t>Καλύτερη προετοιμασία  εργαζομένου για να ανταποκριθεί στις απαιτήσεις των εκπαιδευομένων</a:t>
          </a:r>
          <a:endParaRPr lang="el-GR" i="1" dirty="0"/>
        </a:p>
      </dgm:t>
    </dgm:pt>
    <dgm:pt modelId="{DCFCE0CA-E73A-40FE-8E6B-7086D70AEFD3}" type="parTrans" cxnId="{BA6194A1-C061-40E1-8CCC-EA50B6BBF817}">
      <dgm:prSet/>
      <dgm:spPr/>
      <dgm:t>
        <a:bodyPr/>
        <a:lstStyle/>
        <a:p>
          <a:endParaRPr lang="el-GR"/>
        </a:p>
      </dgm:t>
    </dgm:pt>
    <dgm:pt modelId="{DA572176-C639-4438-858C-0DCA13E1CEBD}" type="sibTrans" cxnId="{BA6194A1-C061-40E1-8CCC-EA50B6BBF817}">
      <dgm:prSet/>
      <dgm:spPr/>
      <dgm:t>
        <a:bodyPr/>
        <a:lstStyle/>
        <a:p>
          <a:endParaRPr lang="el-GR"/>
        </a:p>
      </dgm:t>
    </dgm:pt>
    <dgm:pt modelId="{9153D971-DE71-4019-90A0-738E0AF109BC}">
      <dgm:prSet/>
      <dgm:spPr/>
      <dgm:t>
        <a:bodyPr/>
        <a:lstStyle/>
        <a:p>
          <a:pPr rtl="0"/>
          <a:endParaRPr lang="el-GR" dirty="0"/>
        </a:p>
      </dgm:t>
    </dgm:pt>
    <dgm:pt modelId="{1BEAFB2B-2E72-4140-BEE9-F51BE5454AC6}" type="parTrans" cxnId="{32565FE7-5362-4BFA-9ADD-9F70374A98F7}">
      <dgm:prSet/>
      <dgm:spPr/>
      <dgm:t>
        <a:bodyPr/>
        <a:lstStyle/>
        <a:p>
          <a:endParaRPr lang="el-GR"/>
        </a:p>
      </dgm:t>
    </dgm:pt>
    <dgm:pt modelId="{368612EC-7EA6-4504-97E8-964D16B90A57}" type="sibTrans" cxnId="{32565FE7-5362-4BFA-9ADD-9F70374A98F7}">
      <dgm:prSet/>
      <dgm:spPr/>
      <dgm:t>
        <a:bodyPr/>
        <a:lstStyle/>
        <a:p>
          <a:endParaRPr lang="el-GR"/>
        </a:p>
      </dgm:t>
    </dgm:pt>
    <dgm:pt modelId="{BD9FA64A-B0EF-4A16-9954-D98FCE42A9A8}">
      <dgm:prSet/>
      <dgm:spPr/>
      <dgm:t>
        <a:bodyPr/>
        <a:lstStyle/>
        <a:p>
          <a:pPr rtl="0"/>
          <a:r>
            <a:rPr lang="el-GR" i="1" dirty="0" smtClean="0"/>
            <a:t>Γινόμαστε γνωστοί </a:t>
          </a:r>
          <a:endParaRPr lang="el-GR" i="1" dirty="0"/>
        </a:p>
      </dgm:t>
    </dgm:pt>
    <dgm:pt modelId="{D8CF7EC3-9866-4DB7-99C4-AC9E0164F805}" type="parTrans" cxnId="{337BA0B0-BE32-4075-9CF7-3E4469F76335}">
      <dgm:prSet/>
      <dgm:spPr/>
      <dgm:t>
        <a:bodyPr/>
        <a:lstStyle/>
        <a:p>
          <a:endParaRPr lang="el-GR"/>
        </a:p>
      </dgm:t>
    </dgm:pt>
    <dgm:pt modelId="{0560A788-DCF0-4C0E-A661-AF6D20D343FA}" type="sibTrans" cxnId="{337BA0B0-BE32-4075-9CF7-3E4469F76335}">
      <dgm:prSet/>
      <dgm:spPr/>
      <dgm:t>
        <a:bodyPr/>
        <a:lstStyle/>
        <a:p>
          <a:endParaRPr lang="el-GR"/>
        </a:p>
      </dgm:t>
    </dgm:pt>
    <dgm:pt modelId="{E4FBB120-6476-4D12-A522-DA928C008798}">
      <dgm:prSet/>
      <dgm:spPr/>
      <dgm:t>
        <a:bodyPr/>
        <a:lstStyle/>
        <a:p>
          <a:pPr rtl="0"/>
          <a:r>
            <a:rPr lang="el-GR" i="1" dirty="0" smtClean="0"/>
            <a:t>Καθημερινό κίνητρο για βελτίωση</a:t>
          </a:r>
          <a:endParaRPr lang="el-GR" i="1" dirty="0"/>
        </a:p>
      </dgm:t>
    </dgm:pt>
    <dgm:pt modelId="{99287C98-ECA6-482C-9F33-248C28D1F207}" type="parTrans" cxnId="{2647152E-5134-4C02-945E-CB99267C40DC}">
      <dgm:prSet/>
      <dgm:spPr/>
      <dgm:t>
        <a:bodyPr/>
        <a:lstStyle/>
        <a:p>
          <a:endParaRPr lang="el-GR"/>
        </a:p>
      </dgm:t>
    </dgm:pt>
    <dgm:pt modelId="{5D3F6DEF-3A21-4C74-9224-058980C4C080}" type="sibTrans" cxnId="{2647152E-5134-4C02-945E-CB99267C40DC}">
      <dgm:prSet/>
      <dgm:spPr/>
      <dgm:t>
        <a:bodyPr/>
        <a:lstStyle/>
        <a:p>
          <a:endParaRPr lang="el-GR"/>
        </a:p>
      </dgm:t>
    </dgm:pt>
    <dgm:pt modelId="{5059BAE2-C46A-4DD2-8D36-B9F697F40509}" type="pres">
      <dgm:prSet presAssocID="{990DDAD4-01A4-4024-BA78-373BF4FCA192}" presName="Name0" presStyleCnt="0">
        <dgm:presLayoutVars>
          <dgm:dir/>
          <dgm:animLvl val="lvl"/>
          <dgm:resizeHandles val="exact"/>
        </dgm:presLayoutVars>
      </dgm:prSet>
      <dgm:spPr/>
    </dgm:pt>
    <dgm:pt modelId="{139D567E-6259-42E8-88BE-8DF591048575}" type="pres">
      <dgm:prSet presAssocID="{8671A5D6-8528-4282-B9B0-46DB5EB391D1}" presName="linNode" presStyleCnt="0"/>
      <dgm:spPr/>
    </dgm:pt>
    <dgm:pt modelId="{68B74958-4308-4C39-87A2-45DEB7D6AE3E}" type="pres">
      <dgm:prSet presAssocID="{8671A5D6-8528-4282-B9B0-46DB5EB391D1}" presName="parentText" presStyleLbl="node1" presStyleIdx="0" presStyleCnt="1">
        <dgm:presLayoutVars>
          <dgm:chMax val="1"/>
          <dgm:bulletEnabled val="1"/>
        </dgm:presLayoutVars>
      </dgm:prSet>
      <dgm:spPr/>
      <dgm:t>
        <a:bodyPr/>
        <a:lstStyle/>
        <a:p>
          <a:endParaRPr lang="el-GR"/>
        </a:p>
      </dgm:t>
    </dgm:pt>
    <dgm:pt modelId="{23C9BDD3-4BC3-4CDB-A0E6-15332B71BD75}" type="pres">
      <dgm:prSet presAssocID="{8671A5D6-8528-4282-B9B0-46DB5EB391D1}" presName="descendantText" presStyleLbl="alignAccFollowNode1" presStyleIdx="0" presStyleCnt="1">
        <dgm:presLayoutVars>
          <dgm:bulletEnabled val="1"/>
        </dgm:presLayoutVars>
      </dgm:prSet>
      <dgm:spPr/>
      <dgm:t>
        <a:bodyPr/>
        <a:lstStyle/>
        <a:p>
          <a:endParaRPr lang="el-GR"/>
        </a:p>
      </dgm:t>
    </dgm:pt>
  </dgm:ptLst>
  <dgm:cxnLst>
    <dgm:cxn modelId="{D474E63C-76FE-43D6-8E42-72E052227E35}" type="presOf" srcId="{9CF46122-D4CD-4FC1-9E5C-8FA69F18D9FA}" destId="{23C9BDD3-4BC3-4CDB-A0E6-15332B71BD75}" srcOrd="0" destOrd="3" presId="urn:microsoft.com/office/officeart/2005/8/layout/vList5"/>
    <dgm:cxn modelId="{6CA9B9B3-64D5-4DF1-BD44-272E9B0BD38B}" srcId="{8671A5D6-8528-4282-B9B0-46DB5EB391D1}" destId="{2702B641-BBD1-41B7-9EB1-9AEDACB087A9}" srcOrd="0" destOrd="0" parTransId="{D920F4B3-73A1-421D-B47D-22E38351D0AC}" sibTransId="{45AAA77B-D39D-49D4-AD6E-2EFB1864A684}"/>
    <dgm:cxn modelId="{1D142BFA-A83C-4A9B-8B20-637EBFFBA069}" type="presOf" srcId="{8671A5D6-8528-4282-B9B0-46DB5EB391D1}" destId="{68B74958-4308-4C39-87A2-45DEB7D6AE3E}" srcOrd="0" destOrd="0" presId="urn:microsoft.com/office/officeart/2005/8/layout/vList5"/>
    <dgm:cxn modelId="{BA6194A1-C061-40E1-8CCC-EA50B6BBF817}" srcId="{8671A5D6-8528-4282-B9B0-46DB5EB391D1}" destId="{9CF46122-D4CD-4FC1-9E5C-8FA69F18D9FA}" srcOrd="3" destOrd="0" parTransId="{DCFCE0CA-E73A-40FE-8E6B-7086D70AEFD3}" sibTransId="{DA572176-C639-4438-858C-0DCA13E1CEBD}"/>
    <dgm:cxn modelId="{5D5FC907-C9C0-4675-8000-1B6686405663}" type="presOf" srcId="{BFCE7EFB-3A36-482F-88A2-3CAC5AA120DB}" destId="{23C9BDD3-4BC3-4CDB-A0E6-15332B71BD75}" srcOrd="0" destOrd="2" presId="urn:microsoft.com/office/officeart/2005/8/layout/vList5"/>
    <dgm:cxn modelId="{5350CCFC-8176-48BC-954A-5C4019BB43D7}" type="presOf" srcId="{C8C967BB-3FD7-4A3D-8956-2C8C03B50C45}" destId="{23C9BDD3-4BC3-4CDB-A0E6-15332B71BD75}" srcOrd="0" destOrd="1" presId="urn:microsoft.com/office/officeart/2005/8/layout/vList5"/>
    <dgm:cxn modelId="{74789579-23A5-42A8-B807-5DE01CB4961A}" srcId="{990DDAD4-01A4-4024-BA78-373BF4FCA192}" destId="{8671A5D6-8528-4282-B9B0-46DB5EB391D1}" srcOrd="0" destOrd="0" parTransId="{8061398C-2621-44C6-A96B-A0C25F648B64}" sibTransId="{987BC632-4F78-41FC-A12C-EDEBD3B1235C}"/>
    <dgm:cxn modelId="{DFCDD322-9483-4838-8768-314A3ECCAD57}" srcId="{8671A5D6-8528-4282-B9B0-46DB5EB391D1}" destId="{BFCE7EFB-3A36-482F-88A2-3CAC5AA120DB}" srcOrd="2" destOrd="0" parTransId="{F9CE718E-C562-4779-B0AF-88A08B3E80F1}" sibTransId="{F1D54B69-004C-49FB-B1FA-6FD505B193F2}"/>
    <dgm:cxn modelId="{D3E9C564-5B25-4CBA-90CD-8BFDB2B2046C}" type="presOf" srcId="{BD9FA64A-B0EF-4A16-9954-D98FCE42A9A8}" destId="{23C9BDD3-4BC3-4CDB-A0E6-15332B71BD75}" srcOrd="0" destOrd="5" presId="urn:microsoft.com/office/officeart/2005/8/layout/vList5"/>
    <dgm:cxn modelId="{337BA0B0-BE32-4075-9CF7-3E4469F76335}" srcId="{8671A5D6-8528-4282-B9B0-46DB5EB391D1}" destId="{BD9FA64A-B0EF-4A16-9954-D98FCE42A9A8}" srcOrd="5" destOrd="0" parTransId="{D8CF7EC3-9866-4DB7-99C4-AC9E0164F805}" sibTransId="{0560A788-DCF0-4C0E-A661-AF6D20D343FA}"/>
    <dgm:cxn modelId="{9E05966D-9E0C-4F8C-A670-54C9B9FC0434}" type="presOf" srcId="{9153D971-DE71-4019-90A0-738E0AF109BC}" destId="{23C9BDD3-4BC3-4CDB-A0E6-15332B71BD75}" srcOrd="0" destOrd="6" presId="urn:microsoft.com/office/officeart/2005/8/layout/vList5"/>
    <dgm:cxn modelId="{2647152E-5134-4C02-945E-CB99267C40DC}" srcId="{8671A5D6-8528-4282-B9B0-46DB5EB391D1}" destId="{E4FBB120-6476-4D12-A522-DA928C008798}" srcOrd="4" destOrd="0" parTransId="{99287C98-ECA6-482C-9F33-248C28D1F207}" sibTransId="{5D3F6DEF-3A21-4C74-9224-058980C4C080}"/>
    <dgm:cxn modelId="{32565FE7-5362-4BFA-9ADD-9F70374A98F7}" srcId="{8671A5D6-8528-4282-B9B0-46DB5EB391D1}" destId="{9153D971-DE71-4019-90A0-738E0AF109BC}" srcOrd="6" destOrd="0" parTransId="{1BEAFB2B-2E72-4140-BEE9-F51BE5454AC6}" sibTransId="{368612EC-7EA6-4504-97E8-964D16B90A57}"/>
    <dgm:cxn modelId="{B45EA8E2-5F3A-4099-8FCE-C32402B40255}" type="presOf" srcId="{E4FBB120-6476-4D12-A522-DA928C008798}" destId="{23C9BDD3-4BC3-4CDB-A0E6-15332B71BD75}" srcOrd="0" destOrd="4" presId="urn:microsoft.com/office/officeart/2005/8/layout/vList5"/>
    <dgm:cxn modelId="{89C09262-5B03-48F3-910D-B5899160C9C3}" type="presOf" srcId="{2702B641-BBD1-41B7-9EB1-9AEDACB087A9}" destId="{23C9BDD3-4BC3-4CDB-A0E6-15332B71BD75}" srcOrd="0" destOrd="0" presId="urn:microsoft.com/office/officeart/2005/8/layout/vList5"/>
    <dgm:cxn modelId="{4534C253-6B4D-4596-B931-0D76A254BCA1}" type="presOf" srcId="{990DDAD4-01A4-4024-BA78-373BF4FCA192}" destId="{5059BAE2-C46A-4DD2-8D36-B9F697F40509}" srcOrd="0" destOrd="0" presId="urn:microsoft.com/office/officeart/2005/8/layout/vList5"/>
    <dgm:cxn modelId="{25EB880D-1C73-432B-826B-346113D31494}" srcId="{8671A5D6-8528-4282-B9B0-46DB5EB391D1}" destId="{C8C967BB-3FD7-4A3D-8956-2C8C03B50C45}" srcOrd="1" destOrd="0" parTransId="{6D768E18-EDFE-4B48-A380-B3045A597294}" sibTransId="{94EC9780-5881-43C3-B522-954C96B504B3}"/>
    <dgm:cxn modelId="{89424837-1693-4F36-B629-0E39903B4C3B}" type="presParOf" srcId="{5059BAE2-C46A-4DD2-8D36-B9F697F40509}" destId="{139D567E-6259-42E8-88BE-8DF591048575}" srcOrd="0" destOrd="0" presId="urn:microsoft.com/office/officeart/2005/8/layout/vList5"/>
    <dgm:cxn modelId="{DA77B8B6-9079-439B-8F52-5BDD2B01497E}" type="presParOf" srcId="{139D567E-6259-42E8-88BE-8DF591048575}" destId="{68B74958-4308-4C39-87A2-45DEB7D6AE3E}" srcOrd="0" destOrd="0" presId="urn:microsoft.com/office/officeart/2005/8/layout/vList5"/>
    <dgm:cxn modelId="{0D985B88-C76E-4486-819D-87ED39FE3CA6}" type="presParOf" srcId="{139D567E-6259-42E8-88BE-8DF591048575}" destId="{23C9BDD3-4BC3-4CDB-A0E6-15332B71BD7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0349D-7B70-4E64-B94E-E860F5E89583}">
      <dsp:nvSpPr>
        <dsp:cNvPr id="0" name=""/>
        <dsp:cNvSpPr/>
      </dsp:nvSpPr>
      <dsp:spPr>
        <a:xfrm>
          <a:off x="0" y="5413186"/>
          <a:ext cx="8496944" cy="120979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l-GR" sz="1600" b="1" kern="1200" dirty="0" smtClean="0"/>
            <a:t>Επιπλέον, αναλαμβάνει σημαντικές πρωτοβουλίες μεταφοράς τεχνογνωσίας σε ερευνητικά και εκπαιδευτικά ιδρύματα.</a:t>
          </a:r>
          <a:endParaRPr lang="el-GR" sz="1600" b="1" kern="1200" dirty="0"/>
        </a:p>
      </dsp:txBody>
      <dsp:txXfrm>
        <a:off x="0" y="5413186"/>
        <a:ext cx="8496944" cy="1209790"/>
      </dsp:txXfrm>
    </dsp:sp>
    <dsp:sp modelId="{A4363B8D-153D-4D51-BC22-32D8140DA9ED}">
      <dsp:nvSpPr>
        <dsp:cNvPr id="0" name=""/>
        <dsp:cNvSpPr/>
      </dsp:nvSpPr>
      <dsp:spPr>
        <a:xfrm rot="10800000">
          <a:off x="0" y="3570675"/>
          <a:ext cx="8496944" cy="1860658"/>
        </a:xfrm>
        <a:prstGeom prst="upArrowCallout">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l-GR" sz="1600" b="1" kern="1200" dirty="0" smtClean="0"/>
            <a:t>Σε αυτό το πλαίσιο </a:t>
          </a:r>
          <a:r>
            <a:rPr lang="el-GR" sz="1600" b="1" kern="1200" dirty="0" smtClean="0"/>
            <a:t>το Κέντρο παρέχει </a:t>
          </a:r>
          <a:r>
            <a:rPr lang="el-GR" sz="1600" b="1" kern="1200" dirty="0" smtClean="0"/>
            <a:t>στους εργαζομένους της συστηματική εκπαίδευση εντός και εκτός εταιρίας, ανάλογα με τις ανάγκες που προκύπτουν από τη θέση απασχόλησής τους. </a:t>
          </a:r>
          <a:endParaRPr lang="el-GR" sz="1600" b="1" kern="1200" dirty="0"/>
        </a:p>
      </dsp:txBody>
      <dsp:txXfrm rot="10800000">
        <a:off x="0" y="3570675"/>
        <a:ext cx="8496944" cy="1209000"/>
      </dsp:txXfrm>
    </dsp:sp>
    <dsp:sp modelId="{633F4DD4-5AF4-4374-AF15-B25DA71BC9FF}">
      <dsp:nvSpPr>
        <dsp:cNvPr id="0" name=""/>
        <dsp:cNvSpPr/>
      </dsp:nvSpPr>
      <dsp:spPr>
        <a:xfrm rot="10800000">
          <a:off x="0" y="223301"/>
          <a:ext cx="8496944" cy="1744552"/>
        </a:xfrm>
        <a:prstGeom prst="upArrowCallout">
          <a:avLst/>
        </a:prstGeom>
        <a:solidFill>
          <a:srgbClr val="6E89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l-GR" sz="1600" b="1" kern="1200" dirty="0" smtClean="0"/>
            <a:t>Η φιλοσοφία του </a:t>
          </a:r>
          <a:r>
            <a:rPr lang="el-GR" sz="1600" b="1" kern="1200" dirty="0" smtClean="0"/>
            <a:t>Κέντρου </a:t>
          </a:r>
          <a:r>
            <a:rPr lang="en-US" sz="1600" b="1" kern="1200" dirty="0" smtClean="0"/>
            <a:t>Euromedica </a:t>
          </a:r>
          <a:r>
            <a:rPr lang="el-GR" sz="1600" b="1" kern="1200" dirty="0" smtClean="0"/>
            <a:t>Αρωγή Θεσσαλονίκης, </a:t>
          </a:r>
          <a:r>
            <a:rPr lang="el-GR" sz="1600" b="1" kern="1200" dirty="0" smtClean="0"/>
            <a:t>εστιάζει στη «δια βίου μάθηση» των εργαζομένων καθώς και την προσέλκυση υψηλού </a:t>
          </a:r>
          <a:r>
            <a:rPr lang="el-GR" sz="1600" b="1" kern="1200" dirty="0" smtClean="0"/>
            <a:t>επιπέδου εκπαιδευτών από την </a:t>
          </a:r>
          <a:r>
            <a:rPr lang="el-GR" sz="1600" b="1" kern="1200" dirty="0" smtClean="0"/>
            <a:t>Ελλάδα και το εξωτερικό. </a:t>
          </a:r>
          <a:endParaRPr lang="el-GR" sz="1600" b="1" kern="1200" dirty="0"/>
        </a:p>
      </dsp:txBody>
      <dsp:txXfrm rot="-10800000">
        <a:off x="0" y="223301"/>
        <a:ext cx="8496944" cy="612338"/>
      </dsp:txXfrm>
    </dsp:sp>
    <dsp:sp modelId="{DDACD6A0-972E-4F84-8977-DF0816C55C04}">
      <dsp:nvSpPr>
        <dsp:cNvPr id="0" name=""/>
        <dsp:cNvSpPr/>
      </dsp:nvSpPr>
      <dsp:spPr>
        <a:xfrm>
          <a:off x="0" y="2614971"/>
          <a:ext cx="8496944" cy="205010"/>
        </a:xfrm>
        <a:prstGeom prst="rect">
          <a:avLst/>
        </a:prstGeom>
        <a:solidFill>
          <a:schemeClr val="accent1">
            <a:alpha val="90000"/>
            <a:tint val="55000"/>
            <a:hueOff val="0"/>
            <a:satOff val="0"/>
            <a:lumOff val="0"/>
            <a:alphaOff val="0"/>
          </a:schemeClr>
        </a:solidFill>
        <a:ln w="2540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lvl="0" algn="ctr" defTabSz="1244600">
            <a:lnSpc>
              <a:spcPct val="90000"/>
            </a:lnSpc>
            <a:spcBef>
              <a:spcPct val="0"/>
            </a:spcBef>
            <a:spcAft>
              <a:spcPct val="35000"/>
            </a:spcAft>
          </a:pPr>
          <a:endParaRPr lang="el-GR" sz="2800" kern="1200"/>
        </a:p>
      </dsp:txBody>
      <dsp:txXfrm>
        <a:off x="0" y="2614971"/>
        <a:ext cx="8496944" cy="205010"/>
      </dsp:txXfrm>
    </dsp:sp>
    <dsp:sp modelId="{3041F8B7-8D96-4946-9718-25336E9D329C}">
      <dsp:nvSpPr>
        <dsp:cNvPr id="0" name=""/>
        <dsp:cNvSpPr/>
      </dsp:nvSpPr>
      <dsp:spPr>
        <a:xfrm rot="10800000">
          <a:off x="0" y="1860872"/>
          <a:ext cx="8496944" cy="1860658"/>
        </a:xfrm>
        <a:prstGeom prst="upArrowCallout">
          <a:avLst/>
        </a:prstGeom>
        <a:solidFill>
          <a:schemeClr val="accent1">
            <a:shade val="50000"/>
            <a:hueOff val="180719"/>
            <a:satOff val="-3780"/>
            <a:lumOff val="210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l-GR" sz="1600" b="1" kern="1200" dirty="0" smtClean="0"/>
            <a:t>Δίνοντας πρωταρχική σημασία στον άνθρωπο και θεωρώντας τους εργαζομένους της ως πιο σημαντικό της κεφάλαιο, η εταιρεία εφαρμόζει πρωτοποριακή εργασιακή πολιτική, διαμορφώνοντας ένα φιλικό και αποδοτικό εργασιακό περιβάλλον ίσων ευκαιριών, το οποίο επιβραβεύει την υπευθυνότητα, προάγει την αναλυτική σκέψη και ενθαρρύνει την ομαδική εργασία και την ανάληψη πρωτοβουλιών. </a:t>
          </a:r>
          <a:endParaRPr lang="el-GR" sz="1600" b="1" kern="1200" dirty="0"/>
        </a:p>
      </dsp:txBody>
      <dsp:txXfrm rot="10800000">
        <a:off x="0" y="1860872"/>
        <a:ext cx="8496944" cy="120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B60E8-1427-480A-9B0A-5F99143E4E06}">
      <dsp:nvSpPr>
        <dsp:cNvPr id="0" name=""/>
        <dsp:cNvSpPr/>
      </dsp:nvSpPr>
      <dsp:spPr>
        <a:xfrm>
          <a:off x="2633471" y="1548"/>
          <a:ext cx="2962656" cy="10221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l-GR" sz="2200" kern="1200" smtClean="0"/>
            <a:t>Διοργάνωση Σεμιναρίων </a:t>
          </a:r>
          <a:endParaRPr lang="el-GR" sz="2200" kern="1200"/>
        </a:p>
      </dsp:txBody>
      <dsp:txXfrm>
        <a:off x="2683369" y="51446"/>
        <a:ext cx="2862860" cy="922368"/>
      </dsp:txXfrm>
    </dsp:sp>
    <dsp:sp modelId="{DFF38632-6762-467C-A62B-32929CEA5DBC}">
      <dsp:nvSpPr>
        <dsp:cNvPr id="0" name=""/>
        <dsp:cNvSpPr/>
      </dsp:nvSpPr>
      <dsp:spPr>
        <a:xfrm>
          <a:off x="2633471" y="1074821"/>
          <a:ext cx="2962656" cy="10221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l-GR" sz="2200" kern="1200" smtClean="0"/>
            <a:t>Συμμετοχή σε συνέδρια και ημερίδες</a:t>
          </a:r>
          <a:endParaRPr lang="el-GR" sz="2200" kern="1200"/>
        </a:p>
      </dsp:txBody>
      <dsp:txXfrm>
        <a:off x="2683369" y="1124719"/>
        <a:ext cx="2862860" cy="922368"/>
      </dsp:txXfrm>
    </dsp:sp>
    <dsp:sp modelId="{4175A03C-2C9C-45A2-AFA6-C799D9E39E57}">
      <dsp:nvSpPr>
        <dsp:cNvPr id="0" name=""/>
        <dsp:cNvSpPr/>
      </dsp:nvSpPr>
      <dsp:spPr>
        <a:xfrm>
          <a:off x="2633471" y="2148094"/>
          <a:ext cx="2962656" cy="102216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rtl="0">
            <a:lnSpc>
              <a:spcPct val="90000"/>
            </a:lnSpc>
            <a:spcBef>
              <a:spcPct val="0"/>
            </a:spcBef>
            <a:spcAft>
              <a:spcPct val="35000"/>
            </a:spcAft>
          </a:pPr>
          <a:r>
            <a:rPr lang="el-GR" sz="2200" kern="1200" smtClean="0"/>
            <a:t>Εσωτερική εκπαίδευση </a:t>
          </a:r>
          <a:endParaRPr lang="el-GR" sz="2200" kern="1200"/>
        </a:p>
      </dsp:txBody>
      <dsp:txXfrm>
        <a:off x="2683369" y="2197992"/>
        <a:ext cx="2862860" cy="9223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3195D-1CBB-4792-A698-1FAB6E6DF1C1}">
      <dsp:nvSpPr>
        <dsp:cNvPr id="0" name=""/>
        <dsp:cNvSpPr/>
      </dsp:nvSpPr>
      <dsp:spPr>
        <a:xfrm>
          <a:off x="0" y="76869"/>
          <a:ext cx="8229599" cy="9892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rtl="0">
            <a:lnSpc>
              <a:spcPct val="90000"/>
            </a:lnSpc>
            <a:spcBef>
              <a:spcPct val="0"/>
            </a:spcBef>
            <a:spcAft>
              <a:spcPct val="35000"/>
            </a:spcAft>
          </a:pPr>
          <a:r>
            <a:rPr lang="el-GR" sz="3000" b="1" kern="1200" smtClean="0"/>
            <a:t>Διά βίου Εκπαίδευση </a:t>
          </a:r>
          <a:br>
            <a:rPr lang="el-GR" sz="3000" b="1" kern="1200" smtClean="0"/>
          </a:br>
          <a:r>
            <a:rPr lang="el-GR" sz="3000" b="1" kern="1200" smtClean="0"/>
            <a:t>του προσωπικού μας  </a:t>
          </a:r>
          <a:endParaRPr lang="el-GR" sz="3000" kern="1200"/>
        </a:p>
      </dsp:txBody>
      <dsp:txXfrm>
        <a:off x="28974" y="105843"/>
        <a:ext cx="8171651" cy="931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2C0F0-A2EF-4601-9A87-8592C0F7C97C}">
      <dsp:nvSpPr>
        <dsp:cNvPr id="0" name=""/>
        <dsp:cNvSpPr/>
      </dsp:nvSpPr>
      <dsp:spPr>
        <a:xfrm>
          <a:off x="1296150" y="0"/>
          <a:ext cx="6287740" cy="210742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kern="1200" dirty="0" smtClean="0">
              <a:latin typeface="Calibri" panose="020F0502020204030204" pitchFamily="34" charset="0"/>
            </a:rPr>
            <a:t>Το Κέντρο </a:t>
          </a:r>
          <a:r>
            <a:rPr lang="en-US" sz="2000" kern="1200" dirty="0" smtClean="0">
              <a:latin typeface="Calibri" panose="020F0502020204030204" pitchFamily="34" charset="0"/>
            </a:rPr>
            <a:t>Euromedica </a:t>
          </a:r>
          <a:r>
            <a:rPr lang="el-GR" sz="2000" kern="1200" dirty="0" smtClean="0">
              <a:latin typeface="Calibri" panose="020F0502020204030204" pitchFamily="34" charset="0"/>
            </a:rPr>
            <a:t>Αρωγή, συνεργάζεται με τα παρακάτω πανεπιστημιακά ιδρύματα  στα  πλαίσια πρακτικής άσκησης φοιτητών</a:t>
          </a:r>
          <a:endParaRPr lang="el-GR" sz="2000" kern="1200" dirty="0">
            <a:latin typeface="Calibri" panose="020F0502020204030204" pitchFamily="34" charset="0"/>
          </a:endParaRPr>
        </a:p>
      </dsp:txBody>
      <dsp:txXfrm>
        <a:off x="1399026" y="102876"/>
        <a:ext cx="6081988" cy="1901674"/>
      </dsp:txXfrm>
    </dsp:sp>
    <dsp:sp modelId="{94466608-4BF4-4105-9820-8AE494B91E42}">
      <dsp:nvSpPr>
        <dsp:cNvPr id="0" name=""/>
        <dsp:cNvSpPr/>
      </dsp:nvSpPr>
      <dsp:spPr>
        <a:xfrm rot="5400000">
          <a:off x="3799625" y="1050753"/>
          <a:ext cx="2746861" cy="520761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l-GR" sz="1800" kern="1200" dirty="0" smtClean="0"/>
            <a:t>Λογοθεραπείας</a:t>
          </a:r>
          <a:endParaRPr lang="el-GR" sz="1800" kern="1200" dirty="0"/>
        </a:p>
        <a:p>
          <a:pPr marL="171450" lvl="1" indent="-171450" algn="l" defTabSz="800100" rtl="0">
            <a:lnSpc>
              <a:spcPct val="90000"/>
            </a:lnSpc>
            <a:spcBef>
              <a:spcPct val="0"/>
            </a:spcBef>
            <a:spcAft>
              <a:spcPct val="15000"/>
            </a:spcAft>
            <a:buChar char="••"/>
          </a:pPr>
          <a:r>
            <a:rPr lang="el-GR" sz="1800" kern="1200" dirty="0" smtClean="0"/>
            <a:t>Φυσιοθεραπείας</a:t>
          </a:r>
          <a:endParaRPr lang="el-GR" sz="1800" kern="1200" dirty="0"/>
        </a:p>
        <a:p>
          <a:pPr marL="171450" lvl="1" indent="-171450" algn="l" defTabSz="800100" rtl="0">
            <a:lnSpc>
              <a:spcPct val="90000"/>
            </a:lnSpc>
            <a:spcBef>
              <a:spcPct val="0"/>
            </a:spcBef>
            <a:spcAft>
              <a:spcPct val="15000"/>
            </a:spcAft>
            <a:buChar char="••"/>
          </a:pPr>
          <a:r>
            <a:rPr lang="el-GR" sz="1800" kern="1200" dirty="0" smtClean="0"/>
            <a:t>Ψυχολογίας</a:t>
          </a:r>
          <a:endParaRPr lang="el-GR" sz="1800" kern="1200" dirty="0"/>
        </a:p>
        <a:p>
          <a:pPr marL="171450" lvl="1" indent="-171450" algn="l" defTabSz="800100" rtl="0">
            <a:lnSpc>
              <a:spcPct val="90000"/>
            </a:lnSpc>
            <a:spcBef>
              <a:spcPct val="0"/>
            </a:spcBef>
            <a:spcAft>
              <a:spcPct val="15000"/>
            </a:spcAft>
            <a:buChar char="••"/>
          </a:pPr>
          <a:r>
            <a:rPr lang="el-GR" sz="1800" kern="1200" dirty="0" smtClean="0"/>
            <a:t>Διατροφής – διαιτολόγους</a:t>
          </a:r>
          <a:endParaRPr lang="el-GR" sz="1800" kern="1200" dirty="0"/>
        </a:p>
        <a:p>
          <a:pPr marL="171450" lvl="1" indent="-171450" algn="l" defTabSz="800100" rtl="0">
            <a:lnSpc>
              <a:spcPct val="90000"/>
            </a:lnSpc>
            <a:spcBef>
              <a:spcPct val="0"/>
            </a:spcBef>
            <a:spcAft>
              <a:spcPct val="15000"/>
            </a:spcAft>
            <a:buChar char="••"/>
          </a:pPr>
          <a:r>
            <a:rPr lang="el-GR" sz="1800" kern="1200" dirty="0" smtClean="0"/>
            <a:t>Εργοθεραπείας </a:t>
          </a:r>
          <a:endParaRPr lang="el-GR" sz="1800" kern="1200" dirty="0"/>
        </a:p>
      </dsp:txBody>
      <dsp:txXfrm rot="-5400000">
        <a:off x="2569247" y="2415223"/>
        <a:ext cx="5073527" cy="2478679"/>
      </dsp:txXfrm>
    </dsp:sp>
    <dsp:sp modelId="{3C44C5EE-16F0-4B5A-8782-A46B77D42D8D}">
      <dsp:nvSpPr>
        <dsp:cNvPr id="0" name=""/>
        <dsp:cNvSpPr/>
      </dsp:nvSpPr>
      <dsp:spPr>
        <a:xfrm>
          <a:off x="144026" y="2271792"/>
          <a:ext cx="2209208" cy="264529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l-GR" sz="2800" kern="1200" dirty="0" smtClean="0"/>
            <a:t>Για τα τμήματα: </a:t>
          </a:r>
          <a:endParaRPr lang="el-GR" sz="2800" kern="1200" dirty="0"/>
        </a:p>
      </dsp:txBody>
      <dsp:txXfrm>
        <a:off x="251871" y="2379637"/>
        <a:ext cx="1993518" cy="2429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00AD1-0938-4951-A9DD-8E313A571C85}">
      <dsp:nvSpPr>
        <dsp:cNvPr id="0" name=""/>
        <dsp:cNvSpPr/>
      </dsp:nvSpPr>
      <dsp:spPr>
        <a:xfrm>
          <a:off x="0" y="52426"/>
          <a:ext cx="2160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kern="1200" dirty="0" smtClean="0"/>
            <a:t>ΤΕΙ Θεσσαλονίκης </a:t>
          </a:r>
          <a:endParaRPr lang="el-GR" sz="1600" kern="1200" dirty="0"/>
        </a:p>
      </dsp:txBody>
      <dsp:txXfrm>
        <a:off x="18734" y="71160"/>
        <a:ext cx="2122772" cy="346292"/>
      </dsp:txXfrm>
    </dsp:sp>
    <dsp:sp modelId="{65DB7209-A460-4E7F-8EBC-607E46980E65}">
      <dsp:nvSpPr>
        <dsp:cNvPr id="0" name=""/>
        <dsp:cNvSpPr/>
      </dsp:nvSpPr>
      <dsp:spPr>
        <a:xfrm>
          <a:off x="0" y="415992"/>
          <a:ext cx="2160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kern="1200" dirty="0" smtClean="0"/>
            <a:t>ΤΕΙ Λάρισας </a:t>
          </a:r>
          <a:endParaRPr lang="el-GR" sz="1600" kern="1200" dirty="0"/>
        </a:p>
      </dsp:txBody>
      <dsp:txXfrm>
        <a:off x="18734" y="434726"/>
        <a:ext cx="2122772" cy="346292"/>
      </dsp:txXfrm>
    </dsp:sp>
    <dsp:sp modelId="{A37A6079-ADAF-48EB-8BEC-18D0CB9E9FB8}">
      <dsp:nvSpPr>
        <dsp:cNvPr id="0" name=""/>
        <dsp:cNvSpPr/>
      </dsp:nvSpPr>
      <dsp:spPr>
        <a:xfrm>
          <a:off x="0" y="869425"/>
          <a:ext cx="2160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l-GR" sz="1600" kern="1200" smtClean="0"/>
            <a:t>ΤΕΙ Ιωάννίνων </a:t>
          </a:r>
          <a:endParaRPr lang="el-GR" sz="1600" kern="1200" dirty="0"/>
        </a:p>
      </dsp:txBody>
      <dsp:txXfrm>
        <a:off x="18734" y="888159"/>
        <a:ext cx="2122772" cy="346292"/>
      </dsp:txXfrm>
    </dsp:sp>
    <dsp:sp modelId="{B079D0C1-A248-4A0B-BF4D-460F0F858F4C}">
      <dsp:nvSpPr>
        <dsp:cNvPr id="0" name=""/>
        <dsp:cNvSpPr/>
      </dsp:nvSpPr>
      <dsp:spPr>
        <a:xfrm>
          <a:off x="0" y="1299265"/>
          <a:ext cx="216024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Metropolitan College </a:t>
          </a:r>
          <a:endParaRPr lang="el-GR" sz="1600" kern="1200" dirty="0"/>
        </a:p>
      </dsp:txBody>
      <dsp:txXfrm>
        <a:off x="18734" y="1317999"/>
        <a:ext cx="212277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9BDD3-4BC3-4CDB-A0E6-15332B71BD75}">
      <dsp:nvSpPr>
        <dsp:cNvPr id="0" name=""/>
        <dsp:cNvSpPr/>
      </dsp:nvSpPr>
      <dsp:spPr>
        <a:xfrm rot="5400000">
          <a:off x="3614801" y="-129614"/>
          <a:ext cx="4032448" cy="52997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l-GR" sz="2100" i="1" kern="1200" dirty="0" smtClean="0"/>
            <a:t>Νέοι άνθρωποι -Νέες Ιδέες </a:t>
          </a:r>
          <a:endParaRPr lang="el-GR" sz="2100" i="1" kern="1200" dirty="0"/>
        </a:p>
        <a:p>
          <a:pPr marL="228600" lvl="1" indent="-228600" algn="l" defTabSz="933450" rtl="0">
            <a:lnSpc>
              <a:spcPct val="90000"/>
            </a:lnSpc>
            <a:spcBef>
              <a:spcPct val="0"/>
            </a:spcBef>
            <a:spcAft>
              <a:spcPct val="15000"/>
            </a:spcAft>
            <a:buChar char="••"/>
          </a:pPr>
          <a:r>
            <a:rPr lang="el-GR" sz="2100" i="1" kern="1200" dirty="0" smtClean="0"/>
            <a:t>Επαφή του προσωπικού με νέα δεδομένα </a:t>
          </a:r>
          <a:endParaRPr lang="el-GR" sz="2100" i="1" kern="1200" dirty="0"/>
        </a:p>
        <a:p>
          <a:pPr marL="228600" lvl="1" indent="-228600" algn="l" defTabSz="933450" rtl="0">
            <a:lnSpc>
              <a:spcPct val="90000"/>
            </a:lnSpc>
            <a:spcBef>
              <a:spcPct val="0"/>
            </a:spcBef>
            <a:spcAft>
              <a:spcPct val="15000"/>
            </a:spcAft>
            <a:buChar char="••"/>
          </a:pPr>
          <a:r>
            <a:rPr lang="el-GR" sz="2100" i="1" kern="1200" dirty="0" smtClean="0"/>
            <a:t>Ώθηση του προσωπικού να ανταποκριθεί στις νέες προκλήσεις </a:t>
          </a:r>
          <a:endParaRPr lang="el-GR" sz="2100" i="1" kern="1200" dirty="0"/>
        </a:p>
        <a:p>
          <a:pPr marL="228600" lvl="1" indent="-228600" algn="l" defTabSz="933450" rtl="0">
            <a:lnSpc>
              <a:spcPct val="90000"/>
            </a:lnSpc>
            <a:spcBef>
              <a:spcPct val="0"/>
            </a:spcBef>
            <a:spcAft>
              <a:spcPct val="15000"/>
            </a:spcAft>
            <a:buChar char="••"/>
          </a:pPr>
          <a:r>
            <a:rPr lang="el-GR" sz="2100" i="1" kern="1200" dirty="0" smtClean="0"/>
            <a:t>Καλύτερη προετοιμασία  εργαζομένου για να ανταποκριθεί στις απαιτήσεις των εκπαιδευομένων</a:t>
          </a:r>
          <a:endParaRPr lang="el-GR" sz="2100" i="1" kern="1200" dirty="0"/>
        </a:p>
        <a:p>
          <a:pPr marL="228600" lvl="1" indent="-228600" algn="l" defTabSz="933450" rtl="0">
            <a:lnSpc>
              <a:spcPct val="90000"/>
            </a:lnSpc>
            <a:spcBef>
              <a:spcPct val="0"/>
            </a:spcBef>
            <a:spcAft>
              <a:spcPct val="15000"/>
            </a:spcAft>
            <a:buChar char="••"/>
          </a:pPr>
          <a:r>
            <a:rPr lang="el-GR" sz="2100" i="1" kern="1200" dirty="0" smtClean="0"/>
            <a:t>Καθημερινό κίνητρο για βελτίωση</a:t>
          </a:r>
          <a:endParaRPr lang="el-GR" sz="2100" i="1" kern="1200" dirty="0"/>
        </a:p>
        <a:p>
          <a:pPr marL="228600" lvl="1" indent="-228600" algn="l" defTabSz="933450" rtl="0">
            <a:lnSpc>
              <a:spcPct val="90000"/>
            </a:lnSpc>
            <a:spcBef>
              <a:spcPct val="0"/>
            </a:spcBef>
            <a:spcAft>
              <a:spcPct val="15000"/>
            </a:spcAft>
            <a:buChar char="••"/>
          </a:pPr>
          <a:r>
            <a:rPr lang="el-GR" sz="2100" i="1" kern="1200" dirty="0" smtClean="0"/>
            <a:t>Γινόμαστε γνωστοί </a:t>
          </a:r>
          <a:endParaRPr lang="el-GR" sz="2100" i="1" kern="1200" dirty="0"/>
        </a:p>
        <a:p>
          <a:pPr marL="228600" lvl="1" indent="-228600" algn="l" defTabSz="933450" rtl="0">
            <a:lnSpc>
              <a:spcPct val="90000"/>
            </a:lnSpc>
            <a:spcBef>
              <a:spcPct val="0"/>
            </a:spcBef>
            <a:spcAft>
              <a:spcPct val="15000"/>
            </a:spcAft>
            <a:buChar char="••"/>
          </a:pPr>
          <a:endParaRPr lang="el-GR" sz="2100" kern="1200" dirty="0"/>
        </a:p>
      </dsp:txBody>
      <dsp:txXfrm rot="-5400000">
        <a:off x="2981131" y="700904"/>
        <a:ext cx="5102940" cy="3638752"/>
      </dsp:txXfrm>
    </dsp:sp>
    <dsp:sp modelId="{68B74958-4308-4C39-87A2-45DEB7D6AE3E}">
      <dsp:nvSpPr>
        <dsp:cNvPr id="0" name=""/>
        <dsp:cNvSpPr/>
      </dsp:nvSpPr>
      <dsp:spPr>
        <a:xfrm>
          <a:off x="0" y="0"/>
          <a:ext cx="2981131" cy="5040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rtl="0">
            <a:lnSpc>
              <a:spcPct val="90000"/>
            </a:lnSpc>
            <a:spcBef>
              <a:spcPct val="0"/>
            </a:spcBef>
            <a:spcAft>
              <a:spcPct val="35000"/>
            </a:spcAft>
          </a:pPr>
          <a:r>
            <a:rPr lang="el-GR" sz="3800" kern="1200" dirty="0" smtClean="0"/>
            <a:t>Τι κερδίζουμε: </a:t>
          </a:r>
          <a:endParaRPr lang="el-GR" sz="3800" kern="1200" dirty="0"/>
        </a:p>
      </dsp:txBody>
      <dsp:txXfrm>
        <a:off x="145527" y="145527"/>
        <a:ext cx="2690077" cy="47495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722D3-CCE3-426D-A11F-5C0440F53052}" type="datetimeFigureOut">
              <a:rPr lang="el-GR" smtClean="0"/>
              <a:t>19/12/2013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4AD7C-960D-4297-8926-257DE974EF49}" type="slidenum">
              <a:rPr lang="el-GR" smtClean="0"/>
              <a:t>‹#›</a:t>
            </a:fld>
            <a:endParaRPr lang="el-GR"/>
          </a:p>
        </p:txBody>
      </p:sp>
    </p:spTree>
    <p:extLst>
      <p:ext uri="{BB962C8B-B14F-4D97-AF65-F5344CB8AC3E}">
        <p14:creationId xmlns:p14="http://schemas.microsoft.com/office/powerpoint/2010/main" val="15497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DC98664-B351-4ADE-A2D6-9414BF103F87}" type="slidenum">
              <a:rPr lang="el-GR" smtClean="0"/>
              <a:t>1</a:t>
            </a:fld>
            <a:endParaRPr lang="el-GR"/>
          </a:p>
        </p:txBody>
      </p:sp>
    </p:spTree>
    <p:extLst>
      <p:ext uri="{BB962C8B-B14F-4D97-AF65-F5344CB8AC3E}">
        <p14:creationId xmlns:p14="http://schemas.microsoft.com/office/powerpoint/2010/main" val="2641447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1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
        <p:nvSpPr>
          <p:cNvPr id="1638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230AE0-D3D5-4CD3-96CB-9D8008459BF2}" type="slidenum">
              <a:rPr lang="el-GR" smtClean="0"/>
              <a:pPr fontAlgn="base">
                <a:spcBef>
                  <a:spcPct val="0"/>
                </a:spcBef>
                <a:spcAft>
                  <a:spcPct val="0"/>
                </a:spcAft>
                <a:defRPr/>
              </a:pPr>
              <a:t>2</a:t>
            </a:fld>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35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843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895D-DF7F-4615-BA94-5B351B05592D}" type="slidenum">
              <a:rPr lang="el-GR" smtClean="0"/>
              <a:pPr fontAlgn="base">
                <a:spcBef>
                  <a:spcPct val="0"/>
                </a:spcBef>
                <a:spcAft>
                  <a:spcPct val="0"/>
                </a:spcAft>
                <a:defRPr/>
              </a:pPr>
              <a:t>3</a:t>
            </a:fld>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457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1946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D5205-2A5A-483D-BB0D-056E3FC5C420}" type="slidenum">
              <a:rPr lang="el-GR" smtClean="0"/>
              <a:pPr fontAlgn="base">
                <a:spcBef>
                  <a:spcPct val="0"/>
                </a:spcBef>
                <a:spcAft>
                  <a:spcPct val="0"/>
                </a:spcAft>
                <a:defRPr/>
              </a:pPr>
              <a:t>4</a:t>
            </a:fld>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DC98664-B351-4ADE-A2D6-9414BF103F87}" type="slidenum">
              <a:rPr lang="el-GR" smtClean="0"/>
              <a:t>5</a:t>
            </a:fld>
            <a:endParaRPr lang="el-GR"/>
          </a:p>
        </p:txBody>
      </p:sp>
    </p:spTree>
    <p:extLst>
      <p:ext uri="{BB962C8B-B14F-4D97-AF65-F5344CB8AC3E}">
        <p14:creationId xmlns:p14="http://schemas.microsoft.com/office/powerpoint/2010/main" val="92760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5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048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D782CF-0269-4E99-9450-B0EDFB11DAE7}" type="slidenum">
              <a:rPr lang="el-GR" smtClean="0"/>
              <a:pPr fontAlgn="base">
                <a:spcBef>
                  <a:spcPct val="0"/>
                </a:spcBef>
                <a:spcAft>
                  <a:spcPct val="0"/>
                </a:spcAft>
                <a:defRPr/>
              </a:pPr>
              <a:t>6</a:t>
            </a:fld>
            <a:endParaRPr 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150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5F9B5B-AA8B-4311-9712-E90E74B25B63}" type="slidenum">
              <a:rPr lang="el-GR" smtClean="0"/>
              <a:pPr fontAlgn="base">
                <a:spcBef>
                  <a:spcPct val="0"/>
                </a:spcBef>
                <a:spcAft>
                  <a:spcPct val="0"/>
                </a:spcAft>
                <a:defRPr/>
              </a:pPr>
              <a:t>7</a:t>
            </a:fld>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DC98664-B351-4ADE-A2D6-9414BF103F87}" type="slidenum">
              <a:rPr lang="el-GR" smtClean="0"/>
              <a:t>13</a:t>
            </a:fld>
            <a:endParaRPr lang="el-GR"/>
          </a:p>
        </p:txBody>
      </p:sp>
    </p:spTree>
    <p:extLst>
      <p:ext uri="{BB962C8B-B14F-4D97-AF65-F5344CB8AC3E}">
        <p14:creationId xmlns:p14="http://schemas.microsoft.com/office/powerpoint/2010/main" val="59919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EDC98664-B351-4ADE-A2D6-9414BF103F87}" type="slidenum">
              <a:rPr lang="el-GR" smtClean="0"/>
              <a:t>14</a:t>
            </a:fld>
            <a:endParaRPr lang="el-GR"/>
          </a:p>
        </p:txBody>
      </p:sp>
    </p:spTree>
    <p:extLst>
      <p:ext uri="{BB962C8B-B14F-4D97-AF65-F5344CB8AC3E}">
        <p14:creationId xmlns:p14="http://schemas.microsoft.com/office/powerpoint/2010/main" val="264144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39891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253843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76121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51240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226580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694E8C0A-B9A7-4E3A-AFE2-53A023E28708}" type="datetimeFigureOut">
              <a:rPr lang="el-GR" smtClean="0"/>
              <a:t>19/12/2013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336596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94E8C0A-B9A7-4E3A-AFE2-53A023E28708}" type="datetimeFigureOut">
              <a:rPr lang="el-GR" smtClean="0"/>
              <a:t>19/12/2013</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386643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94E8C0A-B9A7-4E3A-AFE2-53A023E28708}" type="datetimeFigureOut">
              <a:rPr lang="el-GR" smtClean="0"/>
              <a:t>19/12/2013</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289902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94E8C0A-B9A7-4E3A-AFE2-53A023E28708}" type="datetimeFigureOut">
              <a:rPr lang="el-GR" smtClean="0"/>
              <a:t>19/12/2013</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758742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94E8C0A-B9A7-4E3A-AFE2-53A023E28708}" type="datetimeFigureOut">
              <a:rPr lang="el-GR" smtClean="0"/>
              <a:t>19/12/2013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86282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694E8C0A-B9A7-4E3A-AFE2-53A023E28708}" type="datetimeFigureOut">
              <a:rPr lang="el-GR" smtClean="0"/>
              <a:t>19/12/2013</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FBC2439-6392-4A2B-80D3-C402FEC48F7E}" type="slidenum">
              <a:rPr lang="el-GR" smtClean="0"/>
              <a:t>‹#›</a:t>
            </a:fld>
            <a:endParaRPr lang="el-GR"/>
          </a:p>
        </p:txBody>
      </p:sp>
    </p:spTree>
    <p:extLst>
      <p:ext uri="{BB962C8B-B14F-4D97-AF65-F5344CB8AC3E}">
        <p14:creationId xmlns:p14="http://schemas.microsoft.com/office/powerpoint/2010/main" val="1343551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E8C0A-B9A7-4E3A-AFE2-53A023E28708}" type="datetimeFigureOut">
              <a:rPr lang="el-GR" smtClean="0"/>
              <a:t>19/12/2013</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C2439-6392-4A2B-80D3-C402FEC48F7E}" type="slidenum">
              <a:rPr lang="el-GR" smtClean="0"/>
              <a:t>‹#›</a:t>
            </a:fld>
            <a:endParaRPr lang="el-GR"/>
          </a:p>
        </p:txBody>
      </p:sp>
    </p:spTree>
    <p:extLst>
      <p:ext uri="{BB962C8B-B14F-4D97-AF65-F5344CB8AC3E}">
        <p14:creationId xmlns:p14="http://schemas.microsoft.com/office/powerpoint/2010/main" val="612003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1.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hyperlink" Target="http://www.euromedica-arogi.g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294272"/>
            <a:ext cx="9143999" cy="456372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69" y="5765132"/>
            <a:ext cx="1046285" cy="838200"/>
          </a:xfrm>
          <a:prstGeom prst="rect">
            <a:avLst/>
          </a:prstGeom>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51694"/>
            <a:ext cx="2072626" cy="1008183"/>
          </a:xfrm>
          <a:prstGeom prst="rect">
            <a:avLst/>
          </a:prstGeom>
        </p:spPr>
      </p:pic>
      <p:sp>
        <p:nvSpPr>
          <p:cNvPr id="2" name="TextBox 1"/>
          <p:cNvSpPr txBox="1"/>
          <p:nvPr/>
        </p:nvSpPr>
        <p:spPr>
          <a:xfrm>
            <a:off x="611560" y="2996952"/>
            <a:ext cx="7899393" cy="1200329"/>
          </a:xfrm>
          <a:prstGeom prst="rect">
            <a:avLst/>
          </a:prstGeom>
          <a:noFill/>
        </p:spPr>
        <p:txBody>
          <a:bodyPr wrap="square" rtlCol="0">
            <a:spAutoFit/>
          </a:bodyPr>
          <a:lstStyle/>
          <a:p>
            <a:pPr algn="ctr"/>
            <a:r>
              <a:rPr lang="el-GR" dirty="0" smtClean="0">
                <a:solidFill>
                  <a:schemeClr val="bg1"/>
                </a:solidFill>
              </a:rPr>
              <a:t>ΠΑΣΒΑΝΤΗΣ ΔΗΜΗΤΡΙΟΣ </a:t>
            </a:r>
          </a:p>
          <a:p>
            <a:pPr algn="ctr"/>
            <a:r>
              <a:rPr lang="el-GR" dirty="0" smtClean="0">
                <a:solidFill>
                  <a:schemeClr val="bg1"/>
                </a:solidFill>
              </a:rPr>
              <a:t>ΦΥΣΙΚΟΘΕΡΑΠΕΥΤΗΣ ΜΤ </a:t>
            </a:r>
          </a:p>
          <a:p>
            <a:pPr algn="ctr"/>
            <a:r>
              <a:rPr lang="el-GR" dirty="0" smtClean="0">
                <a:solidFill>
                  <a:schemeClr val="bg1"/>
                </a:solidFill>
              </a:rPr>
              <a:t>ΔΙΕΥΘΥΝΤΗΣ ΘΕΡΑΠΕΥΤΙΚΟΥ ΤΟΜΕΑ </a:t>
            </a:r>
            <a:r>
              <a:rPr lang="en-US" dirty="0" smtClean="0">
                <a:solidFill>
                  <a:schemeClr val="bg1"/>
                </a:solidFill>
              </a:rPr>
              <a:t>EUROMEDICA </a:t>
            </a:r>
            <a:r>
              <a:rPr lang="el-GR" dirty="0" smtClean="0">
                <a:solidFill>
                  <a:schemeClr val="bg1"/>
                </a:solidFill>
              </a:rPr>
              <a:t>ΑΡΩΓΗ ΘΕΣΣΑΛΟΝΙΚΗΣ   </a:t>
            </a:r>
            <a:endParaRPr lang="el-GR" dirty="0">
              <a:solidFill>
                <a:schemeClr val="bg1"/>
              </a:solidFill>
            </a:endParaRPr>
          </a:p>
        </p:txBody>
      </p:sp>
    </p:spTree>
    <p:extLst>
      <p:ext uri="{BB962C8B-B14F-4D97-AF65-F5344CB8AC3E}">
        <p14:creationId xmlns:p14="http://schemas.microsoft.com/office/powerpoint/2010/main" val="2137959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Θέση περιεχομένου 7"/>
          <p:cNvGraphicFramePr>
            <a:graphicFrameLocks noGrp="1"/>
          </p:cNvGraphicFramePr>
          <p:nvPr>
            <p:ph idx="1"/>
            <p:extLst>
              <p:ext uri="{D42A27DB-BD31-4B8C-83A1-F6EECF244321}">
                <p14:modId xmlns:p14="http://schemas.microsoft.com/office/powerpoint/2010/main" val="984256247"/>
              </p:ext>
            </p:extLst>
          </p:nvPr>
        </p:nvGraphicFramePr>
        <p:xfrm>
          <a:off x="467544" y="1268760"/>
          <a:ext cx="8136904" cy="5030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p:nvPr>
        </p:nvSpPr>
        <p:spPr/>
        <p:txBody>
          <a:bodyPr>
            <a:normAutofit fontScale="90000"/>
          </a:bodyPr>
          <a:lstStyle/>
          <a:p>
            <a:pPr algn="ctr"/>
            <a:r>
              <a:rPr lang="el-GR" sz="4400" dirty="0" smtClean="0">
                <a:solidFill>
                  <a:schemeClr val="accent2">
                    <a:lumMod val="60000"/>
                    <a:lumOff val="40000"/>
                  </a:schemeClr>
                </a:solidFill>
                <a:latin typeface="Calibri" panose="020F0502020204030204" pitchFamily="34" charset="0"/>
              </a:rPr>
              <a:t/>
            </a:r>
            <a:br>
              <a:rPr lang="el-GR" sz="4400" dirty="0" smtClean="0">
                <a:solidFill>
                  <a:schemeClr val="accent2">
                    <a:lumMod val="60000"/>
                    <a:lumOff val="40000"/>
                  </a:schemeClr>
                </a:solidFill>
                <a:latin typeface="Calibri" panose="020F0502020204030204" pitchFamily="34" charset="0"/>
              </a:rPr>
            </a:br>
            <a:r>
              <a:rPr lang="el-GR" sz="2700" dirty="0">
                <a:solidFill>
                  <a:schemeClr val="accent2">
                    <a:lumMod val="60000"/>
                    <a:lumOff val="40000"/>
                  </a:schemeClr>
                </a:solidFill>
                <a:latin typeface="Calibri" panose="020F0502020204030204" pitchFamily="34" charset="0"/>
              </a:rPr>
              <a:t>ΣΥΜΜΕΤΟΧΗ </a:t>
            </a:r>
            <a:r>
              <a:rPr lang="el-GR" sz="2700" dirty="0" smtClean="0">
                <a:solidFill>
                  <a:schemeClr val="accent2">
                    <a:lumMod val="60000"/>
                    <a:lumOff val="40000"/>
                  </a:schemeClr>
                </a:solidFill>
                <a:latin typeface="Calibri" panose="020F0502020204030204" pitchFamily="34" charset="0"/>
              </a:rPr>
              <a:t>ΣΕ </a:t>
            </a:r>
            <a:r>
              <a:rPr lang="el-GR" sz="2700" dirty="0">
                <a:solidFill>
                  <a:schemeClr val="accent2">
                    <a:lumMod val="60000"/>
                    <a:lumOff val="40000"/>
                  </a:schemeClr>
                </a:solidFill>
                <a:latin typeface="Calibri" panose="020F0502020204030204" pitchFamily="34" charset="0"/>
              </a:rPr>
              <a:t>ΠΡΟΓΡΑΜΜΑΤΑ ΔΙΑΠΑΝΕΠΙΣΤΗΜΙΑΚΗΣ ΣΥΝΕΡΓΑΣΙΑΣ </a:t>
            </a:r>
            <a:r>
              <a:rPr lang="el-GR" sz="4400" dirty="0">
                <a:solidFill>
                  <a:schemeClr val="accent2">
                    <a:lumMod val="60000"/>
                    <a:lumOff val="40000"/>
                  </a:schemeClr>
                </a:solidFill>
                <a:latin typeface="Calibri" panose="020F0502020204030204" pitchFamily="34" charset="0"/>
              </a:rPr>
              <a:t/>
            </a:r>
            <a:br>
              <a:rPr lang="el-GR" sz="4400" dirty="0">
                <a:solidFill>
                  <a:schemeClr val="accent2">
                    <a:lumMod val="60000"/>
                    <a:lumOff val="40000"/>
                  </a:schemeClr>
                </a:solidFill>
                <a:latin typeface="Calibri" panose="020F0502020204030204" pitchFamily="34" charset="0"/>
              </a:rPr>
            </a:br>
            <a:endParaRPr lang="el-GR" dirty="0"/>
          </a:p>
        </p:txBody>
      </p:sp>
      <p:pic>
        <p:nvPicPr>
          <p:cNvPr id="4" name="Εικόνα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graphicFrame>
        <p:nvGraphicFramePr>
          <p:cNvPr id="7" name="Διάγραμμα 6"/>
          <p:cNvGraphicFramePr/>
          <p:nvPr>
            <p:extLst>
              <p:ext uri="{D42A27DB-BD31-4B8C-83A1-F6EECF244321}">
                <p14:modId xmlns:p14="http://schemas.microsoft.com/office/powerpoint/2010/main" val="1138904239"/>
              </p:ext>
            </p:extLst>
          </p:nvPr>
        </p:nvGraphicFramePr>
        <p:xfrm>
          <a:off x="6649652" y="4067495"/>
          <a:ext cx="2160240" cy="16927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8023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Ομάδα 3"/>
          <p:cNvGrpSpPr/>
          <p:nvPr/>
        </p:nvGrpSpPr>
        <p:grpSpPr>
          <a:xfrm>
            <a:off x="678644" y="2132859"/>
            <a:ext cx="2839389" cy="1656184"/>
            <a:chOff x="288017" y="3418082"/>
            <a:chExt cx="2111223" cy="1111029"/>
          </a:xfrm>
        </p:grpSpPr>
        <p:sp>
          <p:nvSpPr>
            <p:cNvPr id="5" name="Στρογγυλεμένο ορθογώνιο 4"/>
            <p:cNvSpPr/>
            <p:nvPr/>
          </p:nvSpPr>
          <p:spPr>
            <a:xfrm>
              <a:off x="288017" y="3418082"/>
              <a:ext cx="2111223" cy="111102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 name="Στρογγυλεμένο ορθογώνιο 4"/>
            <p:cNvSpPr/>
            <p:nvPr/>
          </p:nvSpPr>
          <p:spPr>
            <a:xfrm>
              <a:off x="342253" y="3472318"/>
              <a:ext cx="2002751" cy="1002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t>ERASMUS </a:t>
              </a:r>
              <a:endParaRPr lang="el-GR" sz="2000" kern="1200" dirty="0"/>
            </a:p>
          </p:txBody>
        </p:sp>
      </p:grpSp>
      <p:grpSp>
        <p:nvGrpSpPr>
          <p:cNvPr id="7" name="Ομάδα 6"/>
          <p:cNvGrpSpPr/>
          <p:nvPr/>
        </p:nvGrpSpPr>
        <p:grpSpPr>
          <a:xfrm>
            <a:off x="4067944" y="1196752"/>
            <a:ext cx="4539168" cy="3672408"/>
            <a:chOff x="2736304" y="2388844"/>
            <a:chExt cx="4539168" cy="3672408"/>
          </a:xfrm>
        </p:grpSpPr>
        <p:sp>
          <p:nvSpPr>
            <p:cNvPr id="8" name="Στρογγύλεμα της γωνίας της ίδιας πλευράς του ορθογωνίου 7"/>
            <p:cNvSpPr/>
            <p:nvPr/>
          </p:nvSpPr>
          <p:spPr>
            <a:xfrm rot="5400000">
              <a:off x="3817757" y="1883459"/>
              <a:ext cx="2376262" cy="4539168"/>
            </a:xfrm>
            <a:prstGeom prst="round2SameRect">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Στρογγύλεμα της γωνίας της ίδιας πλευράς του ορθογωνίου 4"/>
            <p:cNvSpPr/>
            <p:nvPr/>
          </p:nvSpPr>
          <p:spPr>
            <a:xfrm>
              <a:off x="2736304" y="2388844"/>
              <a:ext cx="4466531"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endParaRPr lang="el-GR" sz="1600" kern="1200" dirty="0" smtClean="0"/>
            </a:p>
            <a:p>
              <a:pPr marL="57150" lvl="1" indent="-57150" algn="ctr" defTabSz="488950" rtl="0">
                <a:lnSpc>
                  <a:spcPct val="90000"/>
                </a:lnSpc>
                <a:spcBef>
                  <a:spcPct val="0"/>
                </a:spcBef>
                <a:spcAft>
                  <a:spcPct val="15000"/>
                </a:spcAft>
                <a:buChar char="••"/>
              </a:pPr>
              <a:r>
                <a:rPr lang="el-GR" sz="1600" kern="1200" dirty="0" smtClean="0"/>
                <a:t>3 φοιτητ</a:t>
              </a:r>
              <a:r>
                <a:rPr lang="el-GR" sz="1600" dirty="0" smtClean="0"/>
                <a:t>ές</a:t>
              </a:r>
              <a:r>
                <a:rPr lang="el-GR" sz="1600" kern="1200" dirty="0" smtClean="0"/>
                <a:t> από το </a:t>
              </a:r>
              <a:r>
                <a:rPr lang="en-US" sz="1600" kern="1200" dirty="0" smtClean="0"/>
                <a:t>Gent University  </a:t>
              </a:r>
              <a:r>
                <a:rPr lang="el-GR" sz="1600" kern="1200" dirty="0" smtClean="0"/>
                <a:t>του Βελγίου από 20/09/2012 </a:t>
              </a:r>
              <a:r>
                <a:rPr lang="el-GR" sz="1600" kern="1200" dirty="0" smtClean="0">
                  <a:latin typeface="Calibri" panose="020F0502020204030204" pitchFamily="34" charset="0"/>
                </a:rPr>
                <a:t>έως</a:t>
              </a:r>
              <a:r>
                <a:rPr lang="el-GR" sz="1600" kern="1200" dirty="0" smtClean="0"/>
                <a:t> 20/12/2012 </a:t>
              </a:r>
            </a:p>
            <a:p>
              <a:pPr marL="57150" lvl="1" indent="-57150" algn="ctr" defTabSz="488950" rtl="0">
                <a:lnSpc>
                  <a:spcPct val="90000"/>
                </a:lnSpc>
                <a:spcBef>
                  <a:spcPct val="0"/>
                </a:spcBef>
                <a:spcAft>
                  <a:spcPct val="15000"/>
                </a:spcAft>
                <a:buChar char="••"/>
              </a:pPr>
              <a:endParaRPr lang="el-GR" sz="1600" kern="1200" dirty="0" smtClean="0"/>
            </a:p>
            <a:p>
              <a:pPr marL="57150" lvl="1" indent="-57150" algn="ctr" defTabSz="488950" rtl="0">
                <a:lnSpc>
                  <a:spcPct val="90000"/>
                </a:lnSpc>
                <a:spcBef>
                  <a:spcPct val="0"/>
                </a:spcBef>
                <a:spcAft>
                  <a:spcPct val="15000"/>
                </a:spcAft>
                <a:buChar char="••"/>
              </a:pPr>
              <a:r>
                <a:rPr lang="el-GR" sz="1600" kern="1200" dirty="0" smtClean="0"/>
                <a:t>4 φοιτητής του </a:t>
              </a:r>
              <a:r>
                <a:rPr lang="en-US" sz="1600" kern="1200" dirty="0" smtClean="0"/>
                <a:t>Yeditepe University  </a:t>
              </a:r>
              <a:r>
                <a:rPr lang="el-GR" sz="1600" kern="1200" dirty="0" smtClean="0"/>
                <a:t>της Τουρκίας από 10/06/2013 έως 12/07/2013</a:t>
              </a:r>
            </a:p>
            <a:p>
              <a:pPr marL="0" lvl="1" algn="ctr" defTabSz="488950" rtl="0">
                <a:lnSpc>
                  <a:spcPct val="90000"/>
                </a:lnSpc>
                <a:spcBef>
                  <a:spcPct val="0"/>
                </a:spcBef>
                <a:spcAft>
                  <a:spcPct val="15000"/>
                </a:spcAft>
              </a:pPr>
              <a:endParaRPr lang="el-GR" sz="1600" kern="1200" dirty="0" smtClean="0"/>
            </a:p>
            <a:p>
              <a:pPr marL="57150" lvl="1" indent="-57150" algn="ctr" defTabSz="488950" rtl="0">
                <a:lnSpc>
                  <a:spcPct val="90000"/>
                </a:lnSpc>
                <a:spcBef>
                  <a:spcPct val="0"/>
                </a:spcBef>
                <a:spcAft>
                  <a:spcPct val="15000"/>
                </a:spcAft>
                <a:buChar char="••"/>
              </a:pPr>
              <a:r>
                <a:rPr lang="el-GR" sz="1600" kern="1200" dirty="0" smtClean="0"/>
                <a:t>2 φοιτήτριες  του </a:t>
              </a:r>
              <a:r>
                <a:rPr lang="en-US" sz="1600" kern="1200" dirty="0" smtClean="0"/>
                <a:t>European University </a:t>
              </a:r>
              <a:r>
                <a:rPr lang="el-GR" sz="1600" kern="1200" dirty="0" smtClean="0"/>
                <a:t>της Κύπρου από 22/2/2013 έως 20/8/2013</a:t>
              </a:r>
            </a:p>
            <a:p>
              <a:pPr marL="57150" lvl="1" indent="-57150" algn="ctr" defTabSz="488950" rtl="0">
                <a:lnSpc>
                  <a:spcPct val="90000"/>
                </a:lnSpc>
                <a:spcBef>
                  <a:spcPct val="0"/>
                </a:spcBef>
                <a:spcAft>
                  <a:spcPct val="15000"/>
                </a:spcAft>
                <a:buChar char="••"/>
              </a:pPr>
              <a:endParaRPr lang="el-GR" sz="1600" dirty="0"/>
            </a:p>
            <a:p>
              <a:pPr marL="57150" lvl="1" indent="-57150" algn="ctr" defTabSz="488950" rtl="0">
                <a:lnSpc>
                  <a:spcPct val="90000"/>
                </a:lnSpc>
                <a:spcBef>
                  <a:spcPct val="0"/>
                </a:spcBef>
                <a:spcAft>
                  <a:spcPct val="15000"/>
                </a:spcAft>
                <a:buChar char="••"/>
              </a:pPr>
              <a:r>
                <a:rPr lang="el-GR" sz="1600" kern="1200" dirty="0" smtClean="0"/>
                <a:t>1 φοιτητής του </a:t>
              </a:r>
              <a:r>
                <a:rPr lang="el-GR" sz="1600" dirty="0" smtClean="0"/>
                <a:t>Πανεπιστημίου Ολλανδίας </a:t>
              </a:r>
              <a:endParaRPr lang="el-GR" sz="1600" kern="1200" dirty="0" smtClean="0"/>
            </a:p>
          </p:txBody>
        </p:sp>
      </p:grpSp>
      <p:pic>
        <p:nvPicPr>
          <p:cNvPr id="10" name="Εικόνα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3177673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val="2271608119"/>
              </p:ext>
            </p:extLst>
          </p:nvPr>
        </p:nvGraphicFramePr>
        <p:xfrm>
          <a:off x="251520" y="476672"/>
          <a:ext cx="828092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Εικόνα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399183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idx="4294967295"/>
          </p:nvPr>
        </p:nvSpPr>
        <p:spPr>
          <a:xfrm>
            <a:off x="914400" y="5516565"/>
            <a:ext cx="8229600" cy="720725"/>
          </a:xfrm>
        </p:spPr>
        <p:txBody>
          <a:bodyPr>
            <a:normAutofit fontScale="90000"/>
          </a:bodyPr>
          <a:lstStyle/>
          <a:p>
            <a:pPr>
              <a:lnSpc>
                <a:spcPct val="150000"/>
              </a:lnSpc>
            </a:pPr>
            <a:r>
              <a:rPr lang="el-GR" sz="1600" i="1" dirty="0" smtClean="0">
                <a:solidFill>
                  <a:schemeClr val="bg1">
                    <a:lumMod val="50000"/>
                  </a:schemeClr>
                </a:solidFill>
                <a:latin typeface="Century Gothic"/>
              </a:rPr>
              <a:t>Για περισσότερες πληροφορίες σχετικά με το Κέντρο Αποκατάστασης και Αποθεραπείας Αρωγή-</a:t>
            </a:r>
            <a:r>
              <a:rPr lang="en-US" sz="1600" i="1" dirty="0" err="1" smtClean="0">
                <a:solidFill>
                  <a:schemeClr val="bg1">
                    <a:lumMod val="50000"/>
                  </a:schemeClr>
                </a:solidFill>
                <a:latin typeface="Century Gothic"/>
              </a:rPr>
              <a:t>Euromedica</a:t>
            </a:r>
            <a:r>
              <a:rPr lang="en-US" sz="1600" i="1" dirty="0" smtClean="0">
                <a:solidFill>
                  <a:schemeClr val="bg1">
                    <a:lumMod val="50000"/>
                  </a:schemeClr>
                </a:solidFill>
                <a:latin typeface="Century Gothic"/>
              </a:rPr>
              <a:t>, </a:t>
            </a:r>
            <a:r>
              <a:rPr lang="el-GR" sz="1600" i="1" dirty="0" smtClean="0">
                <a:solidFill>
                  <a:schemeClr val="bg1">
                    <a:lumMod val="50000"/>
                  </a:schemeClr>
                </a:solidFill>
                <a:latin typeface="Century Gothic"/>
              </a:rPr>
              <a:t>επισκεφτείτε το  </a:t>
            </a:r>
            <a:r>
              <a:rPr lang="en-US" sz="1600" i="1" dirty="0" smtClean="0">
                <a:solidFill>
                  <a:schemeClr val="bg1">
                    <a:lumMod val="50000"/>
                  </a:schemeClr>
                </a:solidFill>
                <a:latin typeface="Century Gothic"/>
              </a:rPr>
              <a:t>site </a:t>
            </a:r>
            <a:r>
              <a:rPr lang="el-GR" sz="1600" i="1" dirty="0" smtClean="0">
                <a:solidFill>
                  <a:schemeClr val="bg1">
                    <a:lumMod val="50000"/>
                  </a:schemeClr>
                </a:solidFill>
                <a:latin typeface="Century Gothic"/>
              </a:rPr>
              <a:t>μας</a:t>
            </a:r>
            <a:r>
              <a:rPr lang="en-US" sz="1600" i="1" dirty="0" smtClean="0">
                <a:solidFill>
                  <a:schemeClr val="bg1">
                    <a:lumMod val="50000"/>
                  </a:schemeClr>
                </a:solidFill>
                <a:latin typeface="Century Gothic"/>
              </a:rPr>
              <a:t>:</a:t>
            </a:r>
            <a:r>
              <a:rPr lang="en-US" sz="1600" i="1" dirty="0" smtClean="0">
                <a:solidFill>
                  <a:srgbClr val="2AA29F"/>
                </a:solidFill>
                <a:latin typeface="Century Gothic"/>
              </a:rPr>
              <a:t> </a:t>
            </a:r>
            <a:r>
              <a:rPr lang="en-US" sz="1600" i="1" dirty="0">
                <a:solidFill>
                  <a:srgbClr val="2AA29F"/>
                </a:solidFill>
                <a:latin typeface="Century Gothic"/>
                <a:hlinkClick r:id="rId3"/>
              </a:rPr>
              <a:t>www.euromedica-arogi.gr</a:t>
            </a:r>
            <a:endParaRPr lang="el-GR" i="1" dirty="0">
              <a:solidFill>
                <a:srgbClr val="2AA29F"/>
              </a:solidFill>
              <a:latin typeface="+mj-lt"/>
            </a:endParaRPr>
          </a:p>
        </p:txBody>
      </p:sp>
      <p:pic>
        <p:nvPicPr>
          <p:cNvPr id="6146" name="Picture 2" descr="C:\Users\apostolidou\Desktop\ΖΩΗ\ΠΑΡΟΥΣΙΑΣΗ ΑΡΩΓΗ\ΠΑΡΟΥΣΙΑΣΕΙΣ, ΦΩΤΟΣ\ΦΩΤΟΣ ΕΞΩΤ ΚΤΙΡΙΟΥ ΑΡΩΓΗΣ\_DSC8011fin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084" y="476672"/>
            <a:ext cx="4826977" cy="4153944"/>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1676386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294272"/>
            <a:ext cx="9143999" cy="4563729"/>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669" y="5765132"/>
            <a:ext cx="1046285" cy="838200"/>
          </a:xfrm>
          <a:prstGeom prst="rect">
            <a:avLst/>
          </a:prstGeom>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351694"/>
            <a:ext cx="2072626" cy="1008183"/>
          </a:xfrm>
          <a:prstGeom prst="rect">
            <a:avLst/>
          </a:prstGeom>
        </p:spPr>
      </p:pic>
      <p:sp>
        <p:nvSpPr>
          <p:cNvPr id="2" name="TextBox 1"/>
          <p:cNvSpPr txBox="1"/>
          <p:nvPr/>
        </p:nvSpPr>
        <p:spPr>
          <a:xfrm>
            <a:off x="624298" y="3975971"/>
            <a:ext cx="7899393" cy="1200329"/>
          </a:xfrm>
          <a:prstGeom prst="rect">
            <a:avLst/>
          </a:prstGeom>
          <a:noFill/>
        </p:spPr>
        <p:txBody>
          <a:bodyPr wrap="square" rtlCol="0">
            <a:spAutoFit/>
          </a:bodyPr>
          <a:lstStyle/>
          <a:p>
            <a:pPr algn="ctr"/>
            <a:r>
              <a:rPr lang="el-GR" dirty="0" smtClean="0">
                <a:solidFill>
                  <a:schemeClr val="bg1"/>
                </a:solidFill>
              </a:rPr>
              <a:t>ΠΑΣΒΑΝΤΗΣ ΔΗΜΗΤΡΙΟΣ </a:t>
            </a:r>
          </a:p>
          <a:p>
            <a:pPr algn="ctr"/>
            <a:r>
              <a:rPr lang="el-GR" dirty="0" smtClean="0">
                <a:solidFill>
                  <a:schemeClr val="bg1"/>
                </a:solidFill>
              </a:rPr>
              <a:t>ΦΥΣΙΚΟΘΕΡΑΠΕΥΤΗΣ ΜΤ </a:t>
            </a:r>
          </a:p>
          <a:p>
            <a:pPr algn="ctr"/>
            <a:r>
              <a:rPr lang="el-GR" dirty="0" smtClean="0">
                <a:solidFill>
                  <a:schemeClr val="bg1"/>
                </a:solidFill>
              </a:rPr>
              <a:t>ΔΙΕΥΘΥΝΤΗΣ ΘΕΡΑΠΕΥΤΙΚΟΥ ΤΟΜΕΑ </a:t>
            </a:r>
            <a:r>
              <a:rPr lang="en-US" dirty="0" smtClean="0">
                <a:solidFill>
                  <a:schemeClr val="bg1"/>
                </a:solidFill>
              </a:rPr>
              <a:t>EUROMEDICA </a:t>
            </a:r>
            <a:r>
              <a:rPr lang="el-GR" dirty="0" smtClean="0">
                <a:solidFill>
                  <a:schemeClr val="bg1"/>
                </a:solidFill>
              </a:rPr>
              <a:t>ΑΡΩΓΗ ΘΕΣΣΑΛΟΝΙΚΗΣ   </a:t>
            </a:r>
            <a:endParaRPr lang="el-GR" dirty="0">
              <a:solidFill>
                <a:schemeClr val="bg1"/>
              </a:solidFill>
            </a:endParaRPr>
          </a:p>
        </p:txBody>
      </p:sp>
      <p:sp>
        <p:nvSpPr>
          <p:cNvPr id="8" name="TextBox 7"/>
          <p:cNvSpPr txBox="1"/>
          <p:nvPr/>
        </p:nvSpPr>
        <p:spPr>
          <a:xfrm>
            <a:off x="2186769" y="2852936"/>
            <a:ext cx="4752528" cy="369332"/>
          </a:xfrm>
          <a:prstGeom prst="rect">
            <a:avLst/>
          </a:prstGeom>
          <a:noFill/>
        </p:spPr>
        <p:txBody>
          <a:bodyPr wrap="square" rtlCol="0">
            <a:spAutoFit/>
          </a:bodyPr>
          <a:lstStyle/>
          <a:p>
            <a:pPr algn="ctr"/>
            <a:r>
              <a:rPr lang="el-GR" dirty="0" smtClean="0">
                <a:solidFill>
                  <a:schemeClr val="bg1"/>
                </a:solidFill>
              </a:rPr>
              <a:t>Σας Ευχαριστώ </a:t>
            </a:r>
          </a:p>
        </p:txBody>
      </p:sp>
    </p:spTree>
    <p:extLst>
      <p:ext uri="{BB962C8B-B14F-4D97-AF65-F5344CB8AC3E}">
        <p14:creationId xmlns:p14="http://schemas.microsoft.com/office/powerpoint/2010/main" val="1408425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323528" y="260648"/>
            <a:ext cx="3427336" cy="714379"/>
          </a:xfrm>
        </p:spPr>
        <p:txBody>
          <a:bodyPr>
            <a:normAutofit/>
          </a:bodyPr>
          <a:lstStyle/>
          <a:p>
            <a:pPr algn="ctr" eaLnBrk="1" hangingPunct="1"/>
            <a:r>
              <a:rPr lang="el-GR" sz="4000" dirty="0" smtClean="0">
                <a:solidFill>
                  <a:schemeClr val="accent2">
                    <a:lumMod val="60000"/>
                    <a:lumOff val="40000"/>
                  </a:schemeClr>
                </a:solidFill>
              </a:rPr>
              <a:t>ΠΟΙΟΙ ΕΙΜΑΣΤΕ</a:t>
            </a:r>
            <a:endParaRPr lang="el-GR" sz="4000" dirty="0" smtClean="0">
              <a:solidFill>
                <a:schemeClr val="accent2">
                  <a:lumMod val="60000"/>
                  <a:lumOff val="40000"/>
                </a:schemeClr>
              </a:solidFill>
              <a:latin typeface="+mj-lt"/>
            </a:endParaRPr>
          </a:p>
        </p:txBody>
      </p:sp>
      <p:sp>
        <p:nvSpPr>
          <p:cNvPr id="6147" name="2 - Θέση περιεχομένου"/>
          <p:cNvSpPr>
            <a:spLocks noGrp="1"/>
          </p:cNvSpPr>
          <p:nvPr>
            <p:ph idx="1"/>
          </p:nvPr>
        </p:nvSpPr>
        <p:spPr>
          <a:xfrm>
            <a:off x="107504" y="908720"/>
            <a:ext cx="5616624" cy="3078674"/>
          </a:xfrm>
        </p:spPr>
        <p:txBody>
          <a:bodyPr>
            <a:normAutofit fontScale="92500" lnSpcReduction="10000"/>
          </a:bodyPr>
          <a:lstStyle/>
          <a:p>
            <a:pPr>
              <a:lnSpc>
                <a:spcPct val="150000"/>
              </a:lnSpc>
              <a:buClr>
                <a:schemeClr val="accent3"/>
              </a:buClr>
              <a:buFont typeface="Wingdings" pitchFamily="2" charset="2"/>
              <a:buChar char="ü"/>
              <a:defRPr/>
            </a:pPr>
            <a:r>
              <a:rPr lang="el-GR" sz="1400" dirty="0" smtClean="0">
                <a:latin typeface="+mj-lt"/>
              </a:rPr>
              <a:t>Η Αρωγή-</a:t>
            </a:r>
            <a:r>
              <a:rPr lang="en-US" sz="1400" dirty="0" smtClean="0">
                <a:latin typeface="+mj-lt"/>
              </a:rPr>
              <a:t>Euromedica </a:t>
            </a:r>
            <a:r>
              <a:rPr lang="el-GR" sz="1400" dirty="0" smtClean="0">
                <a:latin typeface="+mj-lt"/>
              </a:rPr>
              <a:t>Θεσσαλονίκης είναι αποτέλεσμα συνεργασίας του Ομίλου </a:t>
            </a:r>
            <a:r>
              <a:rPr lang="en-US" sz="1400" dirty="0" smtClean="0">
                <a:latin typeface="+mj-lt"/>
              </a:rPr>
              <a:t>Euromedica, </a:t>
            </a:r>
            <a:r>
              <a:rPr lang="el-GR" sz="1400" dirty="0" smtClean="0">
                <a:latin typeface="+mj-lt"/>
              </a:rPr>
              <a:t>καταξιωμένων ιατρών και επιχειρηματιών μετόχων με ενδιαφέρον στον τομέα παροχής υπηρεσιών υγείας</a:t>
            </a:r>
            <a:r>
              <a:rPr lang="en-US" sz="1400" dirty="0" smtClean="0">
                <a:latin typeface="+mj-lt"/>
              </a:rPr>
              <a:t>.</a:t>
            </a:r>
            <a:endParaRPr lang="el-GR" sz="1400" dirty="0">
              <a:latin typeface="+mj-lt"/>
            </a:endParaRPr>
          </a:p>
          <a:p>
            <a:pPr eaLnBrk="1" fontAlgn="auto" hangingPunct="1">
              <a:lnSpc>
                <a:spcPct val="150000"/>
              </a:lnSpc>
              <a:spcAft>
                <a:spcPts val="0"/>
              </a:spcAft>
              <a:buClr>
                <a:schemeClr val="accent3"/>
              </a:buClr>
              <a:buFont typeface="Wingdings" pitchFamily="2" charset="2"/>
              <a:buChar char="ü"/>
              <a:defRPr/>
            </a:pPr>
            <a:r>
              <a:rPr lang="el-GR" sz="1400" dirty="0" smtClean="0">
                <a:latin typeface="+mj-lt"/>
              </a:rPr>
              <a:t>Το Κέντρο Αποκατάστασης βρίσκεται σε κτίριο που κατασκευάστηκε την περίοδο 2009-2010 και διαθέτει υπερσύχρονο εξοπλισμό.</a:t>
            </a:r>
          </a:p>
          <a:p>
            <a:pPr eaLnBrk="1" fontAlgn="auto" hangingPunct="1">
              <a:lnSpc>
                <a:spcPct val="150000"/>
              </a:lnSpc>
              <a:spcAft>
                <a:spcPts val="0"/>
              </a:spcAft>
              <a:buClr>
                <a:schemeClr val="accent3"/>
              </a:buClr>
              <a:buFont typeface="Wingdings" pitchFamily="2" charset="2"/>
              <a:buChar char="ü"/>
              <a:defRPr/>
            </a:pPr>
            <a:r>
              <a:rPr lang="el-GR" sz="1400" dirty="0" smtClean="0">
                <a:latin typeface="+mj-lt"/>
              </a:rPr>
              <a:t>Είναι στελεχωμένο από μια φιλική και επαγγελματική ομάδα, η οποία διαρκώς εκπαιδεύεται και συμμετέχει ενεργά στις νέες εξελίξεις και μεθόδους της </a:t>
            </a:r>
            <a:r>
              <a:rPr lang="el-GR" sz="1400" b="1" dirty="0" smtClean="0">
                <a:latin typeface="+mj-lt"/>
              </a:rPr>
              <a:t>Αποθεραπείας</a:t>
            </a:r>
            <a:r>
              <a:rPr lang="el-GR" sz="1400" dirty="0" smtClean="0">
                <a:latin typeface="+mj-lt"/>
              </a:rPr>
              <a:t> και </a:t>
            </a:r>
            <a:r>
              <a:rPr lang="el-GR" sz="1400" b="1" dirty="0" smtClean="0">
                <a:latin typeface="+mj-lt"/>
              </a:rPr>
              <a:t>Αποκατάστασης.</a:t>
            </a:r>
            <a:endParaRPr lang="en-US" sz="1400" b="1" dirty="0" smtClean="0">
              <a:latin typeface="+mj-lt"/>
            </a:endParaRPr>
          </a:p>
          <a:p>
            <a:pPr eaLnBrk="1" fontAlgn="auto" hangingPunct="1">
              <a:lnSpc>
                <a:spcPct val="150000"/>
              </a:lnSpc>
              <a:spcAft>
                <a:spcPts val="0"/>
              </a:spcAft>
              <a:buClr>
                <a:schemeClr val="accent3"/>
              </a:buClr>
              <a:buFont typeface="Wingdings" pitchFamily="2" charset="2"/>
              <a:buChar char="ü"/>
              <a:defRPr/>
            </a:pPr>
            <a:r>
              <a:rPr lang="el-GR" sz="1400" dirty="0" smtClean="0">
                <a:latin typeface="+mj-lt"/>
              </a:rPr>
              <a:t>Το Κέντρο προσφέρει υψηλού επιπέδου υπηρεσίες αποκατάστασης στον ελλαδικό και στον ευρύτερο βαλκανικό χώρο.</a:t>
            </a:r>
          </a:p>
          <a:p>
            <a:pPr eaLnBrk="1" fontAlgn="auto" hangingPunct="1">
              <a:lnSpc>
                <a:spcPct val="150000"/>
              </a:lnSpc>
              <a:spcAft>
                <a:spcPts val="0"/>
              </a:spcAft>
              <a:buClr>
                <a:schemeClr val="accent3"/>
              </a:buClr>
              <a:buFont typeface="Wingdings" pitchFamily="2" charset="2"/>
              <a:buChar char="ü"/>
              <a:defRPr/>
            </a:pPr>
            <a:endParaRPr lang="el-GR" sz="1200" dirty="0">
              <a:latin typeface="+mj-lt"/>
            </a:endParaRPr>
          </a:p>
          <a:p>
            <a:pPr eaLnBrk="1" fontAlgn="auto" hangingPunct="1">
              <a:lnSpc>
                <a:spcPct val="150000"/>
              </a:lnSpc>
              <a:spcAft>
                <a:spcPts val="0"/>
              </a:spcAft>
              <a:buClr>
                <a:schemeClr val="accent3"/>
              </a:buClr>
              <a:buFont typeface="Wingdings" pitchFamily="2" charset="2"/>
              <a:buChar char="ü"/>
              <a:defRPr/>
            </a:pPr>
            <a:endParaRPr lang="en-US" sz="1200" dirty="0" smtClean="0">
              <a:latin typeface="+mj-lt"/>
            </a:endParaRPr>
          </a:p>
          <a:p>
            <a:pPr eaLnBrk="1" hangingPunct="1">
              <a:buNone/>
            </a:pPr>
            <a:endParaRPr lang="el-GR" sz="1500" dirty="0" smtClean="0">
              <a:latin typeface="+mj-lt"/>
            </a:endParaRPr>
          </a:p>
          <a:p>
            <a:pPr eaLnBrk="1" hangingPunct="1">
              <a:buNone/>
            </a:pPr>
            <a:endParaRPr lang="el-GR" sz="1500" dirty="0" smtClean="0">
              <a:latin typeface="+mj-lt"/>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29461" y="188640"/>
            <a:ext cx="2714478" cy="3550365"/>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
        <p:nvSpPr>
          <p:cNvPr id="6" name="1 - Τίτλος"/>
          <p:cNvSpPr txBox="1">
            <a:spLocks/>
          </p:cNvSpPr>
          <p:nvPr/>
        </p:nvSpPr>
        <p:spPr>
          <a:xfrm>
            <a:off x="3399986" y="4088219"/>
            <a:ext cx="5174040" cy="564917"/>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4000" dirty="0" smtClean="0">
                <a:solidFill>
                  <a:schemeClr val="accent2"/>
                </a:solidFill>
              </a:rPr>
              <a:t/>
            </a:r>
            <a:br>
              <a:rPr lang="en-US" sz="4000" dirty="0" smtClean="0">
                <a:solidFill>
                  <a:schemeClr val="accent2"/>
                </a:solidFill>
              </a:rPr>
            </a:br>
            <a:r>
              <a:rPr lang="el-GR" sz="4000" b="0" dirty="0" smtClean="0">
                <a:solidFill>
                  <a:schemeClr val="accent2">
                    <a:lumMod val="60000"/>
                    <a:lumOff val="40000"/>
                  </a:schemeClr>
                </a:solidFill>
              </a:rPr>
              <a:t>ΠΟΥ ΘΑ ΜΑΣ ΒΡΕΙΤΕ</a:t>
            </a:r>
            <a:endParaRPr lang="el-GR" sz="4000" b="0" dirty="0">
              <a:solidFill>
                <a:schemeClr val="accent2"/>
              </a:solidFill>
            </a:endParaRPr>
          </a:p>
        </p:txBody>
      </p:sp>
      <p:pic>
        <p:nvPicPr>
          <p:cNvPr id="8" name="Θέση εικόνας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808" y="4294047"/>
            <a:ext cx="2661282" cy="1874648"/>
          </a:xfrm>
          <a:prstGeom prst="rect">
            <a:avLst/>
          </a:prstGeo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003">
            <a:schemeClr val="lt1"/>
          </a:fillRef>
          <a:effectRef idx="0">
            <a:scrgbClr r="0" g="0" b="0"/>
          </a:effectRef>
          <a:fontRef idx="major"/>
        </p:style>
      </p:pic>
      <p:sp>
        <p:nvSpPr>
          <p:cNvPr id="7" name="2 - Θέση περιεχομένου"/>
          <p:cNvSpPr txBox="1">
            <a:spLocks/>
          </p:cNvSpPr>
          <p:nvPr/>
        </p:nvSpPr>
        <p:spPr>
          <a:xfrm>
            <a:off x="2915816" y="4653136"/>
            <a:ext cx="6142380" cy="1872208"/>
          </a:xfrm>
          <a:prstGeom prst="rect">
            <a:avLst/>
          </a:prstGeom>
        </p:spPr>
        <p:txBody>
          <a:bodyPr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50000"/>
              </a:lnSpc>
              <a:buClr>
                <a:srgbClr val="00B050"/>
              </a:buClr>
              <a:buFont typeface="Wingdings" panose="05000000000000000000" pitchFamily="2" charset="2"/>
              <a:buChar char="ü"/>
            </a:pPr>
            <a:r>
              <a:rPr lang="el-GR" sz="1300" dirty="0" smtClean="0">
                <a:latin typeface="Calibri" panose="020F0502020204030204" pitchFamily="34" charset="0"/>
              </a:rPr>
              <a:t>Η Αρωγή –</a:t>
            </a:r>
            <a:r>
              <a:rPr lang="en-US" sz="1300" dirty="0" smtClean="0">
                <a:latin typeface="Calibri" panose="020F0502020204030204" pitchFamily="34" charset="0"/>
              </a:rPr>
              <a:t>Euromedica </a:t>
            </a:r>
            <a:r>
              <a:rPr lang="el-GR" sz="1300" dirty="0" smtClean="0">
                <a:latin typeface="Calibri" panose="020F0502020204030204" pitchFamily="34" charset="0"/>
              </a:rPr>
              <a:t>Θεσσαλονίκης βρίσκεται στην περιοχή «Ελαιώνες» μεταξύ Πυλαίας και </a:t>
            </a:r>
            <a:r>
              <a:rPr lang="el-GR" sz="1300" dirty="0" err="1" smtClean="0">
                <a:latin typeface="Calibri" panose="020F0502020204030204" pitchFamily="34" charset="0"/>
              </a:rPr>
              <a:t>Κωνσταντινουπολίτικων</a:t>
            </a:r>
            <a:r>
              <a:rPr lang="el-GR" sz="1300" dirty="0" smtClean="0">
                <a:latin typeface="Calibri" panose="020F0502020204030204" pitchFamily="34" charset="0"/>
              </a:rPr>
              <a:t>, δίπλα στη μαιευτική και γυναικολογική κλινική «</a:t>
            </a:r>
            <a:r>
              <a:rPr lang="el-GR" sz="1300" dirty="0" err="1" smtClean="0">
                <a:latin typeface="Calibri" panose="020F0502020204030204" pitchFamily="34" charset="0"/>
              </a:rPr>
              <a:t>Γένεσις</a:t>
            </a:r>
            <a:r>
              <a:rPr lang="el-GR" sz="1300" dirty="0" smtClean="0">
                <a:latin typeface="Calibri" panose="020F0502020204030204" pitchFamily="34" charset="0"/>
              </a:rPr>
              <a:t>», σε μικρή απόσταση από το κέντρο της πόλης και με άμεση πρόσβαση στην περιφερειακή οδό.</a:t>
            </a:r>
          </a:p>
          <a:p>
            <a:pPr marL="0" indent="0">
              <a:buNone/>
            </a:pPr>
            <a:endParaRPr lang="en-US" sz="1500" dirty="0" smtClean="0">
              <a:latin typeface="Calibri" panose="020F0502020204030204" pitchFamily="34" charset="0"/>
            </a:endParaRPr>
          </a:p>
          <a:p>
            <a:endParaRPr lang="en-US" sz="1500" dirty="0" smtClean="0">
              <a:latin typeface="Calibri" panose="020F0502020204030204" pitchFamily="34" charset="0"/>
            </a:endParaRPr>
          </a:p>
          <a:p>
            <a:pPr marL="274320" indent="-274320">
              <a:buClr>
                <a:schemeClr val="accent3"/>
              </a:buClr>
              <a:defRPr/>
            </a:pPr>
            <a:endParaRPr lang="el-GR" sz="1500" dirty="0">
              <a:latin typeface="Calibri" panose="020F0502020204030204" pitchFamily="34" charset="0"/>
            </a:endParaRPr>
          </a:p>
        </p:txBody>
      </p:sp>
    </p:spTree>
    <p:extLst>
      <p:ext uri="{BB962C8B-B14F-4D97-AF65-F5344CB8AC3E}">
        <p14:creationId xmlns:p14="http://schemas.microsoft.com/office/powerpoint/2010/main" val="3886571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28625" y="285752"/>
            <a:ext cx="8229600" cy="1071563"/>
          </a:xfrm>
        </p:spPr>
        <p:txBody>
          <a:bodyPr/>
          <a:lstStyle/>
          <a:p>
            <a:pPr algn="ctr" eaLnBrk="1" hangingPunct="1"/>
            <a:r>
              <a:rPr lang="el-GR" sz="4000" dirty="0" smtClean="0">
                <a:solidFill>
                  <a:schemeClr val="accent2">
                    <a:lumMod val="60000"/>
                    <a:lumOff val="40000"/>
                  </a:schemeClr>
                </a:solidFill>
              </a:rPr>
              <a:t>ΑΠΟΣΤΟΛΗ-ΣΤΟΧΟΣ</a:t>
            </a:r>
            <a:endParaRPr lang="el-GR" sz="4000" dirty="0" smtClean="0">
              <a:solidFill>
                <a:schemeClr val="accent2">
                  <a:lumMod val="60000"/>
                  <a:lumOff val="40000"/>
                </a:schemeClr>
              </a:solidFill>
              <a:latin typeface="+mj-lt"/>
            </a:endParaRPr>
          </a:p>
        </p:txBody>
      </p:sp>
      <p:sp>
        <p:nvSpPr>
          <p:cNvPr id="8195" name="2 - Θέση περιεχομένου"/>
          <p:cNvSpPr>
            <a:spLocks noGrp="1"/>
          </p:cNvSpPr>
          <p:nvPr>
            <p:ph idx="1"/>
          </p:nvPr>
        </p:nvSpPr>
        <p:spPr>
          <a:xfrm>
            <a:off x="457200" y="1484784"/>
            <a:ext cx="3898776" cy="4839816"/>
          </a:xfrm>
        </p:spPr>
        <p:txBody>
          <a:bodyPr>
            <a:normAutofit/>
          </a:bodyPr>
          <a:lstStyle/>
          <a:p>
            <a:pPr>
              <a:lnSpc>
                <a:spcPct val="150000"/>
              </a:lnSpc>
              <a:buFont typeface="Wingdings" pitchFamily="2" charset="2"/>
              <a:buChar char="ü"/>
            </a:pPr>
            <a:r>
              <a:rPr lang="el-GR" sz="1500" dirty="0" smtClean="0">
                <a:latin typeface="Calibri" panose="020F0502020204030204" pitchFamily="34" charset="0"/>
              </a:rPr>
              <a:t>Στόχος του Κέντρου είναι η παροχή θεραπειών Αποκατάστασης υψηλών προδιαγραφών, σε ασθενείς που έχουν ολοκληρώσει τη νοσοκομειακή τους θεραπεία, για μια πλειάδα παθήσεων</a:t>
            </a:r>
            <a:r>
              <a:rPr lang="en-US" sz="1500" dirty="0" smtClean="0">
                <a:latin typeface="Calibri" panose="020F0502020204030204" pitchFamily="34" charset="0"/>
              </a:rPr>
              <a:t>.</a:t>
            </a:r>
          </a:p>
          <a:p>
            <a:pPr eaLnBrk="1" hangingPunct="1">
              <a:lnSpc>
                <a:spcPct val="150000"/>
              </a:lnSpc>
              <a:buFont typeface="Wingdings" pitchFamily="2" charset="2"/>
              <a:buChar char="ü"/>
            </a:pPr>
            <a:r>
              <a:rPr lang="el-GR" sz="1500" dirty="0" smtClean="0">
                <a:latin typeface="Calibri" panose="020F0502020204030204" pitchFamily="34" charset="0"/>
              </a:rPr>
              <a:t>Ιδιαίτερη έμφαση δίνεται στην έγκαιρη διάγνωση και την σφαιρική αντιμετώπιση του κάθε ασθενή</a:t>
            </a:r>
            <a:r>
              <a:rPr lang="en-US" sz="1500" dirty="0" smtClean="0">
                <a:latin typeface="Calibri" panose="020F0502020204030204" pitchFamily="34" charset="0"/>
              </a:rPr>
              <a:t>. </a:t>
            </a:r>
          </a:p>
          <a:p>
            <a:pPr eaLnBrk="1" hangingPunct="1">
              <a:lnSpc>
                <a:spcPct val="150000"/>
              </a:lnSpc>
              <a:buFont typeface="Wingdings" pitchFamily="2" charset="2"/>
              <a:buChar char="ü"/>
            </a:pPr>
            <a:r>
              <a:rPr lang="el-GR" sz="1500" dirty="0" smtClean="0">
                <a:latin typeface="Calibri" panose="020F0502020204030204" pitchFamily="34" charset="0"/>
              </a:rPr>
              <a:t>Στόχος μας είναι η αποθεραπεία του και η σταδιακή επανένταξη του στον κοινωνικό και επαγγελματικό του ρόλο.</a:t>
            </a:r>
            <a:endParaRPr lang="en-US" sz="1600" dirty="0" smtClean="0">
              <a:latin typeface="Calibri" panose="020F0502020204030204" pitchFamily="34" charset="0"/>
            </a:endParaRPr>
          </a:p>
          <a:p>
            <a:pPr marL="0" indent="0" eaLnBrk="1" hangingPunct="1">
              <a:buNone/>
            </a:pPr>
            <a:endParaRPr lang="el-GR" sz="2400" dirty="0" smtClean="0">
              <a:latin typeface="Calibri" panose="020F0502020204030204" pitchFamily="34" charset="0"/>
            </a:endParaRPr>
          </a:p>
        </p:txBody>
      </p:sp>
      <p:pic>
        <p:nvPicPr>
          <p:cNvPr id="2053" name="Picture 5" descr="C:\Users\apostolidou\Desktop\ΖΩΗ\ΠΑΡΟΥΣΙΑΣΗ ΑΡΩΓΗ\ΠΑΡΟΥΣΙΑΣΕΙΣ, ΦΩΤΟΣ\ΕΠΙΛΟΓΗ\_DSC9948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714" y="1451943"/>
            <a:ext cx="3550746" cy="3964120"/>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1171359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428625" y="428625"/>
            <a:ext cx="8229600" cy="928688"/>
          </a:xfrm>
        </p:spPr>
        <p:txBody>
          <a:bodyPr>
            <a:normAutofit/>
          </a:bodyPr>
          <a:lstStyle/>
          <a:p>
            <a:pPr algn="ctr" eaLnBrk="1" hangingPunct="1"/>
            <a:r>
              <a:rPr lang="el-GR" sz="4000" dirty="0" smtClean="0">
                <a:solidFill>
                  <a:schemeClr val="accent2">
                    <a:lumMod val="60000"/>
                    <a:lumOff val="40000"/>
                  </a:schemeClr>
                </a:solidFill>
              </a:rPr>
              <a:t>ΤΟ ΠΡΟΓΡΑΜΜΑ ΑΠΟΚΑΤΑΣΤΑΣΗΣ </a:t>
            </a:r>
            <a:endParaRPr lang="el-GR" sz="4000" dirty="0" smtClean="0">
              <a:solidFill>
                <a:schemeClr val="accent2">
                  <a:lumMod val="60000"/>
                  <a:lumOff val="40000"/>
                </a:schemeClr>
              </a:solidFill>
              <a:latin typeface="+mj-lt"/>
            </a:endParaRPr>
          </a:p>
        </p:txBody>
      </p:sp>
      <p:sp>
        <p:nvSpPr>
          <p:cNvPr id="3" name="2 - Θέση περιεχομένου"/>
          <p:cNvSpPr>
            <a:spLocks noGrp="1"/>
          </p:cNvSpPr>
          <p:nvPr>
            <p:ph idx="1"/>
          </p:nvPr>
        </p:nvSpPr>
        <p:spPr>
          <a:xfrm>
            <a:off x="628650" y="1488831"/>
            <a:ext cx="7886700" cy="4688132"/>
          </a:xfrm>
        </p:spPr>
        <p:txBody>
          <a:bodyPr rtlCol="0">
            <a:normAutofit/>
          </a:bodyPr>
          <a:lstStyle/>
          <a:p>
            <a:pPr eaLnBrk="1" fontAlgn="auto" hangingPunct="1">
              <a:lnSpc>
                <a:spcPct val="150000"/>
              </a:lnSpc>
              <a:spcAft>
                <a:spcPts val="0"/>
              </a:spcAft>
              <a:buClr>
                <a:schemeClr val="accent3"/>
              </a:buClr>
              <a:buFont typeface="Wingdings" pitchFamily="2" charset="2"/>
              <a:buChar char="ü"/>
              <a:defRPr/>
            </a:pPr>
            <a:r>
              <a:rPr lang="el-GR" sz="1500" dirty="0" smtClean="0">
                <a:latin typeface="Calibri" panose="020F0502020204030204" pitchFamily="34" charset="0"/>
              </a:rPr>
              <a:t>Στην Αρωγή-</a:t>
            </a:r>
            <a:r>
              <a:rPr lang="en-US" sz="1500" dirty="0" err="1" smtClean="0">
                <a:latin typeface="Calibri" panose="020F0502020204030204" pitchFamily="34" charset="0"/>
              </a:rPr>
              <a:t>Euromedica</a:t>
            </a:r>
            <a:r>
              <a:rPr lang="en-US" sz="1500" dirty="0" smtClean="0">
                <a:latin typeface="Calibri" panose="020F0502020204030204" pitchFamily="34" charset="0"/>
              </a:rPr>
              <a:t> </a:t>
            </a:r>
            <a:r>
              <a:rPr lang="el-GR" sz="1500" dirty="0" smtClean="0">
                <a:latin typeface="Calibri" panose="020F0502020204030204" pitchFamily="34" charset="0"/>
              </a:rPr>
              <a:t>οι υπηρεσίες αποκατάστασης είναι εξειδικευμένες ανάλογα με τα προβλήματα που αντιμετωπίζει ο κάθε ασθενής</a:t>
            </a:r>
            <a:r>
              <a:rPr lang="en-US" sz="1500" dirty="0" smtClean="0">
                <a:latin typeface="Calibri" panose="020F0502020204030204" pitchFamily="34" charset="0"/>
              </a:rPr>
              <a:t>.</a:t>
            </a:r>
          </a:p>
          <a:p>
            <a:pPr eaLnBrk="1" fontAlgn="auto" hangingPunct="1">
              <a:lnSpc>
                <a:spcPct val="150000"/>
              </a:lnSpc>
              <a:spcAft>
                <a:spcPts val="0"/>
              </a:spcAft>
              <a:buClr>
                <a:schemeClr val="accent3"/>
              </a:buClr>
              <a:buFont typeface="Wingdings" pitchFamily="2" charset="2"/>
              <a:buChar char="ü"/>
              <a:defRPr/>
            </a:pPr>
            <a:r>
              <a:rPr lang="el-GR" sz="1500" dirty="0" smtClean="0">
                <a:latin typeface="Calibri" panose="020F0502020204030204" pitchFamily="34" charset="0"/>
              </a:rPr>
              <a:t>Κάθε εβδομάδα οργανώνεται το πρόγραμμα Αποκατάστασης, ανάλογα με τις ανάγκες του ασθενή, από τη διεπιστημονική ομάδα</a:t>
            </a:r>
            <a:r>
              <a:rPr lang="el-GR" sz="1500" dirty="0">
                <a:latin typeface="Calibri" panose="020F0502020204030204" pitchFamily="34" charset="0"/>
              </a:rPr>
              <a:t> </a:t>
            </a:r>
            <a:r>
              <a:rPr lang="el-GR" sz="1500" dirty="0" smtClean="0">
                <a:latin typeface="Calibri" panose="020F0502020204030204" pitchFamily="34" charset="0"/>
              </a:rPr>
              <a:t>την οποία αποτελούν </a:t>
            </a:r>
            <a:r>
              <a:rPr lang="el-GR" sz="1500" dirty="0" err="1" smtClean="0">
                <a:latin typeface="Calibri" panose="020F0502020204030204" pitchFamily="34" charset="0"/>
              </a:rPr>
              <a:t>φυσίατροι</a:t>
            </a:r>
            <a:r>
              <a:rPr lang="el-GR" sz="1500" dirty="0" smtClean="0">
                <a:latin typeface="Calibri" panose="020F0502020204030204" pitchFamily="34" charset="0"/>
              </a:rPr>
              <a:t>, παθολόγοι, </a:t>
            </a:r>
            <a:r>
              <a:rPr lang="el-GR" sz="1500" dirty="0" err="1" smtClean="0">
                <a:latin typeface="Calibri" panose="020F0502020204030204" pitchFamily="34" charset="0"/>
              </a:rPr>
              <a:t>εντατικολόγοι</a:t>
            </a:r>
            <a:r>
              <a:rPr lang="el-GR" sz="1500" dirty="0" smtClean="0">
                <a:latin typeface="Calibri" panose="020F0502020204030204" pitchFamily="34" charset="0"/>
              </a:rPr>
              <a:t>, φυσιοθεραπευτές, λογοθεραπευτές, </a:t>
            </a:r>
            <a:r>
              <a:rPr lang="el-GR" sz="1500" dirty="0" err="1" smtClean="0">
                <a:latin typeface="Calibri" panose="020F0502020204030204" pitchFamily="34" charset="0"/>
              </a:rPr>
              <a:t>εργοθεραπευτές</a:t>
            </a:r>
            <a:r>
              <a:rPr lang="el-GR" sz="1500" dirty="0" smtClean="0">
                <a:latin typeface="Calibri" panose="020F0502020204030204" pitchFamily="34" charset="0"/>
              </a:rPr>
              <a:t>, </a:t>
            </a:r>
            <a:r>
              <a:rPr lang="el-GR" sz="1500" dirty="0" err="1" smtClean="0">
                <a:latin typeface="Calibri" panose="020F0502020204030204" pitchFamily="34" charset="0"/>
              </a:rPr>
              <a:t>υδροθεραπευτές</a:t>
            </a:r>
            <a:r>
              <a:rPr lang="el-GR" sz="1500" dirty="0" smtClean="0">
                <a:latin typeface="Calibri" panose="020F0502020204030204" pitchFamily="34" charset="0"/>
              </a:rPr>
              <a:t>, ψυχολόγοι και κοινωνική υπηρεσία.</a:t>
            </a:r>
            <a:endParaRPr lang="en-US" sz="1500" dirty="0" smtClean="0">
              <a:latin typeface="Calibri" panose="020F0502020204030204" pitchFamily="34" charset="0"/>
            </a:endParaRPr>
          </a:p>
          <a:p>
            <a:pPr marL="274320" indent="-274320" eaLnBrk="1" fontAlgn="auto" hangingPunct="1">
              <a:spcAft>
                <a:spcPts val="0"/>
              </a:spcAft>
              <a:buClr>
                <a:schemeClr val="accent3"/>
              </a:buClr>
              <a:buFont typeface="Arial" pitchFamily="34" charset="0"/>
              <a:buChar char="•"/>
              <a:defRPr/>
            </a:pPr>
            <a:endParaRPr lang="el-GR" sz="1500" dirty="0" smtClean="0">
              <a:latin typeface="+mj-lt"/>
            </a:endParaRPr>
          </a:p>
        </p:txBody>
      </p:sp>
      <p:pic>
        <p:nvPicPr>
          <p:cNvPr id="3075" name="Picture 3" descr="C:\Users\apostolidou\Desktop\ΖΩΗ\ΠΑΡΟΥΣΙΑΣΗ ΑΡΩΓΗ\ΠΑΡΟΥΣΙΑΣΕΙΣ, ΦΩΤΟΣ\ΕΠΙΛΟΓΗ\cosmos digital\_DSC9209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327582"/>
            <a:ext cx="3744416" cy="2391508"/>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485" y="4098777"/>
            <a:ext cx="3469484" cy="2461846"/>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363465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n-US" sz="4000" dirty="0" smtClean="0">
                <a:solidFill>
                  <a:srgbClr val="2AA29F"/>
                </a:solidFill>
                <a:latin typeface="+mj-lt"/>
              </a:rPr>
              <a:t>	</a:t>
            </a:r>
            <a:r>
              <a:rPr lang="el-GR" sz="4000" dirty="0" smtClean="0">
                <a:solidFill>
                  <a:schemeClr val="accent2">
                    <a:lumMod val="60000"/>
                    <a:lumOff val="40000"/>
                  </a:schemeClr>
                </a:solidFill>
              </a:rPr>
              <a:t>ΟΜΑΔΑ ΑΠΟΚΑΤΑΣΤΑΣΗΣ</a:t>
            </a:r>
            <a:r>
              <a:rPr lang="en-US" sz="4000" dirty="0" smtClean="0">
                <a:solidFill>
                  <a:schemeClr val="accent2">
                    <a:lumMod val="60000"/>
                    <a:lumOff val="40000"/>
                  </a:schemeClr>
                </a:solidFill>
                <a:latin typeface="+mj-lt"/>
              </a:rPr>
              <a:t> </a:t>
            </a:r>
            <a:endParaRPr lang="el-GR" dirty="0">
              <a:solidFill>
                <a:schemeClr val="accent2">
                  <a:lumMod val="60000"/>
                  <a:lumOff val="40000"/>
                </a:schemeClr>
              </a:solidFill>
              <a:latin typeface="+mj-lt"/>
            </a:endParaRPr>
          </a:p>
        </p:txBody>
      </p:sp>
      <p:sp>
        <p:nvSpPr>
          <p:cNvPr id="3" name="Θέση περιεχομένου 2"/>
          <p:cNvSpPr>
            <a:spLocks noGrp="1"/>
          </p:cNvSpPr>
          <p:nvPr>
            <p:ph idx="1"/>
          </p:nvPr>
        </p:nvSpPr>
        <p:spPr>
          <a:xfrm>
            <a:off x="683568" y="1412776"/>
            <a:ext cx="5363199" cy="4525963"/>
          </a:xfrm>
        </p:spPr>
        <p:txBody>
          <a:bodyPr>
            <a:normAutofit fontScale="92500" lnSpcReduction="10000"/>
          </a:bodyPr>
          <a:lstStyle/>
          <a:p>
            <a:pPr>
              <a:lnSpc>
                <a:spcPct val="150000"/>
              </a:lnSpc>
              <a:buFont typeface="Wingdings" pitchFamily="2" charset="2"/>
              <a:buChar char="ü"/>
              <a:defRPr/>
            </a:pPr>
            <a:r>
              <a:rPr lang="el-GR" sz="1600" dirty="0" smtClean="0">
                <a:latin typeface="Calibri" panose="020F0502020204030204" pitchFamily="34" charset="0"/>
              </a:rPr>
              <a:t>Φυσίατροι</a:t>
            </a:r>
            <a:r>
              <a:rPr lang="en-US" sz="1600" dirty="0" smtClean="0">
                <a:latin typeface="Calibri" panose="020F0502020204030204" pitchFamily="34" charset="0"/>
              </a:rPr>
              <a:t>: </a:t>
            </a:r>
            <a:r>
              <a:rPr lang="el-GR" sz="1600" dirty="0" smtClean="0">
                <a:latin typeface="Calibri" panose="020F0502020204030204" pitchFamily="34" charset="0"/>
              </a:rPr>
              <a:t>3</a:t>
            </a:r>
            <a:endParaRPr lang="en-US" sz="1600" dirty="0">
              <a:latin typeface="Calibri" panose="020F0502020204030204" pitchFamily="34" charset="0"/>
            </a:endParaRPr>
          </a:p>
          <a:p>
            <a:pPr lvl="0">
              <a:lnSpc>
                <a:spcPct val="150000"/>
              </a:lnSpc>
              <a:buFont typeface="Wingdings" pitchFamily="2" charset="2"/>
              <a:buChar char="ü"/>
              <a:defRPr/>
            </a:pPr>
            <a:r>
              <a:rPr lang="el-GR" sz="1600" dirty="0" smtClean="0">
                <a:latin typeface="Calibri" panose="020F0502020204030204" pitchFamily="34" charset="0"/>
              </a:rPr>
              <a:t>Παθολόγοι </a:t>
            </a:r>
            <a:r>
              <a:rPr lang="en-US" sz="1600" dirty="0" smtClean="0">
                <a:latin typeface="Calibri" panose="020F0502020204030204" pitchFamily="34" charset="0"/>
              </a:rPr>
              <a:t>:</a:t>
            </a:r>
            <a:r>
              <a:rPr lang="el-GR" sz="1600" dirty="0" smtClean="0">
                <a:latin typeface="Calibri" panose="020F0502020204030204" pitchFamily="34" charset="0"/>
              </a:rPr>
              <a:t> </a:t>
            </a:r>
            <a:r>
              <a:rPr lang="en-US" sz="1600" dirty="0" smtClean="0">
                <a:latin typeface="Calibri" panose="020F0502020204030204" pitchFamily="34" charset="0"/>
              </a:rPr>
              <a:t>3</a:t>
            </a:r>
          </a:p>
          <a:p>
            <a:pPr lvl="0">
              <a:lnSpc>
                <a:spcPct val="150000"/>
              </a:lnSpc>
              <a:buFont typeface="Wingdings" pitchFamily="2" charset="2"/>
              <a:buChar char="ü"/>
              <a:defRPr/>
            </a:pPr>
            <a:r>
              <a:rPr lang="el-GR" sz="1600" dirty="0" smtClean="0">
                <a:latin typeface="Calibri" panose="020F0502020204030204" pitchFamily="34" charset="0"/>
              </a:rPr>
              <a:t>Εντατικολόγοι</a:t>
            </a:r>
            <a:r>
              <a:rPr lang="en-US" sz="1600" dirty="0" smtClean="0">
                <a:latin typeface="Calibri" panose="020F0502020204030204" pitchFamily="34" charset="0"/>
              </a:rPr>
              <a:t> : </a:t>
            </a:r>
            <a:r>
              <a:rPr lang="en-US" sz="1600" dirty="0" smtClean="0">
                <a:latin typeface="Calibri" panose="020F0502020204030204" pitchFamily="34" charset="0"/>
              </a:rPr>
              <a:t>1 </a:t>
            </a:r>
          </a:p>
          <a:p>
            <a:pPr lvl="0">
              <a:lnSpc>
                <a:spcPct val="150000"/>
              </a:lnSpc>
              <a:buFont typeface="Wingdings" pitchFamily="2" charset="2"/>
              <a:buChar char="ü"/>
              <a:defRPr/>
            </a:pPr>
            <a:r>
              <a:rPr lang="el-GR" sz="1600" dirty="0" smtClean="0">
                <a:latin typeface="Calibri" panose="020F0502020204030204" pitchFamily="34" charset="0"/>
              </a:rPr>
              <a:t>Καρδιολόγοι</a:t>
            </a:r>
            <a:r>
              <a:rPr lang="en-US" sz="1600" dirty="0" smtClean="0">
                <a:latin typeface="Calibri" panose="020F0502020204030204" pitchFamily="34" charset="0"/>
              </a:rPr>
              <a:t>: </a:t>
            </a:r>
            <a:r>
              <a:rPr lang="en-US" sz="1600" dirty="0" smtClean="0">
                <a:latin typeface="Calibri" panose="020F0502020204030204" pitchFamily="34" charset="0"/>
              </a:rPr>
              <a:t>1</a:t>
            </a:r>
            <a:endParaRPr lang="el-GR" sz="1600" dirty="0" smtClean="0">
              <a:latin typeface="Calibri" panose="020F0502020204030204" pitchFamily="34" charset="0"/>
            </a:endParaRPr>
          </a:p>
          <a:p>
            <a:pPr lvl="0">
              <a:lnSpc>
                <a:spcPct val="150000"/>
              </a:lnSpc>
              <a:buFont typeface="Wingdings" pitchFamily="2" charset="2"/>
              <a:buChar char="ü"/>
              <a:defRPr/>
            </a:pPr>
            <a:r>
              <a:rPr lang="el-GR" sz="1600" dirty="0" smtClean="0">
                <a:latin typeface="Calibri" panose="020F0502020204030204" pitchFamily="34" charset="0"/>
              </a:rPr>
              <a:t>Ορθοπεδικοί: 1</a:t>
            </a:r>
            <a:endParaRPr lang="en-US" sz="1600" dirty="0" smtClean="0">
              <a:latin typeface="Calibri" panose="020F0502020204030204" pitchFamily="34" charset="0"/>
            </a:endParaRPr>
          </a:p>
          <a:p>
            <a:pPr lvl="0">
              <a:lnSpc>
                <a:spcPct val="150000"/>
              </a:lnSpc>
              <a:buFont typeface="Wingdings" pitchFamily="2" charset="2"/>
              <a:buChar char="ü"/>
              <a:defRPr/>
            </a:pPr>
            <a:r>
              <a:rPr lang="el-GR" sz="1600" dirty="0" smtClean="0">
                <a:latin typeface="Calibri" panose="020F0502020204030204" pitchFamily="34" charset="0"/>
              </a:rPr>
              <a:t>Νοσηλευτές αποκατάστασης</a:t>
            </a:r>
            <a:r>
              <a:rPr lang="en-US" sz="1600" dirty="0" smtClean="0">
                <a:latin typeface="Calibri" panose="020F0502020204030204" pitchFamily="34" charset="0"/>
              </a:rPr>
              <a:t>: 100</a:t>
            </a:r>
          </a:p>
          <a:p>
            <a:pPr lvl="0">
              <a:lnSpc>
                <a:spcPct val="150000"/>
              </a:lnSpc>
              <a:buFont typeface="Wingdings" pitchFamily="2" charset="2"/>
              <a:buChar char="ü"/>
              <a:defRPr/>
            </a:pPr>
            <a:r>
              <a:rPr lang="el-GR" sz="1600" dirty="0" smtClean="0">
                <a:latin typeface="Calibri" panose="020F0502020204030204" pitchFamily="34" charset="0"/>
              </a:rPr>
              <a:t>Φυσικοθεραπευτές</a:t>
            </a:r>
            <a:r>
              <a:rPr lang="en-US" sz="1600" dirty="0" smtClean="0">
                <a:latin typeface="Calibri" panose="020F0502020204030204" pitchFamily="34" charset="0"/>
              </a:rPr>
              <a:t>: </a:t>
            </a:r>
            <a:r>
              <a:rPr lang="el-GR" sz="1600" dirty="0" smtClean="0">
                <a:latin typeface="Calibri" panose="020F0502020204030204" pitchFamily="34" charset="0"/>
              </a:rPr>
              <a:t>42</a:t>
            </a:r>
          </a:p>
          <a:p>
            <a:pPr lvl="0">
              <a:lnSpc>
                <a:spcPct val="150000"/>
              </a:lnSpc>
              <a:buFont typeface="Wingdings" pitchFamily="2" charset="2"/>
              <a:buChar char="ü"/>
              <a:defRPr/>
            </a:pPr>
            <a:r>
              <a:rPr lang="el-GR" sz="1600" dirty="0" err="1" smtClean="0">
                <a:latin typeface="Calibri" panose="020F0502020204030204" pitchFamily="34" charset="0"/>
              </a:rPr>
              <a:t>Υδροθεραπευτές</a:t>
            </a:r>
            <a:r>
              <a:rPr lang="el-GR" sz="1600" dirty="0" smtClean="0">
                <a:latin typeface="Calibri" panose="020F0502020204030204" pitchFamily="34" charset="0"/>
              </a:rPr>
              <a:t>: 12</a:t>
            </a:r>
            <a:endParaRPr lang="en-US" sz="1600" dirty="0" smtClean="0">
              <a:latin typeface="Calibri" panose="020F0502020204030204" pitchFamily="34" charset="0"/>
            </a:endParaRPr>
          </a:p>
          <a:p>
            <a:pPr lvl="0">
              <a:lnSpc>
                <a:spcPct val="150000"/>
              </a:lnSpc>
              <a:buFont typeface="Wingdings" pitchFamily="2" charset="2"/>
              <a:buChar char="ü"/>
              <a:defRPr/>
            </a:pPr>
            <a:r>
              <a:rPr lang="el-GR" sz="1600" dirty="0" err="1" smtClean="0">
                <a:latin typeface="Calibri" panose="020F0502020204030204" pitchFamily="34" charset="0"/>
              </a:rPr>
              <a:t>Εργοθεραπευτές</a:t>
            </a:r>
            <a:r>
              <a:rPr lang="en-US" sz="1600" dirty="0" smtClean="0">
                <a:latin typeface="Calibri" panose="020F0502020204030204" pitchFamily="34" charset="0"/>
              </a:rPr>
              <a:t>: 5</a:t>
            </a:r>
          </a:p>
          <a:p>
            <a:pPr lvl="0">
              <a:lnSpc>
                <a:spcPct val="150000"/>
              </a:lnSpc>
              <a:buFont typeface="Wingdings" pitchFamily="2" charset="2"/>
              <a:buChar char="ü"/>
              <a:defRPr/>
            </a:pPr>
            <a:r>
              <a:rPr lang="el-GR" sz="1600" dirty="0" smtClean="0">
                <a:latin typeface="Calibri" panose="020F0502020204030204" pitchFamily="34" charset="0"/>
              </a:rPr>
              <a:t>Λογοθεραπευτές</a:t>
            </a:r>
            <a:r>
              <a:rPr lang="en-US" sz="1600" dirty="0" smtClean="0">
                <a:latin typeface="Calibri" panose="020F0502020204030204" pitchFamily="34" charset="0"/>
              </a:rPr>
              <a:t>: 4</a:t>
            </a:r>
          </a:p>
          <a:p>
            <a:pPr lvl="0">
              <a:lnSpc>
                <a:spcPct val="150000"/>
              </a:lnSpc>
              <a:buFont typeface="Wingdings" pitchFamily="2" charset="2"/>
              <a:buChar char="ü"/>
              <a:defRPr/>
            </a:pPr>
            <a:r>
              <a:rPr lang="el-GR" sz="1600" dirty="0" smtClean="0">
                <a:latin typeface="Calibri" panose="020F0502020204030204" pitchFamily="34" charset="0"/>
              </a:rPr>
              <a:t>Ψυχολόγοι</a:t>
            </a:r>
            <a:r>
              <a:rPr lang="en-US" sz="1600" dirty="0" smtClean="0">
                <a:latin typeface="Calibri" panose="020F0502020204030204" pitchFamily="34" charset="0"/>
              </a:rPr>
              <a:t>: 4</a:t>
            </a:r>
          </a:p>
          <a:p>
            <a:pPr lvl="0">
              <a:lnSpc>
                <a:spcPct val="150000"/>
              </a:lnSpc>
              <a:buFont typeface="Wingdings" pitchFamily="2" charset="2"/>
              <a:buChar char="ü"/>
              <a:defRPr/>
            </a:pPr>
            <a:r>
              <a:rPr lang="el-GR" sz="1600" dirty="0" smtClean="0">
                <a:latin typeface="Calibri" panose="020F0502020204030204" pitchFamily="34" charset="0"/>
              </a:rPr>
              <a:t>Διατροφολόγοι</a:t>
            </a:r>
            <a:r>
              <a:rPr lang="en-US" sz="1600" dirty="0" smtClean="0">
                <a:latin typeface="Calibri" panose="020F0502020204030204" pitchFamily="34" charset="0"/>
              </a:rPr>
              <a:t>: 1</a:t>
            </a:r>
            <a:endParaRPr lang="el-GR" dirty="0">
              <a:latin typeface="Calibri" panose="020F050202020403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978" y="2492896"/>
            <a:ext cx="3472962" cy="3073318"/>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577070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a:xfrm>
            <a:off x="500063" y="500064"/>
            <a:ext cx="8229600" cy="866775"/>
          </a:xfrm>
        </p:spPr>
        <p:txBody>
          <a:bodyPr/>
          <a:lstStyle/>
          <a:p>
            <a:pPr algn="ctr" eaLnBrk="1" hangingPunct="1"/>
            <a:r>
              <a:rPr lang="el-GR" sz="4000" dirty="0" smtClean="0">
                <a:solidFill>
                  <a:schemeClr val="accent2">
                    <a:lumMod val="60000"/>
                    <a:lumOff val="40000"/>
                  </a:schemeClr>
                </a:solidFill>
              </a:rPr>
              <a:t>ΤΜΗΜΑ ΚΛΕΙΣΤΗΣ ΝΟΣΗΛΕΙΑΣ</a:t>
            </a:r>
            <a:endParaRPr lang="el-GR" sz="4000" dirty="0" smtClean="0">
              <a:solidFill>
                <a:schemeClr val="accent2">
                  <a:lumMod val="60000"/>
                  <a:lumOff val="40000"/>
                </a:schemeClr>
              </a:solidFill>
              <a:latin typeface="+mj-lt"/>
            </a:endParaRPr>
          </a:p>
        </p:txBody>
      </p:sp>
      <p:sp>
        <p:nvSpPr>
          <p:cNvPr id="3" name="2 - Θέση περιεχομένου"/>
          <p:cNvSpPr>
            <a:spLocks noGrp="1"/>
          </p:cNvSpPr>
          <p:nvPr>
            <p:ph idx="1"/>
          </p:nvPr>
        </p:nvSpPr>
        <p:spPr/>
        <p:txBody>
          <a:bodyPr rtlCol="0">
            <a:normAutofit/>
          </a:bodyPr>
          <a:lstStyle/>
          <a:p>
            <a:pPr marL="274320" indent="-274320" eaLnBrk="1" fontAlgn="auto" hangingPunct="1">
              <a:spcAft>
                <a:spcPts val="0"/>
              </a:spcAft>
              <a:buClr>
                <a:schemeClr val="accent3"/>
              </a:buClr>
              <a:buFont typeface="Arial" pitchFamily="34" charset="0"/>
              <a:buChar char="•"/>
              <a:defRPr/>
            </a:pPr>
            <a:r>
              <a:rPr lang="el-GR" sz="1500" dirty="0" smtClean="0">
                <a:latin typeface="Calibri" panose="020F0502020204030204" pitchFamily="34" charset="0"/>
              </a:rPr>
              <a:t>Το Τμήμα Κλειστής Νοσηλείας διαθέτει 200 κλίνες και </a:t>
            </a:r>
            <a:r>
              <a:rPr lang="en-US" sz="1500" dirty="0" smtClean="0">
                <a:latin typeface="Calibri" panose="020F0502020204030204" pitchFamily="34" charset="0"/>
              </a:rPr>
              <a:t>1</a:t>
            </a:r>
            <a:r>
              <a:rPr lang="el-GR" sz="1500" dirty="0" smtClean="0">
                <a:latin typeface="Calibri" panose="020F0502020204030204" pitchFamily="34" charset="0"/>
              </a:rPr>
              <a:t> Μονάδα Αυξημένης Φροντίδας (ΜΑΦ)  και προσφέρει υπηρεσίες σε ασθενείς που έχουν υποστεί βλάβες από</a:t>
            </a:r>
            <a:r>
              <a:rPr lang="en-US" sz="1500" dirty="0" smtClean="0">
                <a:latin typeface="Calibri" panose="020F0502020204030204" pitchFamily="34" charset="0"/>
              </a:rPr>
              <a:t>:</a:t>
            </a:r>
            <a:br>
              <a:rPr lang="en-US" sz="1500" dirty="0" smtClean="0">
                <a:latin typeface="Calibri" panose="020F0502020204030204" pitchFamily="34" charset="0"/>
              </a:rPr>
            </a:br>
            <a:r>
              <a:rPr lang="en-US" sz="1500" dirty="0" smtClean="0">
                <a:latin typeface="Calibri" panose="020F0502020204030204" pitchFamily="34" charset="0"/>
              </a:rPr>
              <a:t/>
            </a:r>
            <a:br>
              <a:rPr lang="en-US" sz="1500" dirty="0" smtClean="0">
                <a:latin typeface="Calibri" panose="020F0502020204030204" pitchFamily="34" charset="0"/>
              </a:rPr>
            </a:br>
            <a:endParaRPr lang="en-US" sz="1500" dirty="0" smtClean="0">
              <a:latin typeface="Calibri" panose="020F0502020204030204" pitchFamily="34" charset="0"/>
            </a:endParaRPr>
          </a:p>
          <a:p>
            <a:pPr>
              <a:buClr>
                <a:schemeClr val="accent3"/>
              </a:buClr>
              <a:buFont typeface="Wingdings" pitchFamily="2" charset="2"/>
              <a:buChar char="ü"/>
              <a:defRPr/>
            </a:pPr>
            <a:r>
              <a:rPr lang="el-GR" sz="1500" dirty="0" smtClean="0">
                <a:latin typeface="Calibri" panose="020F0502020204030204" pitchFamily="34" charset="0"/>
              </a:rPr>
              <a:t>Αγγειακά εγκεφαλικά επεισόδια</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err="1" smtClean="0">
                <a:latin typeface="Calibri" panose="020F0502020204030204" pitchFamily="34" charset="0"/>
              </a:rPr>
              <a:t>Κρανιοεγκεφαλικές</a:t>
            </a:r>
            <a:r>
              <a:rPr lang="el-GR" sz="1500" dirty="0" smtClean="0">
                <a:latin typeface="Calibri" panose="020F0502020204030204" pitchFamily="34" charset="0"/>
              </a:rPr>
              <a:t> κακώσεις</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Κακώσεις Νωτιαίου Μυελού</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Πολλαπλή Σκλήρυνση</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err="1" smtClean="0">
                <a:latin typeface="Calibri" panose="020F0502020204030204" pitchFamily="34" charset="0"/>
              </a:rPr>
              <a:t>Πολυνευροπάθειες</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Καρδιοπάθειες</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Ρευματικές Νόσοι</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Ακρωτηριασμοί</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Ογκολογικά περιστατικά</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Ορθοπεδικά περιστατικά.</a:t>
            </a:r>
            <a:endParaRPr lang="en-US" sz="1500" dirty="0" smtClean="0">
              <a:latin typeface="Calibri" panose="020F0502020204030204" pitchFamily="34" charset="0"/>
            </a:endParaRPr>
          </a:p>
          <a:p>
            <a:pPr marL="274320" indent="-274320" eaLnBrk="1" fontAlgn="auto" hangingPunct="1">
              <a:spcAft>
                <a:spcPts val="0"/>
              </a:spcAft>
              <a:buClr>
                <a:schemeClr val="accent3"/>
              </a:buClr>
              <a:buFont typeface="Arial" pitchFamily="34" charset="0"/>
              <a:buChar char="•"/>
              <a:defRPr/>
            </a:pPr>
            <a:endParaRPr lang="el-GR" sz="1500" dirty="0" smtClean="0">
              <a:latin typeface="+mj-lt"/>
            </a:endParaRPr>
          </a:p>
        </p:txBody>
      </p:sp>
      <p:pic>
        <p:nvPicPr>
          <p:cNvPr id="1026" name="Picture 2" descr="C:\Users\apostolidou\Desktop\ΖΩΗ\ΠΑΡΟΥΣΙΑΣΗ ΑΡΩΓΗ\ΠΑΡΟΥΣΙΑΣΕΙΣ, ΦΩΤΟΣ\ΔΩΜΑΤΙΑ\_DSC9842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3" y="2564905"/>
            <a:ext cx="4536504" cy="2810317"/>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241738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28625" y="428626"/>
            <a:ext cx="8229600" cy="938213"/>
          </a:xfrm>
        </p:spPr>
        <p:txBody>
          <a:bodyPr/>
          <a:lstStyle/>
          <a:p>
            <a:pPr algn="ctr" eaLnBrk="1" hangingPunct="1"/>
            <a:r>
              <a:rPr lang="el-GR" sz="4000" dirty="0" smtClean="0">
                <a:solidFill>
                  <a:schemeClr val="accent2">
                    <a:lumMod val="60000"/>
                    <a:lumOff val="40000"/>
                  </a:schemeClr>
                </a:solidFill>
              </a:rPr>
              <a:t>ΤΜΗΜΑ ΑΝΟΙΧΤΗΣ ΝΟΣΗΛΕΙΑΣ</a:t>
            </a:r>
            <a:endParaRPr lang="el-GR" sz="4000" dirty="0" smtClean="0">
              <a:solidFill>
                <a:schemeClr val="accent2">
                  <a:lumMod val="60000"/>
                  <a:lumOff val="40000"/>
                </a:schemeClr>
              </a:solidFill>
              <a:latin typeface="+mj-lt"/>
            </a:endParaRPr>
          </a:p>
        </p:txBody>
      </p:sp>
      <p:sp>
        <p:nvSpPr>
          <p:cNvPr id="3" name="2 - Θέση περιεχομένου"/>
          <p:cNvSpPr>
            <a:spLocks noGrp="1"/>
          </p:cNvSpPr>
          <p:nvPr>
            <p:ph idx="1"/>
          </p:nvPr>
        </p:nvSpPr>
        <p:spPr>
          <a:xfrm>
            <a:off x="179512" y="1412776"/>
            <a:ext cx="7886700" cy="4651550"/>
          </a:xfrm>
        </p:spPr>
        <p:txBody>
          <a:bodyPr rtlCol="0">
            <a:normAutofit/>
          </a:bodyPr>
          <a:lstStyle/>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Στο Τμήμα Ανοιχτής Νοσηλείας απευθύνονται άτομα που</a:t>
            </a:r>
          </a:p>
          <a:p>
            <a:pPr marL="0" indent="0" eaLnBrk="1" fontAlgn="auto" hangingPunct="1">
              <a:spcAft>
                <a:spcPts val="0"/>
              </a:spcAft>
              <a:buClr>
                <a:schemeClr val="accent3"/>
              </a:buClr>
              <a:buNone/>
              <a:defRPr/>
            </a:pPr>
            <a:r>
              <a:rPr lang="el-GR" sz="1500" dirty="0" smtClean="0">
                <a:latin typeface="Calibri" panose="020F0502020204030204" pitchFamily="34" charset="0"/>
              </a:rPr>
              <a:t>δεν έχουν ανάγκη 24ωρης ιατρικής και νοσηλευτικής</a:t>
            </a:r>
          </a:p>
          <a:p>
            <a:pPr marL="0" indent="0" eaLnBrk="1" fontAlgn="auto" hangingPunct="1">
              <a:spcAft>
                <a:spcPts val="0"/>
              </a:spcAft>
              <a:buClr>
                <a:schemeClr val="accent3"/>
              </a:buClr>
              <a:buNone/>
              <a:defRPr/>
            </a:pPr>
            <a:r>
              <a:rPr lang="el-GR" sz="1500" dirty="0">
                <a:latin typeface="Calibri" panose="020F0502020204030204" pitchFamily="34" charset="0"/>
              </a:rPr>
              <a:t>υ</a:t>
            </a:r>
            <a:r>
              <a:rPr lang="el-GR" sz="1500" dirty="0" smtClean="0">
                <a:latin typeface="Calibri" panose="020F0502020204030204" pitchFamily="34" charset="0"/>
              </a:rPr>
              <a:t>ποστήριξης.</a:t>
            </a:r>
            <a:r>
              <a:rPr lang="en-US" sz="1500" dirty="0" smtClean="0">
                <a:latin typeface="Calibri" panose="020F0502020204030204" pitchFamily="34" charset="0"/>
              </a:rPr>
              <a:t/>
            </a:r>
            <a:br>
              <a:rPr lang="en-US" sz="1500" dirty="0" smtClean="0">
                <a:latin typeface="Calibri" panose="020F0502020204030204" pitchFamily="34" charset="0"/>
              </a:rPr>
            </a:b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Αθλητιατρικό τμήμα</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Ορθοπεδικό τμήμα</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Τμήμα Αναπνευστικής αποκατάστασης</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Τμήμα Καρδιολογικής αποκατάστασης</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Τμήμα Αντιμετώπισης Πόνου (</a:t>
            </a:r>
            <a:r>
              <a:rPr lang="el-GR" sz="1500" dirty="0" err="1" smtClean="0">
                <a:latin typeface="Calibri" panose="020F0502020204030204" pitchFamily="34" charset="0"/>
              </a:rPr>
              <a:t>μυοσκελετικού</a:t>
            </a:r>
            <a:r>
              <a:rPr lang="el-GR" sz="1500" dirty="0" smtClean="0">
                <a:latin typeface="Calibri" panose="020F0502020204030204" pitchFamily="34" charset="0"/>
              </a:rPr>
              <a:t>-</a:t>
            </a:r>
            <a:r>
              <a:rPr lang="el-GR" sz="1500" dirty="0" err="1" smtClean="0">
                <a:latin typeface="Calibri" panose="020F0502020204030204" pitchFamily="34" charset="0"/>
              </a:rPr>
              <a:t>νευρογενούς</a:t>
            </a:r>
            <a:r>
              <a:rPr lang="el-GR" sz="1500" dirty="0" smtClean="0">
                <a:latin typeface="Calibri" panose="020F0502020204030204" pitchFamily="34" charset="0"/>
              </a:rPr>
              <a:t>)</a:t>
            </a:r>
            <a:endParaRPr lang="en-US" sz="1500" dirty="0" smtClean="0">
              <a:latin typeface="Calibri" panose="020F0502020204030204" pitchFamily="34" charset="0"/>
            </a:endParaRP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Γηριατρικό τμήμα</a:t>
            </a:r>
            <a:r>
              <a:rPr lang="en-US" sz="1500" dirty="0" smtClean="0">
                <a:latin typeface="Calibri" panose="020F0502020204030204" pitchFamily="34" charset="0"/>
              </a:rPr>
              <a:t> </a:t>
            </a:r>
          </a:p>
          <a:p>
            <a:pPr eaLnBrk="1" fontAlgn="auto" hangingPunct="1">
              <a:spcAft>
                <a:spcPts val="0"/>
              </a:spcAft>
              <a:buClr>
                <a:schemeClr val="accent3"/>
              </a:buClr>
              <a:buFont typeface="Wingdings" pitchFamily="2" charset="2"/>
              <a:buChar char="ü"/>
              <a:defRPr/>
            </a:pPr>
            <a:r>
              <a:rPr lang="el-GR" sz="1500" dirty="0" smtClean="0">
                <a:latin typeface="Calibri" panose="020F0502020204030204" pitchFamily="34" charset="0"/>
              </a:rPr>
              <a:t>Τμήμα </a:t>
            </a:r>
            <a:r>
              <a:rPr lang="el-GR" sz="1500" dirty="0" err="1" smtClean="0">
                <a:latin typeface="Calibri" panose="020F0502020204030204" pitchFamily="34" charset="0"/>
              </a:rPr>
              <a:t>σπαστικότητας</a:t>
            </a:r>
            <a:r>
              <a:rPr lang="el-GR" sz="1500" dirty="0" smtClean="0">
                <a:latin typeface="Calibri" panose="020F0502020204030204" pitchFamily="34" charset="0"/>
              </a:rPr>
              <a:t>.</a:t>
            </a:r>
            <a:endParaRPr lang="en-US" sz="1500" dirty="0" smtClean="0">
              <a:latin typeface="Calibri" panose="020F0502020204030204" pitchFamily="34" charset="0"/>
            </a:endParaRPr>
          </a:p>
          <a:p>
            <a:pPr marL="274320" indent="-274320" eaLnBrk="1" fontAlgn="auto" hangingPunct="1">
              <a:spcAft>
                <a:spcPts val="0"/>
              </a:spcAft>
              <a:buClr>
                <a:schemeClr val="accent3"/>
              </a:buClr>
              <a:buFont typeface="Arial" pitchFamily="34" charset="0"/>
              <a:buChar char="•"/>
              <a:defRPr/>
            </a:pPr>
            <a:endParaRPr lang="el-GR" sz="1600" dirty="0" smtClean="0">
              <a:latin typeface="Calibri" panose="020F050202020403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1553878"/>
            <a:ext cx="3367454" cy="4972996"/>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127763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Θέση περιεχομένου 9"/>
          <p:cNvGraphicFramePr>
            <a:graphicFrameLocks noGrp="1"/>
          </p:cNvGraphicFramePr>
          <p:nvPr>
            <p:ph idx="1"/>
            <p:extLst>
              <p:ext uri="{D42A27DB-BD31-4B8C-83A1-F6EECF244321}">
                <p14:modId xmlns:p14="http://schemas.microsoft.com/office/powerpoint/2010/main" val="98958802"/>
              </p:ext>
            </p:extLst>
          </p:nvPr>
        </p:nvGraphicFramePr>
        <p:xfrm>
          <a:off x="323528" y="116632"/>
          <a:ext cx="8496944"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519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588560155"/>
              </p:ext>
            </p:extLst>
          </p:nvPr>
        </p:nvGraphicFramePr>
        <p:xfrm>
          <a:off x="467544" y="2060848"/>
          <a:ext cx="8229600" cy="3171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Διάγραμμα 5"/>
          <p:cNvGraphicFramePr/>
          <p:nvPr>
            <p:extLst>
              <p:ext uri="{D42A27DB-BD31-4B8C-83A1-F6EECF244321}">
                <p14:modId xmlns:p14="http://schemas.microsoft.com/office/powerpoint/2010/main" val="4083552298"/>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Εικόνα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74623" y="5744309"/>
            <a:ext cx="835269" cy="832338"/>
          </a:xfrm>
          <a:prstGeom prst="rect">
            <a:avLst/>
          </a:prstGeom>
        </p:spPr>
      </p:pic>
    </p:spTree>
    <p:extLst>
      <p:ext uri="{BB962C8B-B14F-4D97-AF65-F5344CB8AC3E}">
        <p14:creationId xmlns:p14="http://schemas.microsoft.com/office/powerpoint/2010/main" val="244452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630</Words>
  <Application>Microsoft Office PowerPoint</Application>
  <PresentationFormat>Προβολή στην οθόνη (4:3)</PresentationFormat>
  <Paragraphs>106</Paragraphs>
  <Slides>14</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Παρουσίαση του PowerPoint</vt:lpstr>
      <vt:lpstr>ΠΟΙΟΙ ΕΙΜΑΣΤΕ</vt:lpstr>
      <vt:lpstr>ΑΠΟΣΤΟΛΗ-ΣΤΟΧΟΣ</vt:lpstr>
      <vt:lpstr>ΤΟ ΠΡΟΓΡΑΜΜΑ ΑΠΟΚΑΤΑΣΤΑΣΗΣ </vt:lpstr>
      <vt:lpstr> ΟΜΑΔΑ ΑΠΟΚΑΤΑΣΤΑΣΗΣ </vt:lpstr>
      <vt:lpstr>ΤΜΗΜΑ ΚΛΕΙΣΤΗΣ ΝΟΣΗΛΕΙΑΣ</vt:lpstr>
      <vt:lpstr>ΤΜΗΜΑ ΑΝΟΙΧΤΗΣ ΝΟΣΗΛΕΙΑΣ</vt:lpstr>
      <vt:lpstr>Παρουσίαση του PowerPoint</vt:lpstr>
      <vt:lpstr>Παρουσίαση του PowerPoint</vt:lpstr>
      <vt:lpstr> ΣΥΜΜΕΤΟΧΗ ΣΕ ΠΡΟΓΡΑΜΜΑΤΑ ΔΙΑΠΑΝΕΠΙΣΤΗΜΙΑΚΗΣ ΣΥΝΕΡΓΑΣΙΑΣ  </vt:lpstr>
      <vt:lpstr>Παρουσίαση του PowerPoint</vt:lpstr>
      <vt:lpstr>Παρουσίαση του PowerPoint</vt:lpstr>
      <vt:lpstr>Για περισσότερες πληροφορίες σχετικά με το Κέντρο Αποκατάστασης και Αποθεραπείας Αρωγή-Euromedica, επισκεφτείτε το  site μας: www.euromedica-arogi.gr</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ΔΑΦΝΗ ΤΣΙΚΑ</dc:creator>
  <cp:lastModifiedBy>ΔΑΦΝΗ ΤΣΙΚΑ </cp:lastModifiedBy>
  <cp:revision>17</cp:revision>
  <dcterms:created xsi:type="dcterms:W3CDTF">2013-12-18T10:55:11Z</dcterms:created>
  <dcterms:modified xsi:type="dcterms:W3CDTF">2013-12-19T11:53:52Z</dcterms:modified>
</cp:coreProperties>
</file>