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2.xml" ContentType="application/vnd.openxmlformats-officedocument.drawingml.diagramLayout+xml"/>
  <Default Extension="gif" ContentType="image/gif"/>
  <Override PartName="/ppt/notesSlides/notesSlide11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529" r:id="rId2"/>
    <p:sldId id="515" r:id="rId3"/>
    <p:sldId id="534" r:id="rId4"/>
    <p:sldId id="531" r:id="rId5"/>
    <p:sldId id="532" r:id="rId6"/>
    <p:sldId id="533" r:id="rId7"/>
    <p:sldId id="514" r:id="rId8"/>
    <p:sldId id="530" r:id="rId9"/>
    <p:sldId id="518" r:id="rId10"/>
    <p:sldId id="520" r:id="rId11"/>
    <p:sldId id="535" r:id="rId12"/>
    <p:sldId id="537" r:id="rId13"/>
    <p:sldId id="525" r:id="rId14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336699"/>
    <a:srgbClr val="FF6600"/>
    <a:srgbClr val="77235F"/>
    <a:srgbClr val="9A001D"/>
    <a:srgbClr val="CD6600"/>
    <a:srgbClr val="E6943A"/>
    <a:srgbClr val="33CC33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22" autoAdjust="0"/>
    <p:restoredTop sz="97112" autoAdjust="0"/>
  </p:normalViewPr>
  <p:slideViewPr>
    <p:cSldViewPr>
      <p:cViewPr>
        <p:scale>
          <a:sx n="100" d="100"/>
          <a:sy n="100" d="100"/>
        </p:scale>
        <p:origin x="-564" y="918"/>
      </p:cViewPr>
      <p:guideLst>
        <p:guide orient="horz" pos="2160"/>
        <p:guide pos="55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52BA1-58DD-4BBD-A59B-9650AA4C6E87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98A6A76-A3CA-4AE9-B6C7-97DECECD6CD8}">
      <dgm:prSet custT="1"/>
      <dgm:spPr/>
      <dgm:t>
        <a:bodyPr/>
        <a:lstStyle/>
        <a:p>
          <a:pPr rtl="0"/>
          <a:r>
            <a:rPr lang="el-GR" sz="1400" dirty="0" smtClean="0"/>
            <a:t>Νέος Πανεπιστημιακός Χάρτης </a:t>
          </a:r>
          <a:r>
            <a:rPr lang="en-US" sz="1400" dirty="0" smtClean="0"/>
            <a:t>ERASMUS</a:t>
          </a:r>
          <a:endParaRPr lang="en-GB" sz="1400" dirty="0"/>
        </a:p>
      </dgm:t>
    </dgm:pt>
    <dgm:pt modelId="{06BF9B88-B7EE-453A-B5A5-D36B1FFC4C8B}" type="parTrans" cxnId="{B8E71567-7DF6-43E3-B0DF-264EC6D34A8A}">
      <dgm:prSet/>
      <dgm:spPr/>
      <dgm:t>
        <a:bodyPr/>
        <a:lstStyle/>
        <a:p>
          <a:endParaRPr lang="el-GR" sz="1400"/>
        </a:p>
      </dgm:t>
    </dgm:pt>
    <dgm:pt modelId="{8A1F84AC-90ED-475F-9F3D-BA89E3D4BAEF}" type="sibTrans" cxnId="{B8E71567-7DF6-43E3-B0DF-264EC6D34A8A}">
      <dgm:prSet/>
      <dgm:spPr/>
      <dgm:t>
        <a:bodyPr/>
        <a:lstStyle/>
        <a:p>
          <a:endParaRPr lang="el-GR" sz="1400"/>
        </a:p>
      </dgm:t>
    </dgm:pt>
    <dgm:pt modelId="{C99781E2-A19C-43B9-A382-DC7ED2A8B574}">
      <dgm:prSet custT="1"/>
      <dgm:spPr/>
      <dgm:t>
        <a:bodyPr/>
        <a:lstStyle/>
        <a:p>
          <a:pPr rtl="0"/>
          <a:r>
            <a:rPr lang="el-GR" sz="1400" dirty="0" smtClean="0"/>
            <a:t>Πιστοποιητικό Ομίλου Πρακτικής Άσκησης</a:t>
          </a:r>
          <a:endParaRPr lang="en-GB" sz="1400" dirty="0"/>
        </a:p>
      </dgm:t>
    </dgm:pt>
    <dgm:pt modelId="{9C31E2CB-0A39-492C-A2E0-EC53715C6BE6}" type="parTrans" cxnId="{DFC726E8-51A7-4688-A0F6-4FDF68FB61F6}">
      <dgm:prSet/>
      <dgm:spPr/>
      <dgm:t>
        <a:bodyPr/>
        <a:lstStyle/>
        <a:p>
          <a:endParaRPr lang="el-GR" sz="1400"/>
        </a:p>
      </dgm:t>
    </dgm:pt>
    <dgm:pt modelId="{4B645B5B-E172-4F4D-9483-0202BBEB1C0F}" type="sibTrans" cxnId="{DFC726E8-51A7-4688-A0F6-4FDF68FB61F6}">
      <dgm:prSet/>
      <dgm:spPr/>
      <dgm:t>
        <a:bodyPr/>
        <a:lstStyle/>
        <a:p>
          <a:endParaRPr lang="el-GR" sz="1400"/>
        </a:p>
      </dgm:t>
    </dgm:pt>
    <dgm:pt modelId="{C2CC12F7-0593-47A8-87DA-8288EE5B6A6B}">
      <dgm:prSet custT="1"/>
      <dgm:spPr/>
      <dgm:t>
        <a:bodyPr/>
        <a:lstStyle/>
        <a:p>
          <a:pPr rtl="0"/>
          <a:r>
            <a:rPr lang="el-GR" sz="1400" dirty="0" smtClean="0"/>
            <a:t>Φοιτητικός Χάρτης </a:t>
          </a:r>
          <a:r>
            <a:rPr lang="en-GB" sz="1400" dirty="0" smtClean="0"/>
            <a:t>Erasmus </a:t>
          </a:r>
          <a:endParaRPr lang="el-GR" sz="1400" dirty="0"/>
        </a:p>
      </dgm:t>
    </dgm:pt>
    <dgm:pt modelId="{064AE401-A0A3-4285-A0D7-94229A228D03}" type="parTrans" cxnId="{5149560F-7D37-4629-AFA4-E13DC73A22D7}">
      <dgm:prSet/>
      <dgm:spPr/>
      <dgm:t>
        <a:bodyPr/>
        <a:lstStyle/>
        <a:p>
          <a:endParaRPr lang="el-GR" sz="1400"/>
        </a:p>
      </dgm:t>
    </dgm:pt>
    <dgm:pt modelId="{A0BBD233-06DE-4C92-9897-8699F2802757}" type="sibTrans" cxnId="{5149560F-7D37-4629-AFA4-E13DC73A22D7}">
      <dgm:prSet/>
      <dgm:spPr/>
      <dgm:t>
        <a:bodyPr/>
        <a:lstStyle/>
        <a:p>
          <a:endParaRPr lang="el-GR" sz="1400"/>
        </a:p>
      </dgm:t>
    </dgm:pt>
    <dgm:pt modelId="{4431E058-6B8A-490E-9267-859D627F5877}">
      <dgm:prSet custT="1"/>
      <dgm:spPr/>
      <dgm:t>
        <a:bodyPr/>
        <a:lstStyle/>
        <a:p>
          <a:pPr rtl="0"/>
          <a:r>
            <a:rPr lang="el-GR" sz="1400" dirty="0" smtClean="0"/>
            <a:t>Διμερής συμφωνία μεταξύ ιδρυμάτων</a:t>
          </a:r>
          <a:r>
            <a:rPr lang="en-GB" sz="1400" dirty="0" smtClean="0"/>
            <a:t> (</a:t>
          </a:r>
          <a:r>
            <a:rPr lang="el-GR" sz="1400" dirty="0" smtClean="0"/>
            <a:t>μεταξύ χωρών της Ε.Ε.</a:t>
          </a:r>
          <a:r>
            <a:rPr lang="en-GB" sz="1400" dirty="0" smtClean="0"/>
            <a:t> </a:t>
          </a:r>
          <a:r>
            <a:rPr lang="el-GR" sz="1400" dirty="0" smtClean="0"/>
            <a:t>και μεταξύ χωρών της Ε.Ε. και τρίτων χωρών-ένταξη βασικών αρχών Πανεπιστημιακού Χάρτη </a:t>
          </a:r>
          <a:r>
            <a:rPr lang="en-US" sz="1400" dirty="0" smtClean="0"/>
            <a:t>ERASMUS</a:t>
          </a:r>
          <a:r>
            <a:rPr lang="en-GB" sz="1400" dirty="0" smtClean="0"/>
            <a:t>)</a:t>
          </a:r>
          <a:endParaRPr lang="en-GB" sz="1400" dirty="0"/>
        </a:p>
      </dgm:t>
    </dgm:pt>
    <dgm:pt modelId="{A4FB479C-F8A6-4B4B-A302-532E9D9CE4B1}" type="parTrans" cxnId="{EF3DDE31-8FE0-4D71-B0AA-C15BF7E0631A}">
      <dgm:prSet/>
      <dgm:spPr/>
      <dgm:t>
        <a:bodyPr/>
        <a:lstStyle/>
        <a:p>
          <a:endParaRPr lang="el-GR" sz="1400"/>
        </a:p>
      </dgm:t>
    </dgm:pt>
    <dgm:pt modelId="{68A93745-1A4F-44E3-BF94-5614BF88BD2D}" type="sibTrans" cxnId="{EF3DDE31-8FE0-4D71-B0AA-C15BF7E0631A}">
      <dgm:prSet/>
      <dgm:spPr/>
      <dgm:t>
        <a:bodyPr/>
        <a:lstStyle/>
        <a:p>
          <a:endParaRPr lang="el-GR" sz="1400"/>
        </a:p>
      </dgm:t>
    </dgm:pt>
    <dgm:pt modelId="{6D38B005-96E5-4318-9ECC-33DF720EF42A}">
      <dgm:prSet custT="1"/>
      <dgm:spPr/>
      <dgm:t>
        <a:bodyPr/>
        <a:lstStyle/>
        <a:p>
          <a:pPr rtl="0"/>
          <a:r>
            <a:rPr lang="el-GR" sz="1400" dirty="0" smtClean="0"/>
            <a:t>Συμφωνία Σπουδών/ Πρακτικής Άσκησης</a:t>
          </a:r>
          <a:endParaRPr lang="en-GB" sz="1400" dirty="0"/>
        </a:p>
      </dgm:t>
    </dgm:pt>
    <dgm:pt modelId="{7D9BA9BC-B7E0-43AC-A368-AC8F355E5698}" type="parTrans" cxnId="{CAD7AEF3-2862-4D95-80BF-1E259C4E7FB8}">
      <dgm:prSet/>
      <dgm:spPr/>
      <dgm:t>
        <a:bodyPr/>
        <a:lstStyle/>
        <a:p>
          <a:endParaRPr lang="el-GR" sz="1400"/>
        </a:p>
      </dgm:t>
    </dgm:pt>
    <dgm:pt modelId="{84204B1C-2990-4B88-B3DD-42B5291E1A55}" type="sibTrans" cxnId="{CAD7AEF3-2862-4D95-80BF-1E259C4E7FB8}">
      <dgm:prSet/>
      <dgm:spPr/>
      <dgm:t>
        <a:bodyPr/>
        <a:lstStyle/>
        <a:p>
          <a:endParaRPr lang="el-GR" sz="1400"/>
        </a:p>
      </dgm:t>
    </dgm:pt>
    <dgm:pt modelId="{8F8D6C6F-9640-4675-BC10-AC8889AF0097}">
      <dgm:prSet custT="1"/>
      <dgm:spPr/>
      <dgm:t>
        <a:bodyPr/>
        <a:lstStyle/>
        <a:p>
          <a:pPr rtl="0"/>
          <a:r>
            <a:rPr lang="el-GR" sz="1400" dirty="0" smtClean="0"/>
            <a:t>Πρόγραμμα διδασκαλίας/ επιμόρφωσης</a:t>
          </a:r>
          <a:endParaRPr lang="en-US" sz="1400" dirty="0"/>
        </a:p>
      </dgm:t>
    </dgm:pt>
    <dgm:pt modelId="{023240B6-D204-4E57-8DF1-321D26A0CD61}" type="parTrans" cxnId="{6809FD29-5C6F-4490-B73E-38AF1C4807A1}">
      <dgm:prSet/>
      <dgm:spPr/>
      <dgm:t>
        <a:bodyPr/>
        <a:lstStyle/>
        <a:p>
          <a:endParaRPr lang="el-GR" sz="1400"/>
        </a:p>
      </dgm:t>
    </dgm:pt>
    <dgm:pt modelId="{4CF40C51-568D-44FD-8BDF-91D5EC41E18A}" type="sibTrans" cxnId="{6809FD29-5C6F-4490-B73E-38AF1C4807A1}">
      <dgm:prSet/>
      <dgm:spPr/>
      <dgm:t>
        <a:bodyPr/>
        <a:lstStyle/>
        <a:p>
          <a:endParaRPr lang="el-GR" sz="1400"/>
        </a:p>
      </dgm:t>
    </dgm:pt>
    <dgm:pt modelId="{C39701A9-B694-4386-9F86-75140518F839}">
      <dgm:prSet custT="1"/>
      <dgm:spPr/>
      <dgm:t>
        <a:bodyPr/>
        <a:lstStyle/>
        <a:p>
          <a:pPr rtl="0"/>
          <a:r>
            <a:rPr lang="el-GR" sz="1400" dirty="0" smtClean="0"/>
            <a:t>Βελτίωση της ποιότητας της κινητικότητας </a:t>
          </a:r>
          <a:r>
            <a:rPr lang="en-GB" sz="1400" dirty="0" smtClean="0"/>
            <a:t> (</a:t>
          </a:r>
          <a:r>
            <a:rPr lang="el-GR" sz="1400" dirty="0" smtClean="0"/>
            <a:t> έμφαση στη διαδικασία επιλογής/ </a:t>
          </a:r>
          <a:r>
            <a:rPr lang="el-GR" sz="1400" dirty="0" smtClean="0"/>
            <a:t> </a:t>
          </a:r>
          <a:r>
            <a:rPr lang="en-GB" sz="1400" dirty="0" smtClean="0"/>
            <a:t>ECTS)</a:t>
          </a:r>
          <a:endParaRPr lang="el-GR" sz="1400" dirty="0"/>
        </a:p>
      </dgm:t>
    </dgm:pt>
    <dgm:pt modelId="{55379498-4D48-4178-8EA3-DEDDD2C91701}" type="parTrans" cxnId="{819E8405-5110-4318-BB25-1F7271399436}">
      <dgm:prSet/>
      <dgm:spPr/>
      <dgm:t>
        <a:bodyPr/>
        <a:lstStyle/>
        <a:p>
          <a:endParaRPr lang="el-GR" sz="1400"/>
        </a:p>
      </dgm:t>
    </dgm:pt>
    <dgm:pt modelId="{AD59737B-F5B4-46A4-9DA1-7374B13925BC}" type="sibTrans" cxnId="{819E8405-5110-4318-BB25-1F7271399436}">
      <dgm:prSet/>
      <dgm:spPr/>
      <dgm:t>
        <a:bodyPr/>
        <a:lstStyle/>
        <a:p>
          <a:endParaRPr lang="el-GR" sz="1400"/>
        </a:p>
      </dgm:t>
    </dgm:pt>
    <dgm:pt modelId="{346E528F-7FE2-4775-90B5-BD711058CE01}">
      <dgm:prSet custT="1"/>
      <dgm:spPr/>
      <dgm:t>
        <a:bodyPr/>
        <a:lstStyle/>
        <a:p>
          <a:pPr rtl="0"/>
          <a:r>
            <a:rPr lang="en-GB" sz="1400" dirty="0" smtClean="0"/>
            <a:t>B</a:t>
          </a:r>
          <a:r>
            <a:rPr lang="el-GR" sz="1400" dirty="0" err="1" smtClean="0"/>
            <a:t>ελτίωση</a:t>
          </a:r>
          <a:r>
            <a:rPr lang="el-GR" sz="1400" dirty="0" smtClean="0"/>
            <a:t> της διαφάνειας </a:t>
          </a:r>
          <a:r>
            <a:rPr lang="en-GB" sz="1400" dirty="0" smtClean="0"/>
            <a:t>(</a:t>
          </a:r>
          <a:r>
            <a:rPr lang="el-GR" sz="1400" dirty="0" smtClean="0"/>
            <a:t>όσον αφορά τη χρηματοδότηση</a:t>
          </a:r>
          <a:r>
            <a:rPr lang="en-GB" sz="1400" dirty="0" smtClean="0"/>
            <a:t>,</a:t>
          </a:r>
          <a:r>
            <a:rPr lang="el-GR" sz="1400" dirty="0" smtClean="0"/>
            <a:t> τις προσφερόμενες υπηρεσίες</a:t>
          </a:r>
          <a:r>
            <a:rPr lang="en-GB" sz="1400" dirty="0" smtClean="0"/>
            <a:t>)</a:t>
          </a:r>
          <a:endParaRPr lang="el-GR" sz="1400" dirty="0"/>
        </a:p>
      </dgm:t>
    </dgm:pt>
    <dgm:pt modelId="{1A147879-5F40-47CA-A2E9-D3FBBAE7CE0B}" type="parTrans" cxnId="{34C193F4-79C8-4BDA-8814-1C90A8075550}">
      <dgm:prSet/>
      <dgm:spPr/>
      <dgm:t>
        <a:bodyPr/>
        <a:lstStyle/>
        <a:p>
          <a:endParaRPr lang="el-GR" sz="1400"/>
        </a:p>
      </dgm:t>
    </dgm:pt>
    <dgm:pt modelId="{578E7E2F-0864-4003-98A6-8C16FCE0403A}" type="sibTrans" cxnId="{34C193F4-79C8-4BDA-8814-1C90A8075550}">
      <dgm:prSet/>
      <dgm:spPr/>
      <dgm:t>
        <a:bodyPr/>
        <a:lstStyle/>
        <a:p>
          <a:endParaRPr lang="el-GR" sz="1400"/>
        </a:p>
      </dgm:t>
    </dgm:pt>
    <dgm:pt modelId="{21B07BD6-D679-48DB-BC3B-F5932191EDD2}" type="pres">
      <dgm:prSet presAssocID="{29052BA1-58DD-4BBD-A59B-9650AA4C6E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E9CCDB3-8D3A-4A73-8FC5-219F63DEBCE8}" type="pres">
      <dgm:prSet presAssocID="{346E528F-7FE2-4775-90B5-BD711058CE01}" presName="boxAndChildren" presStyleCnt="0"/>
      <dgm:spPr/>
    </dgm:pt>
    <dgm:pt modelId="{7BB56B15-74F5-402E-9E59-ADD3FE76406D}" type="pres">
      <dgm:prSet presAssocID="{346E528F-7FE2-4775-90B5-BD711058CE01}" presName="parentTextBox" presStyleLbl="node1" presStyleIdx="0" presStyleCnt="8"/>
      <dgm:spPr/>
      <dgm:t>
        <a:bodyPr/>
        <a:lstStyle/>
        <a:p>
          <a:endParaRPr lang="el-GR"/>
        </a:p>
      </dgm:t>
    </dgm:pt>
    <dgm:pt modelId="{D8F291EA-FA71-40AC-9FB6-83BF4C9D1744}" type="pres">
      <dgm:prSet presAssocID="{AD59737B-F5B4-46A4-9DA1-7374B13925BC}" presName="sp" presStyleCnt="0"/>
      <dgm:spPr/>
    </dgm:pt>
    <dgm:pt modelId="{9078E5FE-98DA-4F20-8C32-FB44A6125902}" type="pres">
      <dgm:prSet presAssocID="{C39701A9-B694-4386-9F86-75140518F839}" presName="arrowAndChildren" presStyleCnt="0"/>
      <dgm:spPr/>
    </dgm:pt>
    <dgm:pt modelId="{13500580-127E-48E4-BEE3-F6B7BB8D39E1}" type="pres">
      <dgm:prSet presAssocID="{C39701A9-B694-4386-9F86-75140518F839}" presName="parentTextArrow" presStyleLbl="node1" presStyleIdx="1" presStyleCnt="8"/>
      <dgm:spPr/>
      <dgm:t>
        <a:bodyPr/>
        <a:lstStyle/>
        <a:p>
          <a:endParaRPr lang="el-GR"/>
        </a:p>
      </dgm:t>
    </dgm:pt>
    <dgm:pt modelId="{BB48F259-FE06-4828-82B1-37CB04D1201B}" type="pres">
      <dgm:prSet presAssocID="{4CF40C51-568D-44FD-8BDF-91D5EC41E18A}" presName="sp" presStyleCnt="0"/>
      <dgm:spPr/>
    </dgm:pt>
    <dgm:pt modelId="{3E77FC00-E798-4BEF-8E82-57F6BFCAC4CF}" type="pres">
      <dgm:prSet presAssocID="{8F8D6C6F-9640-4675-BC10-AC8889AF0097}" presName="arrowAndChildren" presStyleCnt="0"/>
      <dgm:spPr/>
    </dgm:pt>
    <dgm:pt modelId="{0FD80CB4-D7A2-4741-A9BF-A97DE04808EB}" type="pres">
      <dgm:prSet presAssocID="{8F8D6C6F-9640-4675-BC10-AC8889AF0097}" presName="parentTextArrow" presStyleLbl="node1" presStyleIdx="2" presStyleCnt="8"/>
      <dgm:spPr/>
      <dgm:t>
        <a:bodyPr/>
        <a:lstStyle/>
        <a:p>
          <a:endParaRPr lang="el-GR"/>
        </a:p>
      </dgm:t>
    </dgm:pt>
    <dgm:pt modelId="{BC1342C4-2DBB-4331-9376-F193AA1F2959}" type="pres">
      <dgm:prSet presAssocID="{84204B1C-2990-4B88-B3DD-42B5291E1A55}" presName="sp" presStyleCnt="0"/>
      <dgm:spPr/>
    </dgm:pt>
    <dgm:pt modelId="{4FA0550E-D615-468C-9C67-B0C8373E11EB}" type="pres">
      <dgm:prSet presAssocID="{6D38B005-96E5-4318-9ECC-33DF720EF42A}" presName="arrowAndChildren" presStyleCnt="0"/>
      <dgm:spPr/>
    </dgm:pt>
    <dgm:pt modelId="{F4579FC7-007F-4864-9018-2672C006159A}" type="pres">
      <dgm:prSet presAssocID="{6D38B005-96E5-4318-9ECC-33DF720EF42A}" presName="parentTextArrow" presStyleLbl="node1" presStyleIdx="3" presStyleCnt="8"/>
      <dgm:spPr/>
      <dgm:t>
        <a:bodyPr/>
        <a:lstStyle/>
        <a:p>
          <a:endParaRPr lang="el-GR"/>
        </a:p>
      </dgm:t>
    </dgm:pt>
    <dgm:pt modelId="{D38F481A-17BC-4892-8472-C1890D86AA93}" type="pres">
      <dgm:prSet presAssocID="{68A93745-1A4F-44E3-BF94-5614BF88BD2D}" presName="sp" presStyleCnt="0"/>
      <dgm:spPr/>
    </dgm:pt>
    <dgm:pt modelId="{CA251E06-601D-4DAE-9F0E-F87818B4A071}" type="pres">
      <dgm:prSet presAssocID="{4431E058-6B8A-490E-9267-859D627F5877}" presName="arrowAndChildren" presStyleCnt="0"/>
      <dgm:spPr/>
    </dgm:pt>
    <dgm:pt modelId="{BCE1FC7D-58A0-4263-A256-2A4D8FE8B9D2}" type="pres">
      <dgm:prSet presAssocID="{4431E058-6B8A-490E-9267-859D627F5877}" presName="parentTextArrow" presStyleLbl="node1" presStyleIdx="4" presStyleCnt="8"/>
      <dgm:spPr/>
      <dgm:t>
        <a:bodyPr/>
        <a:lstStyle/>
        <a:p>
          <a:endParaRPr lang="el-GR"/>
        </a:p>
      </dgm:t>
    </dgm:pt>
    <dgm:pt modelId="{ADDE65D2-1016-4B43-95AD-3882059A79EF}" type="pres">
      <dgm:prSet presAssocID="{A0BBD233-06DE-4C92-9897-8699F2802757}" presName="sp" presStyleCnt="0"/>
      <dgm:spPr/>
    </dgm:pt>
    <dgm:pt modelId="{B31030FB-C3C2-4806-9FC1-2E59D909D893}" type="pres">
      <dgm:prSet presAssocID="{C2CC12F7-0593-47A8-87DA-8288EE5B6A6B}" presName="arrowAndChildren" presStyleCnt="0"/>
      <dgm:spPr/>
    </dgm:pt>
    <dgm:pt modelId="{F1904054-0A9D-4A89-B872-EF4F416C720E}" type="pres">
      <dgm:prSet presAssocID="{C2CC12F7-0593-47A8-87DA-8288EE5B6A6B}" presName="parentTextArrow" presStyleLbl="node1" presStyleIdx="5" presStyleCnt="8"/>
      <dgm:spPr/>
      <dgm:t>
        <a:bodyPr/>
        <a:lstStyle/>
        <a:p>
          <a:endParaRPr lang="el-GR"/>
        </a:p>
      </dgm:t>
    </dgm:pt>
    <dgm:pt modelId="{DB1F1E5F-236F-413B-8AB8-6C9FC5F3089C}" type="pres">
      <dgm:prSet presAssocID="{4B645B5B-E172-4F4D-9483-0202BBEB1C0F}" presName="sp" presStyleCnt="0"/>
      <dgm:spPr/>
    </dgm:pt>
    <dgm:pt modelId="{A07D6F42-4108-4661-8C30-4187E26397FD}" type="pres">
      <dgm:prSet presAssocID="{C99781E2-A19C-43B9-A382-DC7ED2A8B574}" presName="arrowAndChildren" presStyleCnt="0"/>
      <dgm:spPr/>
    </dgm:pt>
    <dgm:pt modelId="{B82E4DF6-764A-4291-A413-72D6B2BA0BB1}" type="pres">
      <dgm:prSet presAssocID="{C99781E2-A19C-43B9-A382-DC7ED2A8B574}" presName="parentTextArrow" presStyleLbl="node1" presStyleIdx="6" presStyleCnt="8"/>
      <dgm:spPr/>
      <dgm:t>
        <a:bodyPr/>
        <a:lstStyle/>
        <a:p>
          <a:endParaRPr lang="el-GR"/>
        </a:p>
      </dgm:t>
    </dgm:pt>
    <dgm:pt modelId="{A3D1AE7C-3224-4A87-9666-5560C53470DC}" type="pres">
      <dgm:prSet presAssocID="{8A1F84AC-90ED-475F-9F3D-BA89E3D4BAEF}" presName="sp" presStyleCnt="0"/>
      <dgm:spPr/>
    </dgm:pt>
    <dgm:pt modelId="{CD76D7C3-1C5F-46E3-82D7-3C8E86C33E0F}" type="pres">
      <dgm:prSet presAssocID="{398A6A76-A3CA-4AE9-B6C7-97DECECD6CD8}" presName="arrowAndChildren" presStyleCnt="0"/>
      <dgm:spPr/>
    </dgm:pt>
    <dgm:pt modelId="{BB0FEDB8-E283-482F-9D2F-A38A8CAF11B5}" type="pres">
      <dgm:prSet presAssocID="{398A6A76-A3CA-4AE9-B6C7-97DECECD6CD8}" presName="parentTextArrow" presStyleLbl="node1" presStyleIdx="7" presStyleCnt="8"/>
      <dgm:spPr/>
      <dgm:t>
        <a:bodyPr/>
        <a:lstStyle/>
        <a:p>
          <a:endParaRPr lang="el-GR"/>
        </a:p>
      </dgm:t>
    </dgm:pt>
  </dgm:ptLst>
  <dgm:cxnLst>
    <dgm:cxn modelId="{5149560F-7D37-4629-AFA4-E13DC73A22D7}" srcId="{29052BA1-58DD-4BBD-A59B-9650AA4C6E87}" destId="{C2CC12F7-0593-47A8-87DA-8288EE5B6A6B}" srcOrd="2" destOrd="0" parTransId="{064AE401-A0A3-4285-A0D7-94229A228D03}" sibTransId="{A0BBD233-06DE-4C92-9897-8699F2802757}"/>
    <dgm:cxn modelId="{819E8405-5110-4318-BB25-1F7271399436}" srcId="{29052BA1-58DD-4BBD-A59B-9650AA4C6E87}" destId="{C39701A9-B694-4386-9F86-75140518F839}" srcOrd="6" destOrd="0" parTransId="{55379498-4D48-4178-8EA3-DEDDD2C91701}" sibTransId="{AD59737B-F5B4-46A4-9DA1-7374B13925BC}"/>
    <dgm:cxn modelId="{0FB22673-F6F4-45D6-98D0-05A36A9B07C5}" type="presOf" srcId="{346E528F-7FE2-4775-90B5-BD711058CE01}" destId="{7BB56B15-74F5-402E-9E59-ADD3FE76406D}" srcOrd="0" destOrd="0" presId="urn:microsoft.com/office/officeart/2005/8/layout/process4"/>
    <dgm:cxn modelId="{F77AC24A-234C-4625-824C-8C9430CB2BE7}" type="presOf" srcId="{C2CC12F7-0593-47A8-87DA-8288EE5B6A6B}" destId="{F1904054-0A9D-4A89-B872-EF4F416C720E}" srcOrd="0" destOrd="0" presId="urn:microsoft.com/office/officeart/2005/8/layout/process4"/>
    <dgm:cxn modelId="{BD24EA65-F33D-4339-B491-FC9FD62C85F8}" type="presOf" srcId="{4431E058-6B8A-490E-9267-859D627F5877}" destId="{BCE1FC7D-58A0-4263-A256-2A4D8FE8B9D2}" srcOrd="0" destOrd="0" presId="urn:microsoft.com/office/officeart/2005/8/layout/process4"/>
    <dgm:cxn modelId="{6A47934A-D388-4A18-AC72-82D0ECC7BF4B}" type="presOf" srcId="{C99781E2-A19C-43B9-A382-DC7ED2A8B574}" destId="{B82E4DF6-764A-4291-A413-72D6B2BA0BB1}" srcOrd="0" destOrd="0" presId="urn:microsoft.com/office/officeart/2005/8/layout/process4"/>
    <dgm:cxn modelId="{6809FD29-5C6F-4490-B73E-38AF1C4807A1}" srcId="{29052BA1-58DD-4BBD-A59B-9650AA4C6E87}" destId="{8F8D6C6F-9640-4675-BC10-AC8889AF0097}" srcOrd="5" destOrd="0" parTransId="{023240B6-D204-4E57-8DF1-321D26A0CD61}" sibTransId="{4CF40C51-568D-44FD-8BDF-91D5EC41E18A}"/>
    <dgm:cxn modelId="{2FE72CC5-E373-4E38-9345-6B7DC88D4334}" type="presOf" srcId="{6D38B005-96E5-4318-9ECC-33DF720EF42A}" destId="{F4579FC7-007F-4864-9018-2672C006159A}" srcOrd="0" destOrd="0" presId="urn:microsoft.com/office/officeart/2005/8/layout/process4"/>
    <dgm:cxn modelId="{6EE2868F-F345-4A88-A3D6-167CF9327862}" type="presOf" srcId="{8F8D6C6F-9640-4675-BC10-AC8889AF0097}" destId="{0FD80CB4-D7A2-4741-A9BF-A97DE04808EB}" srcOrd="0" destOrd="0" presId="urn:microsoft.com/office/officeart/2005/8/layout/process4"/>
    <dgm:cxn modelId="{DFC726E8-51A7-4688-A0F6-4FDF68FB61F6}" srcId="{29052BA1-58DD-4BBD-A59B-9650AA4C6E87}" destId="{C99781E2-A19C-43B9-A382-DC7ED2A8B574}" srcOrd="1" destOrd="0" parTransId="{9C31E2CB-0A39-492C-A2E0-EC53715C6BE6}" sibTransId="{4B645B5B-E172-4F4D-9483-0202BBEB1C0F}"/>
    <dgm:cxn modelId="{EF3DDE31-8FE0-4D71-B0AA-C15BF7E0631A}" srcId="{29052BA1-58DD-4BBD-A59B-9650AA4C6E87}" destId="{4431E058-6B8A-490E-9267-859D627F5877}" srcOrd="3" destOrd="0" parTransId="{A4FB479C-F8A6-4B4B-A302-532E9D9CE4B1}" sibTransId="{68A93745-1A4F-44E3-BF94-5614BF88BD2D}"/>
    <dgm:cxn modelId="{CAD7AEF3-2862-4D95-80BF-1E259C4E7FB8}" srcId="{29052BA1-58DD-4BBD-A59B-9650AA4C6E87}" destId="{6D38B005-96E5-4318-9ECC-33DF720EF42A}" srcOrd="4" destOrd="0" parTransId="{7D9BA9BC-B7E0-43AC-A368-AC8F355E5698}" sibTransId="{84204B1C-2990-4B88-B3DD-42B5291E1A55}"/>
    <dgm:cxn modelId="{36F73B73-3336-4FB9-AA1C-6787C9242DE7}" type="presOf" srcId="{C39701A9-B694-4386-9F86-75140518F839}" destId="{13500580-127E-48E4-BEE3-F6B7BB8D39E1}" srcOrd="0" destOrd="0" presId="urn:microsoft.com/office/officeart/2005/8/layout/process4"/>
    <dgm:cxn modelId="{34C193F4-79C8-4BDA-8814-1C90A8075550}" srcId="{29052BA1-58DD-4BBD-A59B-9650AA4C6E87}" destId="{346E528F-7FE2-4775-90B5-BD711058CE01}" srcOrd="7" destOrd="0" parTransId="{1A147879-5F40-47CA-A2E9-D3FBBAE7CE0B}" sibTransId="{578E7E2F-0864-4003-98A6-8C16FCE0403A}"/>
    <dgm:cxn modelId="{B8E71567-7DF6-43E3-B0DF-264EC6D34A8A}" srcId="{29052BA1-58DD-4BBD-A59B-9650AA4C6E87}" destId="{398A6A76-A3CA-4AE9-B6C7-97DECECD6CD8}" srcOrd="0" destOrd="0" parTransId="{06BF9B88-B7EE-453A-B5A5-D36B1FFC4C8B}" sibTransId="{8A1F84AC-90ED-475F-9F3D-BA89E3D4BAEF}"/>
    <dgm:cxn modelId="{10F4451C-E86B-401D-BF64-26D636DCFEA8}" type="presOf" srcId="{398A6A76-A3CA-4AE9-B6C7-97DECECD6CD8}" destId="{BB0FEDB8-E283-482F-9D2F-A38A8CAF11B5}" srcOrd="0" destOrd="0" presId="urn:microsoft.com/office/officeart/2005/8/layout/process4"/>
    <dgm:cxn modelId="{FF73D1A0-9EE6-425D-8D7A-5C9F688981FD}" type="presOf" srcId="{29052BA1-58DD-4BBD-A59B-9650AA4C6E87}" destId="{21B07BD6-D679-48DB-BC3B-F5932191EDD2}" srcOrd="0" destOrd="0" presId="urn:microsoft.com/office/officeart/2005/8/layout/process4"/>
    <dgm:cxn modelId="{4E16AD4A-EC18-4846-B4C0-CC830CAA16D5}" type="presParOf" srcId="{21B07BD6-D679-48DB-BC3B-F5932191EDD2}" destId="{1E9CCDB3-8D3A-4A73-8FC5-219F63DEBCE8}" srcOrd="0" destOrd="0" presId="urn:microsoft.com/office/officeart/2005/8/layout/process4"/>
    <dgm:cxn modelId="{0B0D2BF2-468A-4306-9B6B-C8C8C4D4275E}" type="presParOf" srcId="{1E9CCDB3-8D3A-4A73-8FC5-219F63DEBCE8}" destId="{7BB56B15-74F5-402E-9E59-ADD3FE76406D}" srcOrd="0" destOrd="0" presId="urn:microsoft.com/office/officeart/2005/8/layout/process4"/>
    <dgm:cxn modelId="{18675475-0858-4615-89FD-7FBD2D6B7604}" type="presParOf" srcId="{21B07BD6-D679-48DB-BC3B-F5932191EDD2}" destId="{D8F291EA-FA71-40AC-9FB6-83BF4C9D1744}" srcOrd="1" destOrd="0" presId="urn:microsoft.com/office/officeart/2005/8/layout/process4"/>
    <dgm:cxn modelId="{3CF9B304-5256-4DFB-B0AE-3D86A788D721}" type="presParOf" srcId="{21B07BD6-D679-48DB-BC3B-F5932191EDD2}" destId="{9078E5FE-98DA-4F20-8C32-FB44A6125902}" srcOrd="2" destOrd="0" presId="urn:microsoft.com/office/officeart/2005/8/layout/process4"/>
    <dgm:cxn modelId="{DA2354A9-30FF-4A9A-AD40-BD8E3AD49CDE}" type="presParOf" srcId="{9078E5FE-98DA-4F20-8C32-FB44A6125902}" destId="{13500580-127E-48E4-BEE3-F6B7BB8D39E1}" srcOrd="0" destOrd="0" presId="urn:microsoft.com/office/officeart/2005/8/layout/process4"/>
    <dgm:cxn modelId="{C578518A-33C9-4DB4-A98B-1155660A94E0}" type="presParOf" srcId="{21B07BD6-D679-48DB-BC3B-F5932191EDD2}" destId="{BB48F259-FE06-4828-82B1-37CB04D1201B}" srcOrd="3" destOrd="0" presId="urn:microsoft.com/office/officeart/2005/8/layout/process4"/>
    <dgm:cxn modelId="{DC2B6C7A-3DAB-4C3B-A908-24645107EE52}" type="presParOf" srcId="{21B07BD6-D679-48DB-BC3B-F5932191EDD2}" destId="{3E77FC00-E798-4BEF-8E82-57F6BFCAC4CF}" srcOrd="4" destOrd="0" presId="urn:microsoft.com/office/officeart/2005/8/layout/process4"/>
    <dgm:cxn modelId="{DEDB259D-41E1-4C6C-A824-93E3EFD44F3F}" type="presParOf" srcId="{3E77FC00-E798-4BEF-8E82-57F6BFCAC4CF}" destId="{0FD80CB4-D7A2-4741-A9BF-A97DE04808EB}" srcOrd="0" destOrd="0" presId="urn:microsoft.com/office/officeart/2005/8/layout/process4"/>
    <dgm:cxn modelId="{3EA805EB-6B08-47E6-AFE3-0C84455888D2}" type="presParOf" srcId="{21B07BD6-D679-48DB-BC3B-F5932191EDD2}" destId="{BC1342C4-2DBB-4331-9376-F193AA1F2959}" srcOrd="5" destOrd="0" presId="urn:microsoft.com/office/officeart/2005/8/layout/process4"/>
    <dgm:cxn modelId="{2A93495A-1D30-43FA-AE90-17557C3DAF8E}" type="presParOf" srcId="{21B07BD6-D679-48DB-BC3B-F5932191EDD2}" destId="{4FA0550E-D615-468C-9C67-B0C8373E11EB}" srcOrd="6" destOrd="0" presId="urn:microsoft.com/office/officeart/2005/8/layout/process4"/>
    <dgm:cxn modelId="{954F0BFE-4CCE-46E9-A997-CEDB9514F8C5}" type="presParOf" srcId="{4FA0550E-D615-468C-9C67-B0C8373E11EB}" destId="{F4579FC7-007F-4864-9018-2672C006159A}" srcOrd="0" destOrd="0" presId="urn:microsoft.com/office/officeart/2005/8/layout/process4"/>
    <dgm:cxn modelId="{A38E6C1C-8E48-48BE-81D1-17272E300586}" type="presParOf" srcId="{21B07BD6-D679-48DB-BC3B-F5932191EDD2}" destId="{D38F481A-17BC-4892-8472-C1890D86AA93}" srcOrd="7" destOrd="0" presId="urn:microsoft.com/office/officeart/2005/8/layout/process4"/>
    <dgm:cxn modelId="{87FB2101-D7DA-43F7-B5A1-9F8CCC0483D3}" type="presParOf" srcId="{21B07BD6-D679-48DB-BC3B-F5932191EDD2}" destId="{CA251E06-601D-4DAE-9F0E-F87818B4A071}" srcOrd="8" destOrd="0" presId="urn:microsoft.com/office/officeart/2005/8/layout/process4"/>
    <dgm:cxn modelId="{653938A7-0F5B-4103-B08E-9EFFA0FE0BB8}" type="presParOf" srcId="{CA251E06-601D-4DAE-9F0E-F87818B4A071}" destId="{BCE1FC7D-58A0-4263-A256-2A4D8FE8B9D2}" srcOrd="0" destOrd="0" presId="urn:microsoft.com/office/officeart/2005/8/layout/process4"/>
    <dgm:cxn modelId="{1B70AF53-B66E-47BC-9E85-0C0D23B2772C}" type="presParOf" srcId="{21B07BD6-D679-48DB-BC3B-F5932191EDD2}" destId="{ADDE65D2-1016-4B43-95AD-3882059A79EF}" srcOrd="9" destOrd="0" presId="urn:microsoft.com/office/officeart/2005/8/layout/process4"/>
    <dgm:cxn modelId="{A3A8795B-05D9-46C0-9419-94B70136F976}" type="presParOf" srcId="{21B07BD6-D679-48DB-BC3B-F5932191EDD2}" destId="{B31030FB-C3C2-4806-9FC1-2E59D909D893}" srcOrd="10" destOrd="0" presId="urn:microsoft.com/office/officeart/2005/8/layout/process4"/>
    <dgm:cxn modelId="{F8EC53C8-19E8-4D3E-BF70-7D885768F1BB}" type="presParOf" srcId="{B31030FB-C3C2-4806-9FC1-2E59D909D893}" destId="{F1904054-0A9D-4A89-B872-EF4F416C720E}" srcOrd="0" destOrd="0" presId="urn:microsoft.com/office/officeart/2005/8/layout/process4"/>
    <dgm:cxn modelId="{73E6D3ED-9C1E-4CB2-B816-D63099D29098}" type="presParOf" srcId="{21B07BD6-D679-48DB-BC3B-F5932191EDD2}" destId="{DB1F1E5F-236F-413B-8AB8-6C9FC5F3089C}" srcOrd="11" destOrd="0" presId="urn:microsoft.com/office/officeart/2005/8/layout/process4"/>
    <dgm:cxn modelId="{E62DB474-61FA-4958-AB8C-BAC895CA57AC}" type="presParOf" srcId="{21B07BD6-D679-48DB-BC3B-F5932191EDD2}" destId="{A07D6F42-4108-4661-8C30-4187E26397FD}" srcOrd="12" destOrd="0" presId="urn:microsoft.com/office/officeart/2005/8/layout/process4"/>
    <dgm:cxn modelId="{62ABF120-094E-482A-A9EA-D0118EC9A4D6}" type="presParOf" srcId="{A07D6F42-4108-4661-8C30-4187E26397FD}" destId="{B82E4DF6-764A-4291-A413-72D6B2BA0BB1}" srcOrd="0" destOrd="0" presId="urn:microsoft.com/office/officeart/2005/8/layout/process4"/>
    <dgm:cxn modelId="{9FE157EF-2FE2-4C6B-A997-B8BA20BD5945}" type="presParOf" srcId="{21B07BD6-D679-48DB-BC3B-F5932191EDD2}" destId="{A3D1AE7C-3224-4A87-9666-5560C53470DC}" srcOrd="13" destOrd="0" presId="urn:microsoft.com/office/officeart/2005/8/layout/process4"/>
    <dgm:cxn modelId="{FA29445A-E125-43CE-9E57-E150EC6AB69D}" type="presParOf" srcId="{21B07BD6-D679-48DB-BC3B-F5932191EDD2}" destId="{CD76D7C3-1C5F-46E3-82D7-3C8E86C33E0F}" srcOrd="14" destOrd="0" presId="urn:microsoft.com/office/officeart/2005/8/layout/process4"/>
    <dgm:cxn modelId="{766D78E1-CB8B-4E87-BBFE-9AFB07966FDC}" type="presParOf" srcId="{CD76D7C3-1C5F-46E3-82D7-3C8E86C33E0F}" destId="{BB0FEDB8-E283-482F-9D2F-A38A8CAF11B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4A25B9-C248-4F0D-9B6E-FD6C611F8DC7}" type="doc">
      <dgm:prSet loTypeId="urn:microsoft.com/office/officeart/2005/8/layout/hProcess1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l-GR"/>
        </a:p>
      </dgm:t>
    </dgm:pt>
    <dgm:pt modelId="{812A1A13-B307-4BD3-90B7-2BF469405414}">
      <dgm:prSet custT="1"/>
      <dgm:spPr/>
      <dgm:t>
        <a:bodyPr/>
        <a:lstStyle/>
        <a:p>
          <a:pPr rtl="0"/>
          <a:r>
            <a:rPr lang="el-GR" sz="1400" dirty="0" smtClean="0"/>
            <a:t>Εργαλείο διασφάλισης ποιότητας</a:t>
          </a:r>
          <a:r>
            <a:rPr lang="en-GB" sz="1400" dirty="0" smtClean="0"/>
            <a:t>:</a:t>
          </a:r>
          <a:r>
            <a:rPr lang="el-GR" sz="1400" dirty="0" smtClean="0"/>
            <a:t> δέσμευση ιδρυμάτων σε μια ευρύτερη στρατηγική</a:t>
          </a:r>
          <a:r>
            <a:rPr lang="en-GB" sz="1400" dirty="0" smtClean="0"/>
            <a:t> </a:t>
          </a:r>
          <a:r>
            <a:rPr lang="el-GR" sz="1400" dirty="0" smtClean="0"/>
            <a:t> διεθνοποίησης</a:t>
          </a:r>
        </a:p>
        <a:p>
          <a:pPr rtl="0"/>
          <a:r>
            <a:rPr lang="el-GR" sz="1400" dirty="0" smtClean="0"/>
            <a:t>Εργαλείο για εσωτερική αξιολόγηση καθώς και για αξιολόγηση του ιδρύματος από την Εθνική Μονάδα-συστηματικοί έλεγχοι</a:t>
          </a:r>
          <a:endParaRPr lang="el-GR" sz="2400" dirty="0" smtClean="0"/>
        </a:p>
        <a:p>
          <a:pPr rtl="0"/>
          <a:r>
            <a:rPr lang="el-GR" sz="2400" dirty="0" smtClean="0"/>
            <a:t> </a:t>
          </a:r>
          <a:endParaRPr lang="en-GB" sz="2400" dirty="0"/>
        </a:p>
      </dgm:t>
    </dgm:pt>
    <dgm:pt modelId="{CCF13F88-51A9-4623-A36D-9ACF5D1A62E9}" type="parTrans" cxnId="{B42AC264-0032-4626-A4A0-96A84080C51D}">
      <dgm:prSet/>
      <dgm:spPr/>
      <dgm:t>
        <a:bodyPr/>
        <a:lstStyle/>
        <a:p>
          <a:endParaRPr lang="el-GR"/>
        </a:p>
      </dgm:t>
    </dgm:pt>
    <dgm:pt modelId="{8C4CEAD9-1A6D-4A95-AE99-B1F7B13F545B}" type="sibTrans" cxnId="{B42AC264-0032-4626-A4A0-96A84080C51D}">
      <dgm:prSet/>
      <dgm:spPr/>
      <dgm:t>
        <a:bodyPr/>
        <a:lstStyle/>
        <a:p>
          <a:endParaRPr lang="el-GR"/>
        </a:p>
      </dgm:t>
    </dgm:pt>
    <dgm:pt modelId="{A9369C20-7DB4-4A9F-B8DD-8FE7196065E7}">
      <dgm:prSet custT="1"/>
      <dgm:spPr/>
      <dgm:t>
        <a:bodyPr/>
        <a:lstStyle/>
        <a:p>
          <a:pPr rtl="0"/>
          <a:r>
            <a:rPr lang="el-GR" sz="1600" dirty="0" smtClean="0"/>
            <a:t>Στόχος</a:t>
          </a:r>
          <a:r>
            <a:rPr lang="en-US" sz="1600" dirty="0" smtClean="0"/>
            <a:t>:</a:t>
          </a:r>
          <a:r>
            <a:rPr lang="el-GR" sz="1600" dirty="0" smtClean="0"/>
            <a:t> απλοποίηση διαδικασιών</a:t>
          </a:r>
        </a:p>
        <a:p>
          <a:pPr rtl="0"/>
          <a:r>
            <a:rPr lang="el-GR" sz="1600" dirty="0" smtClean="0"/>
            <a:t>Διαφορετική δομή</a:t>
          </a:r>
          <a:r>
            <a:rPr lang="en-US" sz="1600" dirty="0" smtClean="0"/>
            <a:t>: </a:t>
          </a:r>
          <a:r>
            <a:rPr lang="el-GR" sz="1600" dirty="0" smtClean="0"/>
            <a:t>πριν, κατά τη διάρκεια, μετά την περίοδο κινητικότητας</a:t>
          </a:r>
        </a:p>
        <a:p>
          <a:pPr rtl="0"/>
          <a:endParaRPr lang="el-GR" sz="1600" dirty="0" smtClean="0"/>
        </a:p>
      </dgm:t>
    </dgm:pt>
    <dgm:pt modelId="{9A9A39E2-52CD-49B8-BE69-D65362E702F6}" type="parTrans" cxnId="{673DB1AF-AC53-47C0-89A2-FFB661E2CFFA}">
      <dgm:prSet/>
      <dgm:spPr/>
      <dgm:t>
        <a:bodyPr/>
        <a:lstStyle/>
        <a:p>
          <a:endParaRPr lang="el-GR"/>
        </a:p>
      </dgm:t>
    </dgm:pt>
    <dgm:pt modelId="{A38D36CB-7401-4FF1-BB81-1685EDEC483E}" type="sibTrans" cxnId="{673DB1AF-AC53-47C0-89A2-FFB661E2CFFA}">
      <dgm:prSet/>
      <dgm:spPr/>
      <dgm:t>
        <a:bodyPr/>
        <a:lstStyle/>
        <a:p>
          <a:endParaRPr lang="el-GR"/>
        </a:p>
      </dgm:t>
    </dgm:pt>
    <dgm:pt modelId="{57CA4CAE-6921-49A3-979E-C0A794CB1889}" type="pres">
      <dgm:prSet presAssocID="{034A25B9-C248-4F0D-9B6E-FD6C611F8D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82D3079-2062-439A-B21A-4D3DE4E719A9}" type="pres">
      <dgm:prSet presAssocID="{034A25B9-C248-4F0D-9B6E-FD6C611F8DC7}" presName="arrow" presStyleLbl="bgShp" presStyleIdx="0" presStyleCnt="1"/>
      <dgm:spPr/>
    </dgm:pt>
    <dgm:pt modelId="{D1B5DC5D-AD87-4F84-8606-70A248C1AA4B}" type="pres">
      <dgm:prSet presAssocID="{034A25B9-C248-4F0D-9B6E-FD6C611F8DC7}" presName="points" presStyleCnt="0"/>
      <dgm:spPr/>
    </dgm:pt>
    <dgm:pt modelId="{D1140C49-DD78-46A9-8550-9F4A8EC918D0}" type="pres">
      <dgm:prSet presAssocID="{812A1A13-B307-4BD3-90B7-2BF469405414}" presName="compositeA" presStyleCnt="0"/>
      <dgm:spPr/>
    </dgm:pt>
    <dgm:pt modelId="{ABDDFA0A-BE23-4229-9EF2-1D5FC6A1EB7D}" type="pres">
      <dgm:prSet presAssocID="{812A1A13-B307-4BD3-90B7-2BF469405414}" presName="textA" presStyleLbl="revTx" presStyleIdx="0" presStyleCnt="2" custScaleY="140399" custLinFactNeighborX="7242" custLinFactNeighborY="1584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C4FBD9A-621D-4AAB-8488-6CC31FBFAE56}" type="pres">
      <dgm:prSet presAssocID="{812A1A13-B307-4BD3-90B7-2BF469405414}" presName="circleA" presStyleLbl="node1" presStyleIdx="0" presStyleCnt="2"/>
      <dgm:spPr/>
    </dgm:pt>
    <dgm:pt modelId="{19E2C04E-D4B8-45DD-9C18-B004F05A4C79}" type="pres">
      <dgm:prSet presAssocID="{812A1A13-B307-4BD3-90B7-2BF469405414}" presName="spaceA" presStyleCnt="0"/>
      <dgm:spPr/>
    </dgm:pt>
    <dgm:pt modelId="{F5AA3B81-A6D5-4330-BDB5-B0AE671F7238}" type="pres">
      <dgm:prSet presAssocID="{8C4CEAD9-1A6D-4A95-AE99-B1F7B13F545B}" presName="space" presStyleCnt="0"/>
      <dgm:spPr/>
    </dgm:pt>
    <dgm:pt modelId="{377E6C8B-98F3-43BA-BD88-5D1596286BF7}" type="pres">
      <dgm:prSet presAssocID="{A9369C20-7DB4-4A9F-B8DD-8FE7196065E7}" presName="compositeB" presStyleCnt="0"/>
      <dgm:spPr/>
    </dgm:pt>
    <dgm:pt modelId="{B67194B2-E535-4780-88BE-56391D87DC5A}" type="pres">
      <dgm:prSet presAssocID="{A9369C20-7DB4-4A9F-B8DD-8FE7196065E7}" presName="text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807B55E-9AE5-4EE8-9A8D-9C73FA4D9D77}" type="pres">
      <dgm:prSet presAssocID="{A9369C20-7DB4-4A9F-B8DD-8FE7196065E7}" presName="circleB" presStyleLbl="node1" presStyleIdx="1" presStyleCnt="2"/>
      <dgm:spPr/>
    </dgm:pt>
    <dgm:pt modelId="{4AE272C1-D1D3-4656-88BE-9346D583D0FC}" type="pres">
      <dgm:prSet presAssocID="{A9369C20-7DB4-4A9F-B8DD-8FE7196065E7}" presName="spaceB" presStyleCnt="0"/>
      <dgm:spPr/>
    </dgm:pt>
  </dgm:ptLst>
  <dgm:cxnLst>
    <dgm:cxn modelId="{5913D1E9-EBEB-415D-96B4-D6FE25863A1A}" type="presOf" srcId="{034A25B9-C248-4F0D-9B6E-FD6C611F8DC7}" destId="{57CA4CAE-6921-49A3-979E-C0A794CB1889}" srcOrd="0" destOrd="0" presId="urn:microsoft.com/office/officeart/2005/8/layout/hProcess11"/>
    <dgm:cxn modelId="{B42AC264-0032-4626-A4A0-96A84080C51D}" srcId="{034A25B9-C248-4F0D-9B6E-FD6C611F8DC7}" destId="{812A1A13-B307-4BD3-90B7-2BF469405414}" srcOrd="0" destOrd="0" parTransId="{CCF13F88-51A9-4623-A36D-9ACF5D1A62E9}" sibTransId="{8C4CEAD9-1A6D-4A95-AE99-B1F7B13F545B}"/>
    <dgm:cxn modelId="{673DB1AF-AC53-47C0-89A2-FFB661E2CFFA}" srcId="{034A25B9-C248-4F0D-9B6E-FD6C611F8DC7}" destId="{A9369C20-7DB4-4A9F-B8DD-8FE7196065E7}" srcOrd="1" destOrd="0" parTransId="{9A9A39E2-52CD-49B8-BE69-D65362E702F6}" sibTransId="{A38D36CB-7401-4FF1-BB81-1685EDEC483E}"/>
    <dgm:cxn modelId="{8A6709A2-2DFB-4FCB-9EF4-48A611773810}" type="presOf" srcId="{812A1A13-B307-4BD3-90B7-2BF469405414}" destId="{ABDDFA0A-BE23-4229-9EF2-1D5FC6A1EB7D}" srcOrd="0" destOrd="0" presId="urn:microsoft.com/office/officeart/2005/8/layout/hProcess11"/>
    <dgm:cxn modelId="{96B45B76-BC65-46DD-B467-25893FD2FF5A}" type="presOf" srcId="{A9369C20-7DB4-4A9F-B8DD-8FE7196065E7}" destId="{B67194B2-E535-4780-88BE-56391D87DC5A}" srcOrd="0" destOrd="0" presId="urn:microsoft.com/office/officeart/2005/8/layout/hProcess11"/>
    <dgm:cxn modelId="{036A02BB-7377-4B8F-A960-B457C5A7623E}" type="presParOf" srcId="{57CA4CAE-6921-49A3-979E-C0A794CB1889}" destId="{882D3079-2062-439A-B21A-4D3DE4E719A9}" srcOrd="0" destOrd="0" presId="urn:microsoft.com/office/officeart/2005/8/layout/hProcess11"/>
    <dgm:cxn modelId="{8826A129-46DF-4B54-92F6-03A38008D7D1}" type="presParOf" srcId="{57CA4CAE-6921-49A3-979E-C0A794CB1889}" destId="{D1B5DC5D-AD87-4F84-8606-70A248C1AA4B}" srcOrd="1" destOrd="0" presId="urn:microsoft.com/office/officeart/2005/8/layout/hProcess11"/>
    <dgm:cxn modelId="{663EC7BF-2A56-4E74-AB57-933AFA43D778}" type="presParOf" srcId="{D1B5DC5D-AD87-4F84-8606-70A248C1AA4B}" destId="{D1140C49-DD78-46A9-8550-9F4A8EC918D0}" srcOrd="0" destOrd="0" presId="urn:microsoft.com/office/officeart/2005/8/layout/hProcess11"/>
    <dgm:cxn modelId="{7052FBE3-B36D-448F-9DF5-149B6FDB408C}" type="presParOf" srcId="{D1140C49-DD78-46A9-8550-9F4A8EC918D0}" destId="{ABDDFA0A-BE23-4229-9EF2-1D5FC6A1EB7D}" srcOrd="0" destOrd="0" presId="urn:microsoft.com/office/officeart/2005/8/layout/hProcess11"/>
    <dgm:cxn modelId="{865B03D0-98B9-4430-94F1-DA26E0B35F58}" type="presParOf" srcId="{D1140C49-DD78-46A9-8550-9F4A8EC918D0}" destId="{AC4FBD9A-621D-4AAB-8488-6CC31FBFAE56}" srcOrd="1" destOrd="0" presId="urn:microsoft.com/office/officeart/2005/8/layout/hProcess11"/>
    <dgm:cxn modelId="{F7F502A8-2826-4121-B3BF-6F93C6F06C60}" type="presParOf" srcId="{D1140C49-DD78-46A9-8550-9F4A8EC918D0}" destId="{19E2C04E-D4B8-45DD-9C18-B004F05A4C79}" srcOrd="2" destOrd="0" presId="urn:microsoft.com/office/officeart/2005/8/layout/hProcess11"/>
    <dgm:cxn modelId="{FFDA862A-30F2-4A4F-8C7C-4685783C9C83}" type="presParOf" srcId="{D1B5DC5D-AD87-4F84-8606-70A248C1AA4B}" destId="{F5AA3B81-A6D5-4330-BDB5-B0AE671F7238}" srcOrd="1" destOrd="0" presId="urn:microsoft.com/office/officeart/2005/8/layout/hProcess11"/>
    <dgm:cxn modelId="{6D95174F-3419-4BB0-90F7-93FC0B64FF68}" type="presParOf" srcId="{D1B5DC5D-AD87-4F84-8606-70A248C1AA4B}" destId="{377E6C8B-98F3-43BA-BD88-5D1596286BF7}" srcOrd="2" destOrd="0" presId="urn:microsoft.com/office/officeart/2005/8/layout/hProcess11"/>
    <dgm:cxn modelId="{B357B256-0E3F-4336-BB29-A843706183E7}" type="presParOf" srcId="{377E6C8B-98F3-43BA-BD88-5D1596286BF7}" destId="{B67194B2-E535-4780-88BE-56391D87DC5A}" srcOrd="0" destOrd="0" presId="urn:microsoft.com/office/officeart/2005/8/layout/hProcess11"/>
    <dgm:cxn modelId="{372A6719-0E48-45F5-B6AE-A3F1569E8C0B}" type="presParOf" srcId="{377E6C8B-98F3-43BA-BD88-5D1596286BF7}" destId="{9807B55E-9AE5-4EE8-9A8D-9C73FA4D9D77}" srcOrd="1" destOrd="0" presId="urn:microsoft.com/office/officeart/2005/8/layout/hProcess11"/>
    <dgm:cxn modelId="{E2E9DE4B-43DC-45E3-B195-10C60D06C6BE}" type="presParOf" srcId="{377E6C8B-98F3-43BA-BD88-5D1596286BF7}" destId="{4AE272C1-D1D3-4656-88BE-9346D583D0F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E7CDF8-5246-4EAD-94C6-67667A43E784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DC399AEC-C0FD-49C0-9BF3-FD285B62E724}">
      <dgm:prSet phldrT="[Κείμενο]"/>
      <dgm:spPr/>
      <dgm:t>
        <a:bodyPr/>
        <a:lstStyle/>
        <a:p>
          <a:r>
            <a:rPr lang="el-GR" dirty="0" smtClean="0"/>
            <a:t>ΒΗΜΑ 1</a:t>
          </a:r>
          <a:r>
            <a:rPr lang="el-GR" baseline="30000" dirty="0" smtClean="0"/>
            <a:t>ο</a:t>
          </a:r>
          <a:r>
            <a:rPr lang="el-GR" dirty="0" smtClean="0"/>
            <a:t> </a:t>
          </a:r>
          <a:endParaRPr lang="el-GR" dirty="0"/>
        </a:p>
      </dgm:t>
    </dgm:pt>
    <dgm:pt modelId="{2E5059E6-FB48-41E4-B139-23D1CECC0488}" type="parTrans" cxnId="{0F505508-AD95-45BB-8E65-81208D151A7B}">
      <dgm:prSet/>
      <dgm:spPr/>
      <dgm:t>
        <a:bodyPr/>
        <a:lstStyle/>
        <a:p>
          <a:endParaRPr lang="el-GR"/>
        </a:p>
      </dgm:t>
    </dgm:pt>
    <dgm:pt modelId="{28C75577-7DAD-4CB9-AAE6-EA9C52B20839}" type="sibTrans" cxnId="{0F505508-AD95-45BB-8E65-81208D151A7B}">
      <dgm:prSet/>
      <dgm:spPr/>
      <dgm:t>
        <a:bodyPr/>
        <a:lstStyle/>
        <a:p>
          <a:endParaRPr lang="el-GR"/>
        </a:p>
      </dgm:t>
    </dgm:pt>
    <dgm:pt modelId="{99196E09-7B47-44CC-9EF6-7F2196CEBFE0}">
      <dgm:prSet phldrT="[Κείμενο]"/>
      <dgm:spPr/>
      <dgm:t>
        <a:bodyPr/>
        <a:lstStyle/>
        <a:p>
          <a:r>
            <a:rPr lang="el-GR" dirty="0" smtClean="0"/>
            <a:t>Τέλη  2012-Ιανουάριος 2013</a:t>
          </a:r>
          <a:br>
            <a:rPr lang="el-GR" dirty="0" smtClean="0"/>
          </a:br>
          <a:r>
            <a:rPr lang="el-GR" dirty="0" smtClean="0"/>
            <a:t/>
          </a:r>
          <a:br>
            <a:rPr lang="el-GR" dirty="0" smtClean="0"/>
          </a:br>
          <a:r>
            <a:rPr lang="el-GR" dirty="0" smtClean="0"/>
            <a:t>Απόφαση Εθνικών Μονάδων </a:t>
          </a:r>
          <a:r>
            <a:rPr lang="en-US" dirty="0" smtClean="0"/>
            <a:t>: </a:t>
          </a:r>
          <a:r>
            <a:rPr lang="el-GR" dirty="0" smtClean="0"/>
            <a:t>Κατάλογος επιλέξιμων-μη επιλέξιμων Ιδρυμάτων για αυτόματη ανανέωση</a:t>
          </a:r>
          <a:endParaRPr lang="el-GR" dirty="0"/>
        </a:p>
      </dgm:t>
    </dgm:pt>
    <dgm:pt modelId="{9C1A842B-7138-4FDE-8E5C-A6F1672672BB}" type="parTrans" cxnId="{E760118D-AA13-43D5-86C3-224054A5879B}">
      <dgm:prSet/>
      <dgm:spPr/>
      <dgm:t>
        <a:bodyPr/>
        <a:lstStyle/>
        <a:p>
          <a:endParaRPr lang="el-GR"/>
        </a:p>
      </dgm:t>
    </dgm:pt>
    <dgm:pt modelId="{AA33C045-F6F3-476A-A55C-FC37F8BCBF09}" type="sibTrans" cxnId="{E760118D-AA13-43D5-86C3-224054A5879B}">
      <dgm:prSet/>
      <dgm:spPr/>
      <dgm:t>
        <a:bodyPr/>
        <a:lstStyle/>
        <a:p>
          <a:endParaRPr lang="el-GR"/>
        </a:p>
      </dgm:t>
    </dgm:pt>
    <dgm:pt modelId="{EA74061A-43D8-4A53-8861-0C3FC545FA07}">
      <dgm:prSet phldrT="[Κείμενο]"/>
      <dgm:spPr/>
      <dgm:t>
        <a:bodyPr/>
        <a:lstStyle/>
        <a:p>
          <a:r>
            <a:rPr lang="el-GR" dirty="0" smtClean="0"/>
            <a:t>ΒΗΜΑ 2</a:t>
          </a:r>
          <a:r>
            <a:rPr lang="el-GR" baseline="30000" dirty="0" smtClean="0"/>
            <a:t>ο</a:t>
          </a:r>
          <a:r>
            <a:rPr lang="el-GR" dirty="0" smtClean="0"/>
            <a:t> </a:t>
          </a:r>
          <a:endParaRPr lang="el-GR" dirty="0"/>
        </a:p>
      </dgm:t>
    </dgm:pt>
    <dgm:pt modelId="{1E42BEAB-0368-4512-9CD8-F02EBBF59D80}" type="parTrans" cxnId="{20425E36-CBA6-47DD-9E8B-B1ED4C15B3F7}">
      <dgm:prSet/>
      <dgm:spPr/>
      <dgm:t>
        <a:bodyPr/>
        <a:lstStyle/>
        <a:p>
          <a:endParaRPr lang="el-GR"/>
        </a:p>
      </dgm:t>
    </dgm:pt>
    <dgm:pt modelId="{4486F29B-646D-4C8B-915C-AE8714E2C0E2}" type="sibTrans" cxnId="{20425E36-CBA6-47DD-9E8B-B1ED4C15B3F7}">
      <dgm:prSet/>
      <dgm:spPr/>
      <dgm:t>
        <a:bodyPr/>
        <a:lstStyle/>
        <a:p>
          <a:endParaRPr lang="el-GR"/>
        </a:p>
      </dgm:t>
    </dgm:pt>
    <dgm:pt modelId="{8442D964-9DD5-4630-BA09-EE2C74FF7558}">
      <dgm:prSet phldrT="[Κείμενο]"/>
      <dgm:spPr/>
      <dgm:t>
        <a:bodyPr/>
        <a:lstStyle/>
        <a:p>
          <a:r>
            <a:rPr lang="el-GR" smtClean="0"/>
            <a:t>Φεβρουάριος 2013</a:t>
          </a:r>
          <a:r>
            <a:rPr lang="en-US" smtClean="0"/>
            <a:t>: </a:t>
          </a:r>
          <a:r>
            <a:rPr lang="el-GR" smtClean="0"/>
            <a:t>ΠΡΟΣΚΛΗΣΗ ΕΝΔΙΑΦΕΡΟΝΤΟΣ</a:t>
          </a:r>
          <a:endParaRPr lang="el-GR" dirty="0"/>
        </a:p>
      </dgm:t>
    </dgm:pt>
    <dgm:pt modelId="{A3D35BC1-2006-4BF6-9C9C-E0B44D591957}" type="parTrans" cxnId="{067872B0-2C1E-498A-9D97-9F71F92C931D}">
      <dgm:prSet/>
      <dgm:spPr/>
      <dgm:t>
        <a:bodyPr/>
        <a:lstStyle/>
        <a:p>
          <a:endParaRPr lang="el-GR"/>
        </a:p>
      </dgm:t>
    </dgm:pt>
    <dgm:pt modelId="{D55795BB-C094-4EF6-B96F-21A515C5EE97}" type="sibTrans" cxnId="{067872B0-2C1E-498A-9D97-9F71F92C931D}">
      <dgm:prSet/>
      <dgm:spPr/>
      <dgm:t>
        <a:bodyPr/>
        <a:lstStyle/>
        <a:p>
          <a:endParaRPr lang="el-GR"/>
        </a:p>
      </dgm:t>
    </dgm:pt>
    <dgm:pt modelId="{B91B5D97-A113-407B-8926-52F5A90EB649}">
      <dgm:prSet phldrT="[Κείμενο]"/>
      <dgm:spPr/>
      <dgm:t>
        <a:bodyPr/>
        <a:lstStyle/>
        <a:p>
          <a:r>
            <a:rPr lang="el-GR" dirty="0" smtClean="0"/>
            <a:t>ΒΗΜΑ 3</a:t>
          </a:r>
          <a:r>
            <a:rPr lang="el-GR" baseline="30000" dirty="0" smtClean="0"/>
            <a:t>ο</a:t>
          </a:r>
          <a:r>
            <a:rPr lang="el-GR" dirty="0" smtClean="0"/>
            <a:t> </a:t>
          </a:r>
          <a:endParaRPr lang="el-GR" dirty="0"/>
        </a:p>
      </dgm:t>
    </dgm:pt>
    <dgm:pt modelId="{3587C48F-4C7E-4A81-A385-CFEE74C50A03}" type="parTrans" cxnId="{D706E731-AFA4-4474-BC00-B48DC76B9C21}">
      <dgm:prSet/>
      <dgm:spPr/>
      <dgm:t>
        <a:bodyPr/>
        <a:lstStyle/>
        <a:p>
          <a:endParaRPr lang="el-GR"/>
        </a:p>
      </dgm:t>
    </dgm:pt>
    <dgm:pt modelId="{41C05602-A3D8-42AD-8348-2EF4F0E50681}" type="sibTrans" cxnId="{D706E731-AFA4-4474-BC00-B48DC76B9C21}">
      <dgm:prSet/>
      <dgm:spPr/>
      <dgm:t>
        <a:bodyPr/>
        <a:lstStyle/>
        <a:p>
          <a:endParaRPr lang="el-GR"/>
        </a:p>
      </dgm:t>
    </dgm:pt>
    <dgm:pt modelId="{3D2E4E67-6906-4818-B512-CE51FE0A4AEE}">
      <dgm:prSet phldrT="[Κείμενο]"/>
      <dgm:spPr/>
      <dgm:t>
        <a:bodyPr/>
        <a:lstStyle/>
        <a:p>
          <a:r>
            <a:rPr lang="el-GR" smtClean="0"/>
            <a:t>Σεπτέμβριος-Οκτώβριος 2013</a:t>
          </a:r>
          <a:r>
            <a:rPr lang="en-US" smtClean="0"/>
            <a:t>: </a:t>
          </a:r>
          <a:r>
            <a:rPr lang="el-GR" smtClean="0"/>
            <a:t>τελικός έλεγχος σε συνεργασία με ΕΜ</a:t>
          </a:r>
          <a:endParaRPr lang="el-GR" dirty="0"/>
        </a:p>
      </dgm:t>
    </dgm:pt>
    <dgm:pt modelId="{69F93B76-2049-4478-857A-E238D2B7E52D}" type="parTrans" cxnId="{0DB50791-021B-45DD-879D-04A343CB4C75}">
      <dgm:prSet/>
      <dgm:spPr/>
      <dgm:t>
        <a:bodyPr/>
        <a:lstStyle/>
        <a:p>
          <a:endParaRPr lang="el-GR"/>
        </a:p>
      </dgm:t>
    </dgm:pt>
    <dgm:pt modelId="{40674F30-B3CC-4603-BA38-DF6C5B9DE670}" type="sibTrans" cxnId="{0DB50791-021B-45DD-879D-04A343CB4C75}">
      <dgm:prSet/>
      <dgm:spPr/>
      <dgm:t>
        <a:bodyPr/>
        <a:lstStyle/>
        <a:p>
          <a:endParaRPr lang="el-GR"/>
        </a:p>
      </dgm:t>
    </dgm:pt>
    <dgm:pt modelId="{24CDAE8B-FB62-4199-91CC-1101626A84F5}">
      <dgm:prSet phldrT="[Κείμενο]"/>
      <dgm:spPr/>
      <dgm:t>
        <a:bodyPr/>
        <a:lstStyle/>
        <a:p>
          <a:r>
            <a:rPr lang="el-GR" smtClean="0"/>
            <a:t>Απρίλιος-Ιούνιος 2013</a:t>
          </a:r>
          <a:r>
            <a:rPr lang="en-US" smtClean="0"/>
            <a:t>: </a:t>
          </a:r>
          <a:r>
            <a:rPr lang="el-GR" smtClean="0"/>
            <a:t>Έλεγχος επιλεξιμότητας Ιδρυμάτων από τις ΕΜ</a:t>
          </a:r>
          <a:endParaRPr lang="el-GR" dirty="0"/>
        </a:p>
      </dgm:t>
    </dgm:pt>
    <dgm:pt modelId="{CB5EDD90-FCAF-4D38-AD01-33BF3CCFCFDC}" type="parTrans" cxnId="{2F8C147E-A7BF-4049-8FC8-4F4496D253EA}">
      <dgm:prSet/>
      <dgm:spPr/>
      <dgm:t>
        <a:bodyPr/>
        <a:lstStyle/>
        <a:p>
          <a:endParaRPr lang="el-GR"/>
        </a:p>
      </dgm:t>
    </dgm:pt>
    <dgm:pt modelId="{C8DF3D2A-133C-424C-A395-B84C3C85E7F9}" type="sibTrans" cxnId="{2F8C147E-A7BF-4049-8FC8-4F4496D253EA}">
      <dgm:prSet/>
      <dgm:spPr/>
      <dgm:t>
        <a:bodyPr/>
        <a:lstStyle/>
        <a:p>
          <a:endParaRPr lang="el-GR"/>
        </a:p>
      </dgm:t>
    </dgm:pt>
    <dgm:pt modelId="{3F2E8958-DBBA-4984-858E-5F2E69686A8A}">
      <dgm:prSet phldrT="[Κείμενο]"/>
      <dgm:spPr/>
      <dgm:t>
        <a:bodyPr/>
        <a:lstStyle/>
        <a:p>
          <a:r>
            <a:rPr lang="el-GR" smtClean="0"/>
            <a:t>Μάιος - μέσα Σεπτεμβρίου 2013</a:t>
          </a:r>
          <a:r>
            <a:rPr lang="en-US" smtClean="0"/>
            <a:t>: </a:t>
          </a:r>
          <a:r>
            <a:rPr lang="el-GR" smtClean="0"/>
            <a:t>αξιολόγηση από εξωτερικούς αξιολογητές</a:t>
          </a:r>
          <a:br>
            <a:rPr lang="el-GR" smtClean="0"/>
          </a:br>
          <a:endParaRPr lang="el-GR" dirty="0"/>
        </a:p>
      </dgm:t>
    </dgm:pt>
    <dgm:pt modelId="{70AAE6F9-8B44-45EF-AF17-9BFD45FBF8C1}" type="parTrans" cxnId="{4AF511C7-D91D-4CA6-AFE1-5F5358E234A9}">
      <dgm:prSet/>
      <dgm:spPr/>
      <dgm:t>
        <a:bodyPr/>
        <a:lstStyle/>
        <a:p>
          <a:endParaRPr lang="el-GR"/>
        </a:p>
      </dgm:t>
    </dgm:pt>
    <dgm:pt modelId="{4172686D-8E8F-440E-B586-6D8E9FCAC221}" type="sibTrans" cxnId="{4AF511C7-D91D-4CA6-AFE1-5F5358E234A9}">
      <dgm:prSet/>
      <dgm:spPr/>
      <dgm:t>
        <a:bodyPr/>
        <a:lstStyle/>
        <a:p>
          <a:endParaRPr lang="el-GR"/>
        </a:p>
      </dgm:t>
    </dgm:pt>
    <dgm:pt modelId="{F8BB5387-4FA0-4A61-942B-367B8AEDDBBE}">
      <dgm:prSet phldrT="[Κείμενο]"/>
      <dgm:spPr/>
      <dgm:t>
        <a:bodyPr/>
        <a:lstStyle/>
        <a:p>
          <a:r>
            <a:rPr lang="el-GR" smtClean="0"/>
            <a:t>Οκτώβριος 2013</a:t>
          </a:r>
          <a:r>
            <a:rPr lang="en-US" smtClean="0"/>
            <a:t>: </a:t>
          </a:r>
          <a:r>
            <a:rPr lang="el-GR" smtClean="0"/>
            <a:t>ΔΗΜΟΣΙΕΥΣΗ ΤΩΝ ΑΠΟΤΕΛΕΣΜΑΤΩΝ</a:t>
          </a:r>
          <a:br>
            <a:rPr lang="el-GR" smtClean="0"/>
          </a:br>
          <a:endParaRPr lang="el-GR" dirty="0"/>
        </a:p>
      </dgm:t>
    </dgm:pt>
    <dgm:pt modelId="{B35F7BF9-41D7-4762-A34D-ED445DAF8427}" type="parTrans" cxnId="{8AE80431-2FA4-49F7-8CD9-E744BAB86983}">
      <dgm:prSet/>
      <dgm:spPr/>
      <dgm:t>
        <a:bodyPr/>
        <a:lstStyle/>
        <a:p>
          <a:endParaRPr lang="el-GR"/>
        </a:p>
      </dgm:t>
    </dgm:pt>
    <dgm:pt modelId="{E8864446-1C4D-418F-B1DB-DF07017FF8D2}" type="sibTrans" cxnId="{8AE80431-2FA4-49F7-8CD9-E744BAB86983}">
      <dgm:prSet/>
      <dgm:spPr/>
      <dgm:t>
        <a:bodyPr/>
        <a:lstStyle/>
        <a:p>
          <a:endParaRPr lang="el-GR"/>
        </a:p>
      </dgm:t>
    </dgm:pt>
    <dgm:pt modelId="{B7E52439-6581-4E55-AA55-3D2DCD1A6303}" type="pres">
      <dgm:prSet presAssocID="{45E7CDF8-5246-4EAD-94C6-67667A43E78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1F2F77C-8E82-443F-9FCC-0EB28DF0E9F7}" type="pres">
      <dgm:prSet presAssocID="{DC399AEC-C0FD-49C0-9BF3-FD285B62E724}" presName="composite" presStyleCnt="0"/>
      <dgm:spPr/>
    </dgm:pt>
    <dgm:pt modelId="{26337449-B3C6-4227-BA98-6C832634EEB4}" type="pres">
      <dgm:prSet presAssocID="{DC399AEC-C0FD-49C0-9BF3-FD285B62E72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F146AB9-D95B-483D-862D-05DC19C58C15}" type="pres">
      <dgm:prSet presAssocID="{DC399AEC-C0FD-49C0-9BF3-FD285B62E72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97A713C-35F5-4071-92BB-AAC9ADC77079}" type="pres">
      <dgm:prSet presAssocID="{28C75577-7DAD-4CB9-AAE6-EA9C52B20839}" presName="sp" presStyleCnt="0"/>
      <dgm:spPr/>
    </dgm:pt>
    <dgm:pt modelId="{8428D61A-AF7C-4DA7-A25B-01B99336B3CE}" type="pres">
      <dgm:prSet presAssocID="{EA74061A-43D8-4A53-8861-0C3FC545FA07}" presName="composite" presStyleCnt="0"/>
      <dgm:spPr/>
    </dgm:pt>
    <dgm:pt modelId="{F5BB566E-8DB2-4A22-A3A6-D7C2117AFE02}" type="pres">
      <dgm:prSet presAssocID="{EA74061A-43D8-4A53-8861-0C3FC545FA0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720E1A8-0BD4-4571-A478-8B3CCF048D22}" type="pres">
      <dgm:prSet presAssocID="{EA74061A-43D8-4A53-8861-0C3FC545FA0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B6D5223-BB64-4EF4-9AD7-E073E77A1A30}" type="pres">
      <dgm:prSet presAssocID="{4486F29B-646D-4C8B-915C-AE8714E2C0E2}" presName="sp" presStyleCnt="0"/>
      <dgm:spPr/>
    </dgm:pt>
    <dgm:pt modelId="{95CF5F84-CA93-44A4-8CB7-D5FDE5F41EC5}" type="pres">
      <dgm:prSet presAssocID="{B91B5D97-A113-407B-8926-52F5A90EB649}" presName="composite" presStyleCnt="0"/>
      <dgm:spPr/>
    </dgm:pt>
    <dgm:pt modelId="{2271DE11-6EC4-4E25-A3B6-D6BE1D912B32}" type="pres">
      <dgm:prSet presAssocID="{B91B5D97-A113-407B-8926-52F5A90EB64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3C9F5FF-F2D0-4B90-A927-8E0B9327F0AE}" type="pres">
      <dgm:prSet presAssocID="{B91B5D97-A113-407B-8926-52F5A90EB64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706E731-AFA4-4474-BC00-B48DC76B9C21}" srcId="{45E7CDF8-5246-4EAD-94C6-67667A43E784}" destId="{B91B5D97-A113-407B-8926-52F5A90EB649}" srcOrd="2" destOrd="0" parTransId="{3587C48F-4C7E-4A81-A385-CFEE74C50A03}" sibTransId="{41C05602-A3D8-42AD-8348-2EF4F0E50681}"/>
    <dgm:cxn modelId="{53879F6D-410E-4DA2-9191-9160679B9C21}" type="presOf" srcId="{EA74061A-43D8-4A53-8861-0C3FC545FA07}" destId="{F5BB566E-8DB2-4A22-A3A6-D7C2117AFE02}" srcOrd="0" destOrd="0" presId="urn:microsoft.com/office/officeart/2005/8/layout/chevron2"/>
    <dgm:cxn modelId="{067872B0-2C1E-498A-9D97-9F71F92C931D}" srcId="{EA74061A-43D8-4A53-8861-0C3FC545FA07}" destId="{8442D964-9DD5-4630-BA09-EE2C74FF7558}" srcOrd="0" destOrd="0" parTransId="{A3D35BC1-2006-4BF6-9C9C-E0B44D591957}" sibTransId="{D55795BB-C094-4EF6-B96F-21A515C5EE97}"/>
    <dgm:cxn modelId="{22642437-BC61-44A8-87FC-4000FC22B8D3}" type="presOf" srcId="{F8BB5387-4FA0-4A61-942B-367B8AEDDBBE}" destId="{E3C9F5FF-F2D0-4B90-A927-8E0B9327F0AE}" srcOrd="0" destOrd="1" presId="urn:microsoft.com/office/officeart/2005/8/layout/chevron2"/>
    <dgm:cxn modelId="{0173AA03-68FE-4DFC-ADCB-9BD240450A44}" type="presOf" srcId="{24CDAE8B-FB62-4199-91CC-1101626A84F5}" destId="{4720E1A8-0BD4-4571-A478-8B3CCF048D22}" srcOrd="0" destOrd="1" presId="urn:microsoft.com/office/officeart/2005/8/layout/chevron2"/>
    <dgm:cxn modelId="{4AF511C7-D91D-4CA6-AFE1-5F5358E234A9}" srcId="{EA74061A-43D8-4A53-8861-0C3FC545FA07}" destId="{3F2E8958-DBBA-4984-858E-5F2E69686A8A}" srcOrd="2" destOrd="0" parTransId="{70AAE6F9-8B44-45EF-AF17-9BFD45FBF8C1}" sibTransId="{4172686D-8E8F-440E-B586-6D8E9FCAC221}"/>
    <dgm:cxn modelId="{B19D1040-A76B-4E1F-8310-B011D6742418}" type="presOf" srcId="{B91B5D97-A113-407B-8926-52F5A90EB649}" destId="{2271DE11-6EC4-4E25-A3B6-D6BE1D912B32}" srcOrd="0" destOrd="0" presId="urn:microsoft.com/office/officeart/2005/8/layout/chevron2"/>
    <dgm:cxn modelId="{DB3A9A00-0E49-4E00-AFFC-341C1E7AED19}" type="presOf" srcId="{99196E09-7B47-44CC-9EF6-7F2196CEBFE0}" destId="{FF146AB9-D95B-483D-862D-05DC19C58C15}" srcOrd="0" destOrd="0" presId="urn:microsoft.com/office/officeart/2005/8/layout/chevron2"/>
    <dgm:cxn modelId="{E42CC132-C076-4F5C-807D-D9E89EAB123E}" type="presOf" srcId="{45E7CDF8-5246-4EAD-94C6-67667A43E784}" destId="{B7E52439-6581-4E55-AA55-3D2DCD1A6303}" srcOrd="0" destOrd="0" presId="urn:microsoft.com/office/officeart/2005/8/layout/chevron2"/>
    <dgm:cxn modelId="{F825B1E1-E9BA-4861-8C51-A191EDDC265D}" type="presOf" srcId="{3D2E4E67-6906-4818-B512-CE51FE0A4AEE}" destId="{E3C9F5FF-F2D0-4B90-A927-8E0B9327F0AE}" srcOrd="0" destOrd="0" presId="urn:microsoft.com/office/officeart/2005/8/layout/chevron2"/>
    <dgm:cxn modelId="{20425E36-CBA6-47DD-9E8B-B1ED4C15B3F7}" srcId="{45E7CDF8-5246-4EAD-94C6-67667A43E784}" destId="{EA74061A-43D8-4A53-8861-0C3FC545FA07}" srcOrd="1" destOrd="0" parTransId="{1E42BEAB-0368-4512-9CD8-F02EBBF59D80}" sibTransId="{4486F29B-646D-4C8B-915C-AE8714E2C0E2}"/>
    <dgm:cxn modelId="{2F8C147E-A7BF-4049-8FC8-4F4496D253EA}" srcId="{EA74061A-43D8-4A53-8861-0C3FC545FA07}" destId="{24CDAE8B-FB62-4199-91CC-1101626A84F5}" srcOrd="1" destOrd="0" parTransId="{CB5EDD90-FCAF-4D38-AD01-33BF3CCFCFDC}" sibTransId="{C8DF3D2A-133C-424C-A395-B84C3C85E7F9}"/>
    <dgm:cxn modelId="{0DB50791-021B-45DD-879D-04A343CB4C75}" srcId="{B91B5D97-A113-407B-8926-52F5A90EB649}" destId="{3D2E4E67-6906-4818-B512-CE51FE0A4AEE}" srcOrd="0" destOrd="0" parTransId="{69F93B76-2049-4478-857A-E238D2B7E52D}" sibTransId="{40674F30-B3CC-4603-BA38-DF6C5B9DE670}"/>
    <dgm:cxn modelId="{E00CFDB6-C38A-42AA-8FB2-4DA831B5E033}" type="presOf" srcId="{DC399AEC-C0FD-49C0-9BF3-FD285B62E724}" destId="{26337449-B3C6-4227-BA98-6C832634EEB4}" srcOrd="0" destOrd="0" presId="urn:microsoft.com/office/officeart/2005/8/layout/chevron2"/>
    <dgm:cxn modelId="{E760118D-AA13-43D5-86C3-224054A5879B}" srcId="{DC399AEC-C0FD-49C0-9BF3-FD285B62E724}" destId="{99196E09-7B47-44CC-9EF6-7F2196CEBFE0}" srcOrd="0" destOrd="0" parTransId="{9C1A842B-7138-4FDE-8E5C-A6F1672672BB}" sibTransId="{AA33C045-F6F3-476A-A55C-FC37F8BCBF09}"/>
    <dgm:cxn modelId="{8AE80431-2FA4-49F7-8CD9-E744BAB86983}" srcId="{B91B5D97-A113-407B-8926-52F5A90EB649}" destId="{F8BB5387-4FA0-4A61-942B-367B8AEDDBBE}" srcOrd="1" destOrd="0" parTransId="{B35F7BF9-41D7-4762-A34D-ED445DAF8427}" sibTransId="{E8864446-1C4D-418F-B1DB-DF07017FF8D2}"/>
    <dgm:cxn modelId="{0F505508-AD95-45BB-8E65-81208D151A7B}" srcId="{45E7CDF8-5246-4EAD-94C6-67667A43E784}" destId="{DC399AEC-C0FD-49C0-9BF3-FD285B62E724}" srcOrd="0" destOrd="0" parTransId="{2E5059E6-FB48-41E4-B139-23D1CECC0488}" sibTransId="{28C75577-7DAD-4CB9-AAE6-EA9C52B20839}"/>
    <dgm:cxn modelId="{FB055D55-953B-424E-B6EF-95948C18F13D}" type="presOf" srcId="{8442D964-9DD5-4630-BA09-EE2C74FF7558}" destId="{4720E1A8-0BD4-4571-A478-8B3CCF048D22}" srcOrd="0" destOrd="0" presId="urn:microsoft.com/office/officeart/2005/8/layout/chevron2"/>
    <dgm:cxn modelId="{E0421E5C-67BA-48B0-8E8C-E7E5FC8E3494}" type="presOf" srcId="{3F2E8958-DBBA-4984-858E-5F2E69686A8A}" destId="{4720E1A8-0BD4-4571-A478-8B3CCF048D22}" srcOrd="0" destOrd="2" presId="urn:microsoft.com/office/officeart/2005/8/layout/chevron2"/>
    <dgm:cxn modelId="{B828E310-409C-4CC7-BE8F-27E868D7F120}" type="presParOf" srcId="{B7E52439-6581-4E55-AA55-3D2DCD1A6303}" destId="{C1F2F77C-8E82-443F-9FCC-0EB28DF0E9F7}" srcOrd="0" destOrd="0" presId="urn:microsoft.com/office/officeart/2005/8/layout/chevron2"/>
    <dgm:cxn modelId="{C6F7CD07-F08D-4644-9D05-665409250834}" type="presParOf" srcId="{C1F2F77C-8E82-443F-9FCC-0EB28DF0E9F7}" destId="{26337449-B3C6-4227-BA98-6C832634EEB4}" srcOrd="0" destOrd="0" presId="urn:microsoft.com/office/officeart/2005/8/layout/chevron2"/>
    <dgm:cxn modelId="{CFD5C8D3-B9E6-4D2C-B2AD-53DCD1072372}" type="presParOf" srcId="{C1F2F77C-8E82-443F-9FCC-0EB28DF0E9F7}" destId="{FF146AB9-D95B-483D-862D-05DC19C58C15}" srcOrd="1" destOrd="0" presId="urn:microsoft.com/office/officeart/2005/8/layout/chevron2"/>
    <dgm:cxn modelId="{C46C02A2-6FFA-4476-A616-DE55DD9CC30E}" type="presParOf" srcId="{B7E52439-6581-4E55-AA55-3D2DCD1A6303}" destId="{A97A713C-35F5-4071-92BB-AAC9ADC77079}" srcOrd="1" destOrd="0" presId="urn:microsoft.com/office/officeart/2005/8/layout/chevron2"/>
    <dgm:cxn modelId="{88F02655-B4C6-478F-AEC1-128B57B143D6}" type="presParOf" srcId="{B7E52439-6581-4E55-AA55-3D2DCD1A6303}" destId="{8428D61A-AF7C-4DA7-A25B-01B99336B3CE}" srcOrd="2" destOrd="0" presId="urn:microsoft.com/office/officeart/2005/8/layout/chevron2"/>
    <dgm:cxn modelId="{BE83F819-536B-4F5F-AC38-A1AC1813F942}" type="presParOf" srcId="{8428D61A-AF7C-4DA7-A25B-01B99336B3CE}" destId="{F5BB566E-8DB2-4A22-A3A6-D7C2117AFE02}" srcOrd="0" destOrd="0" presId="urn:microsoft.com/office/officeart/2005/8/layout/chevron2"/>
    <dgm:cxn modelId="{2503505A-A3A0-4223-B910-4E68A7EE79E0}" type="presParOf" srcId="{8428D61A-AF7C-4DA7-A25B-01B99336B3CE}" destId="{4720E1A8-0BD4-4571-A478-8B3CCF048D22}" srcOrd="1" destOrd="0" presId="urn:microsoft.com/office/officeart/2005/8/layout/chevron2"/>
    <dgm:cxn modelId="{F60D9FB1-CAD4-4FB1-B8A1-4FEE8FEAF834}" type="presParOf" srcId="{B7E52439-6581-4E55-AA55-3D2DCD1A6303}" destId="{7B6D5223-BB64-4EF4-9AD7-E073E77A1A30}" srcOrd="3" destOrd="0" presId="urn:microsoft.com/office/officeart/2005/8/layout/chevron2"/>
    <dgm:cxn modelId="{25ED34BD-DFCE-4A9C-88FA-5B1012574873}" type="presParOf" srcId="{B7E52439-6581-4E55-AA55-3D2DCD1A6303}" destId="{95CF5F84-CA93-44A4-8CB7-D5FDE5F41EC5}" srcOrd="4" destOrd="0" presId="urn:microsoft.com/office/officeart/2005/8/layout/chevron2"/>
    <dgm:cxn modelId="{F62D2C24-32EF-4370-B252-9FDA2365C4F8}" type="presParOf" srcId="{95CF5F84-CA93-44A4-8CB7-D5FDE5F41EC5}" destId="{2271DE11-6EC4-4E25-A3B6-D6BE1D912B32}" srcOrd="0" destOrd="0" presId="urn:microsoft.com/office/officeart/2005/8/layout/chevron2"/>
    <dgm:cxn modelId="{4A1A6736-9454-4B71-AC1C-5AAADED04A35}" type="presParOf" srcId="{95CF5F84-CA93-44A4-8CB7-D5FDE5F41EC5}" destId="{E3C9F5FF-F2D0-4B90-A927-8E0B9327F0A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B56B15-74F5-402E-9E59-ADD3FE76406D}">
      <dsp:nvSpPr>
        <dsp:cNvPr id="0" name=""/>
        <dsp:cNvSpPr/>
      </dsp:nvSpPr>
      <dsp:spPr>
        <a:xfrm>
          <a:off x="0" y="4475156"/>
          <a:ext cx="9144000" cy="419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B</a:t>
          </a:r>
          <a:r>
            <a:rPr lang="el-GR" sz="1400" kern="1200" dirty="0" err="1" smtClean="0"/>
            <a:t>ελτίωση</a:t>
          </a:r>
          <a:r>
            <a:rPr lang="el-GR" sz="1400" kern="1200" dirty="0" smtClean="0"/>
            <a:t> της διαφάνειας </a:t>
          </a:r>
          <a:r>
            <a:rPr lang="en-GB" sz="1400" kern="1200" dirty="0" smtClean="0"/>
            <a:t>(</a:t>
          </a:r>
          <a:r>
            <a:rPr lang="el-GR" sz="1400" kern="1200" dirty="0" smtClean="0"/>
            <a:t>όσον αφορά τη χρηματοδότηση</a:t>
          </a:r>
          <a:r>
            <a:rPr lang="en-GB" sz="1400" kern="1200" dirty="0" smtClean="0"/>
            <a:t>,</a:t>
          </a:r>
          <a:r>
            <a:rPr lang="el-GR" sz="1400" kern="1200" dirty="0" smtClean="0"/>
            <a:t> τις προσφερόμενες υπηρεσίες</a:t>
          </a:r>
          <a:r>
            <a:rPr lang="en-GB" sz="1400" kern="1200" dirty="0" smtClean="0"/>
            <a:t>)</a:t>
          </a:r>
          <a:endParaRPr lang="el-GR" sz="1400" kern="1200" dirty="0"/>
        </a:p>
      </dsp:txBody>
      <dsp:txXfrm>
        <a:off x="0" y="4475156"/>
        <a:ext cx="9144000" cy="419601"/>
      </dsp:txXfrm>
    </dsp:sp>
    <dsp:sp modelId="{13500580-127E-48E4-BEE3-F6B7BB8D39E1}">
      <dsp:nvSpPr>
        <dsp:cNvPr id="0" name=""/>
        <dsp:cNvSpPr/>
      </dsp:nvSpPr>
      <dsp:spPr>
        <a:xfrm rot="10800000">
          <a:off x="0" y="3836103"/>
          <a:ext cx="9144000" cy="64534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Βελτίωση της ποιότητας της κινητικότητας </a:t>
          </a:r>
          <a:r>
            <a:rPr lang="en-GB" sz="1400" kern="1200" dirty="0" smtClean="0"/>
            <a:t> (</a:t>
          </a:r>
          <a:r>
            <a:rPr lang="el-GR" sz="1400" kern="1200" dirty="0" smtClean="0"/>
            <a:t> έμφαση στη διαδικασία επιλογής/ </a:t>
          </a:r>
          <a:r>
            <a:rPr lang="el-GR" sz="1400" kern="1200" dirty="0" smtClean="0"/>
            <a:t> </a:t>
          </a:r>
          <a:r>
            <a:rPr lang="en-GB" sz="1400" kern="1200" dirty="0" smtClean="0"/>
            <a:t>ECTS)</a:t>
          </a:r>
          <a:endParaRPr lang="el-GR" sz="1400" kern="1200" dirty="0"/>
        </a:p>
      </dsp:txBody>
      <dsp:txXfrm rot="10800000">
        <a:off x="0" y="3836103"/>
        <a:ext cx="9144000" cy="645346"/>
      </dsp:txXfrm>
    </dsp:sp>
    <dsp:sp modelId="{0FD80CB4-D7A2-4741-A9BF-A97DE04808EB}">
      <dsp:nvSpPr>
        <dsp:cNvPr id="0" name=""/>
        <dsp:cNvSpPr/>
      </dsp:nvSpPr>
      <dsp:spPr>
        <a:xfrm rot="10800000">
          <a:off x="0" y="3197050"/>
          <a:ext cx="9144000" cy="64534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Πρόγραμμα διδασκαλίας/ επιμόρφωσης</a:t>
          </a:r>
          <a:endParaRPr lang="en-US" sz="1400" kern="1200" dirty="0"/>
        </a:p>
      </dsp:txBody>
      <dsp:txXfrm rot="10800000">
        <a:off x="0" y="3197050"/>
        <a:ext cx="9144000" cy="645346"/>
      </dsp:txXfrm>
    </dsp:sp>
    <dsp:sp modelId="{F4579FC7-007F-4864-9018-2672C006159A}">
      <dsp:nvSpPr>
        <dsp:cNvPr id="0" name=""/>
        <dsp:cNvSpPr/>
      </dsp:nvSpPr>
      <dsp:spPr>
        <a:xfrm rot="10800000">
          <a:off x="0" y="2557997"/>
          <a:ext cx="9144000" cy="64534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Συμφωνία Σπουδών/ Πρακτικής Άσκησης</a:t>
          </a:r>
          <a:endParaRPr lang="en-GB" sz="1400" kern="1200" dirty="0"/>
        </a:p>
      </dsp:txBody>
      <dsp:txXfrm rot="10800000">
        <a:off x="0" y="2557997"/>
        <a:ext cx="9144000" cy="645346"/>
      </dsp:txXfrm>
    </dsp:sp>
    <dsp:sp modelId="{BCE1FC7D-58A0-4263-A256-2A4D8FE8B9D2}">
      <dsp:nvSpPr>
        <dsp:cNvPr id="0" name=""/>
        <dsp:cNvSpPr/>
      </dsp:nvSpPr>
      <dsp:spPr>
        <a:xfrm rot="10800000">
          <a:off x="0" y="1918944"/>
          <a:ext cx="9144000" cy="64534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Διμερής συμφωνία μεταξύ ιδρυμάτων</a:t>
          </a:r>
          <a:r>
            <a:rPr lang="en-GB" sz="1400" kern="1200" dirty="0" smtClean="0"/>
            <a:t> (</a:t>
          </a:r>
          <a:r>
            <a:rPr lang="el-GR" sz="1400" kern="1200" dirty="0" smtClean="0"/>
            <a:t>μεταξύ χωρών της Ε.Ε.</a:t>
          </a:r>
          <a:r>
            <a:rPr lang="en-GB" sz="1400" kern="1200" dirty="0" smtClean="0"/>
            <a:t> </a:t>
          </a:r>
          <a:r>
            <a:rPr lang="el-GR" sz="1400" kern="1200" dirty="0" smtClean="0"/>
            <a:t>και μεταξύ χωρών της Ε.Ε. και τρίτων χωρών-ένταξη βασικών αρχών Πανεπιστημιακού Χάρτη </a:t>
          </a:r>
          <a:r>
            <a:rPr lang="en-US" sz="1400" kern="1200" dirty="0" smtClean="0"/>
            <a:t>ERASMUS</a:t>
          </a:r>
          <a:r>
            <a:rPr lang="en-GB" sz="1400" kern="1200" dirty="0" smtClean="0"/>
            <a:t>)</a:t>
          </a:r>
          <a:endParaRPr lang="en-GB" sz="1400" kern="1200" dirty="0"/>
        </a:p>
      </dsp:txBody>
      <dsp:txXfrm rot="10800000">
        <a:off x="0" y="1918944"/>
        <a:ext cx="9144000" cy="645346"/>
      </dsp:txXfrm>
    </dsp:sp>
    <dsp:sp modelId="{F1904054-0A9D-4A89-B872-EF4F416C720E}">
      <dsp:nvSpPr>
        <dsp:cNvPr id="0" name=""/>
        <dsp:cNvSpPr/>
      </dsp:nvSpPr>
      <dsp:spPr>
        <a:xfrm rot="10800000">
          <a:off x="0" y="1279892"/>
          <a:ext cx="9144000" cy="64534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Φοιτητικός Χάρτης </a:t>
          </a:r>
          <a:r>
            <a:rPr lang="en-GB" sz="1400" kern="1200" dirty="0" smtClean="0"/>
            <a:t>Erasmus </a:t>
          </a:r>
          <a:endParaRPr lang="el-GR" sz="1400" kern="1200" dirty="0"/>
        </a:p>
      </dsp:txBody>
      <dsp:txXfrm rot="10800000">
        <a:off x="0" y="1279892"/>
        <a:ext cx="9144000" cy="645346"/>
      </dsp:txXfrm>
    </dsp:sp>
    <dsp:sp modelId="{B82E4DF6-764A-4291-A413-72D6B2BA0BB1}">
      <dsp:nvSpPr>
        <dsp:cNvPr id="0" name=""/>
        <dsp:cNvSpPr/>
      </dsp:nvSpPr>
      <dsp:spPr>
        <a:xfrm rot="10800000">
          <a:off x="0" y="640839"/>
          <a:ext cx="9144000" cy="64534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Πιστοποιητικό Ομίλου Πρακτικής Άσκησης</a:t>
          </a:r>
          <a:endParaRPr lang="en-GB" sz="1400" kern="1200" dirty="0"/>
        </a:p>
      </dsp:txBody>
      <dsp:txXfrm rot="10800000">
        <a:off x="0" y="640839"/>
        <a:ext cx="9144000" cy="645346"/>
      </dsp:txXfrm>
    </dsp:sp>
    <dsp:sp modelId="{BB0FEDB8-E283-482F-9D2F-A38A8CAF11B5}">
      <dsp:nvSpPr>
        <dsp:cNvPr id="0" name=""/>
        <dsp:cNvSpPr/>
      </dsp:nvSpPr>
      <dsp:spPr>
        <a:xfrm rot="10800000">
          <a:off x="0" y="1786"/>
          <a:ext cx="9144000" cy="64534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Νέος Πανεπιστημιακός Χάρτης </a:t>
          </a:r>
          <a:r>
            <a:rPr lang="en-US" sz="1400" kern="1200" dirty="0" smtClean="0"/>
            <a:t>ERASMUS</a:t>
          </a:r>
          <a:endParaRPr lang="en-GB" sz="1400" kern="1200" dirty="0"/>
        </a:p>
      </dsp:txBody>
      <dsp:txXfrm rot="10800000">
        <a:off x="0" y="1786"/>
        <a:ext cx="9144000" cy="64534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2D3079-2062-439A-B21A-4D3DE4E719A9}">
      <dsp:nvSpPr>
        <dsp:cNvPr id="0" name=""/>
        <dsp:cNvSpPr/>
      </dsp:nvSpPr>
      <dsp:spPr>
        <a:xfrm>
          <a:off x="0" y="1057751"/>
          <a:ext cx="8820150" cy="141033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DFA0A-BE23-4229-9EF2-1D5FC6A1EB7D}">
      <dsp:nvSpPr>
        <dsp:cNvPr id="0" name=""/>
        <dsp:cNvSpPr/>
      </dsp:nvSpPr>
      <dsp:spPr>
        <a:xfrm>
          <a:off x="284121" y="80956"/>
          <a:ext cx="3868385" cy="1980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Εργαλείο διασφάλισης ποιότητας</a:t>
          </a:r>
          <a:r>
            <a:rPr lang="en-GB" sz="1400" kern="1200" dirty="0" smtClean="0"/>
            <a:t>:</a:t>
          </a:r>
          <a:r>
            <a:rPr lang="el-GR" sz="1400" kern="1200" dirty="0" smtClean="0"/>
            <a:t> δέσμευση ιδρυμάτων σε μια ευρύτερη στρατηγική</a:t>
          </a:r>
          <a:r>
            <a:rPr lang="en-GB" sz="1400" kern="1200" dirty="0" smtClean="0"/>
            <a:t> </a:t>
          </a:r>
          <a:r>
            <a:rPr lang="el-GR" sz="1400" kern="1200" dirty="0" smtClean="0"/>
            <a:t> διεθνοποίησης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Εργαλείο για εσωτερική αξιολόγηση καθώς και για αξιολόγηση του ιδρύματος από την Εθνική Μονάδα-συστηματικοί έλεγχοι</a:t>
          </a:r>
          <a:endParaRPr lang="el-GR" sz="2400" kern="1200" dirty="0" smtClean="0"/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 </a:t>
          </a:r>
          <a:endParaRPr lang="en-GB" sz="2400" kern="1200" dirty="0"/>
        </a:p>
      </dsp:txBody>
      <dsp:txXfrm>
        <a:off x="284121" y="80956"/>
        <a:ext cx="3868385" cy="1980096"/>
      </dsp:txXfrm>
    </dsp:sp>
    <dsp:sp modelId="{AC4FBD9A-621D-4AAB-8488-6CC31FBFAE56}">
      <dsp:nvSpPr>
        <dsp:cNvPr id="0" name=""/>
        <dsp:cNvSpPr/>
      </dsp:nvSpPr>
      <dsp:spPr>
        <a:xfrm>
          <a:off x="1761873" y="1729067"/>
          <a:ext cx="352583" cy="3525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194B2-E535-4780-88BE-56391D87DC5A}">
      <dsp:nvSpPr>
        <dsp:cNvPr id="0" name=""/>
        <dsp:cNvSpPr/>
      </dsp:nvSpPr>
      <dsp:spPr>
        <a:xfrm>
          <a:off x="4065777" y="2115502"/>
          <a:ext cx="3868385" cy="1410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Στόχος</a:t>
          </a:r>
          <a:r>
            <a:rPr lang="en-US" sz="1600" kern="1200" dirty="0" smtClean="0"/>
            <a:t>:</a:t>
          </a:r>
          <a:r>
            <a:rPr lang="el-GR" sz="1600" kern="1200" dirty="0" smtClean="0"/>
            <a:t> απλοποίηση διαδικασιών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Διαφορετική δομή</a:t>
          </a:r>
          <a:r>
            <a:rPr lang="en-US" sz="1600" kern="1200" dirty="0" smtClean="0"/>
            <a:t>: </a:t>
          </a:r>
          <a:r>
            <a:rPr lang="el-GR" sz="1600" kern="1200" dirty="0" smtClean="0"/>
            <a:t>πριν, κατά τη διάρκεια, μετά την περίοδο κινητικότητας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 dirty="0" smtClean="0"/>
        </a:p>
      </dsp:txBody>
      <dsp:txXfrm>
        <a:off x="4065777" y="2115502"/>
        <a:ext cx="3868385" cy="1410335"/>
      </dsp:txXfrm>
    </dsp:sp>
    <dsp:sp modelId="{9807B55E-9AE5-4EE8-9A8D-9C73FA4D9D77}">
      <dsp:nvSpPr>
        <dsp:cNvPr id="0" name=""/>
        <dsp:cNvSpPr/>
      </dsp:nvSpPr>
      <dsp:spPr>
        <a:xfrm>
          <a:off x="5823677" y="1586627"/>
          <a:ext cx="352583" cy="3525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337449-B3C6-4227-BA98-6C832634EEB4}">
      <dsp:nvSpPr>
        <dsp:cNvPr id="0" name=""/>
        <dsp:cNvSpPr/>
      </dsp:nvSpPr>
      <dsp:spPr>
        <a:xfrm rot="5400000">
          <a:off x="-273378" y="274174"/>
          <a:ext cx="1822522" cy="127576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ΒΗΜΑ 1</a:t>
          </a:r>
          <a:r>
            <a:rPr lang="el-GR" sz="2400" kern="1200" baseline="30000" dirty="0" smtClean="0"/>
            <a:t>ο</a:t>
          </a:r>
          <a:r>
            <a:rPr lang="el-GR" sz="2400" kern="1200" dirty="0" smtClean="0"/>
            <a:t> </a:t>
          </a:r>
          <a:endParaRPr lang="el-GR" sz="2400" kern="1200" dirty="0"/>
        </a:p>
      </dsp:txBody>
      <dsp:txXfrm rot="5400000">
        <a:off x="-273378" y="274174"/>
        <a:ext cx="1822522" cy="1275765"/>
      </dsp:txXfrm>
    </dsp:sp>
    <dsp:sp modelId="{FF146AB9-D95B-483D-862D-05DC19C58C15}">
      <dsp:nvSpPr>
        <dsp:cNvPr id="0" name=""/>
        <dsp:cNvSpPr/>
      </dsp:nvSpPr>
      <dsp:spPr>
        <a:xfrm rot="5400000">
          <a:off x="3897991" y="-2621429"/>
          <a:ext cx="1184639" cy="64290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500" kern="1200" dirty="0" smtClean="0"/>
            <a:t>Τέλη  2012-Ιανουάριος 2013</a:t>
          </a:r>
          <a:br>
            <a:rPr lang="el-GR" sz="1500" kern="1200" dirty="0" smtClean="0"/>
          </a:br>
          <a:r>
            <a:rPr lang="el-GR" sz="1500" kern="1200" dirty="0" smtClean="0"/>
            <a:t/>
          </a:r>
          <a:br>
            <a:rPr lang="el-GR" sz="1500" kern="1200" dirty="0" smtClean="0"/>
          </a:br>
          <a:r>
            <a:rPr lang="el-GR" sz="1500" kern="1200" dirty="0" smtClean="0"/>
            <a:t>Απόφαση Εθνικών Μονάδων </a:t>
          </a:r>
          <a:r>
            <a:rPr lang="en-US" sz="1500" kern="1200" dirty="0" smtClean="0"/>
            <a:t>: </a:t>
          </a:r>
          <a:r>
            <a:rPr lang="el-GR" sz="1500" kern="1200" dirty="0" smtClean="0"/>
            <a:t>Κατάλογος επιλέξιμων-μη επιλέξιμων Ιδρυμάτων για αυτόματη ανανέωση</a:t>
          </a:r>
          <a:endParaRPr lang="el-GR" sz="1500" kern="1200" dirty="0"/>
        </a:p>
      </dsp:txBody>
      <dsp:txXfrm rot="5400000">
        <a:off x="3897991" y="-2621429"/>
        <a:ext cx="1184639" cy="6429090"/>
      </dsp:txXfrm>
    </dsp:sp>
    <dsp:sp modelId="{F5BB566E-8DB2-4A22-A3A6-D7C2117AFE02}">
      <dsp:nvSpPr>
        <dsp:cNvPr id="0" name=""/>
        <dsp:cNvSpPr/>
      </dsp:nvSpPr>
      <dsp:spPr>
        <a:xfrm rot="5400000">
          <a:off x="-273378" y="1904709"/>
          <a:ext cx="1822522" cy="127576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ΒΗΜΑ 2</a:t>
          </a:r>
          <a:r>
            <a:rPr lang="el-GR" sz="2400" kern="1200" baseline="30000" dirty="0" smtClean="0"/>
            <a:t>ο</a:t>
          </a:r>
          <a:r>
            <a:rPr lang="el-GR" sz="2400" kern="1200" dirty="0" smtClean="0"/>
            <a:t> </a:t>
          </a:r>
          <a:endParaRPr lang="el-GR" sz="2400" kern="1200" dirty="0"/>
        </a:p>
      </dsp:txBody>
      <dsp:txXfrm rot="5400000">
        <a:off x="-273378" y="1904709"/>
        <a:ext cx="1822522" cy="1275765"/>
      </dsp:txXfrm>
    </dsp:sp>
    <dsp:sp modelId="{4720E1A8-0BD4-4571-A478-8B3CCF048D22}">
      <dsp:nvSpPr>
        <dsp:cNvPr id="0" name=""/>
        <dsp:cNvSpPr/>
      </dsp:nvSpPr>
      <dsp:spPr>
        <a:xfrm rot="5400000">
          <a:off x="3897991" y="-990894"/>
          <a:ext cx="1184639" cy="64290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500" kern="1200" smtClean="0"/>
            <a:t>Φεβρουάριος 2013</a:t>
          </a:r>
          <a:r>
            <a:rPr lang="en-US" sz="1500" kern="1200" smtClean="0"/>
            <a:t>: </a:t>
          </a:r>
          <a:r>
            <a:rPr lang="el-GR" sz="1500" kern="1200" smtClean="0"/>
            <a:t>ΠΡΟΣΚΛΗΣΗ ΕΝΔΙΑΦΕΡΟΝΤΟΣ</a:t>
          </a:r>
          <a:endParaRPr lang="el-G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500" kern="1200" smtClean="0"/>
            <a:t>Απρίλιος-Ιούνιος 2013</a:t>
          </a:r>
          <a:r>
            <a:rPr lang="en-US" sz="1500" kern="1200" smtClean="0"/>
            <a:t>: </a:t>
          </a:r>
          <a:r>
            <a:rPr lang="el-GR" sz="1500" kern="1200" smtClean="0"/>
            <a:t>Έλεγχος επιλεξιμότητας Ιδρυμάτων από τις ΕΜ</a:t>
          </a:r>
          <a:endParaRPr lang="el-G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500" kern="1200" smtClean="0"/>
            <a:t>Μάιος - μέσα Σεπτεμβρίου 2013</a:t>
          </a:r>
          <a:r>
            <a:rPr lang="en-US" sz="1500" kern="1200" smtClean="0"/>
            <a:t>: </a:t>
          </a:r>
          <a:r>
            <a:rPr lang="el-GR" sz="1500" kern="1200" smtClean="0"/>
            <a:t>αξιολόγηση από εξωτερικούς αξιολογητές</a:t>
          </a:r>
          <a:br>
            <a:rPr lang="el-GR" sz="1500" kern="1200" smtClean="0"/>
          </a:br>
          <a:endParaRPr lang="el-GR" sz="1500" kern="1200" dirty="0"/>
        </a:p>
      </dsp:txBody>
      <dsp:txXfrm rot="5400000">
        <a:off x="3897991" y="-990894"/>
        <a:ext cx="1184639" cy="6429090"/>
      </dsp:txXfrm>
    </dsp:sp>
    <dsp:sp modelId="{2271DE11-6EC4-4E25-A3B6-D6BE1D912B32}">
      <dsp:nvSpPr>
        <dsp:cNvPr id="0" name=""/>
        <dsp:cNvSpPr/>
      </dsp:nvSpPr>
      <dsp:spPr>
        <a:xfrm rot="5400000">
          <a:off x="-273378" y="3535244"/>
          <a:ext cx="1822522" cy="127576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ΒΗΜΑ 3</a:t>
          </a:r>
          <a:r>
            <a:rPr lang="el-GR" sz="2400" kern="1200" baseline="30000" dirty="0" smtClean="0"/>
            <a:t>ο</a:t>
          </a:r>
          <a:r>
            <a:rPr lang="el-GR" sz="2400" kern="1200" dirty="0" smtClean="0"/>
            <a:t> </a:t>
          </a:r>
          <a:endParaRPr lang="el-GR" sz="2400" kern="1200" dirty="0"/>
        </a:p>
      </dsp:txBody>
      <dsp:txXfrm rot="5400000">
        <a:off x="-273378" y="3535244"/>
        <a:ext cx="1822522" cy="1275765"/>
      </dsp:txXfrm>
    </dsp:sp>
    <dsp:sp modelId="{E3C9F5FF-F2D0-4B90-A927-8E0B9327F0AE}">
      <dsp:nvSpPr>
        <dsp:cNvPr id="0" name=""/>
        <dsp:cNvSpPr/>
      </dsp:nvSpPr>
      <dsp:spPr>
        <a:xfrm rot="5400000">
          <a:off x="3897991" y="639640"/>
          <a:ext cx="1184639" cy="64290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500" kern="1200" smtClean="0"/>
            <a:t>Σεπτέμβριος-Οκτώβριος 2013</a:t>
          </a:r>
          <a:r>
            <a:rPr lang="en-US" sz="1500" kern="1200" smtClean="0"/>
            <a:t>: </a:t>
          </a:r>
          <a:r>
            <a:rPr lang="el-GR" sz="1500" kern="1200" smtClean="0"/>
            <a:t>τελικός έλεγχος σε συνεργασία με ΕΜ</a:t>
          </a:r>
          <a:endParaRPr lang="el-G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500" kern="1200" smtClean="0"/>
            <a:t>Οκτώβριος 2013</a:t>
          </a:r>
          <a:r>
            <a:rPr lang="en-US" sz="1500" kern="1200" smtClean="0"/>
            <a:t>: </a:t>
          </a:r>
          <a:r>
            <a:rPr lang="el-GR" sz="1500" kern="1200" smtClean="0"/>
            <a:t>ΔΗΜΟΣΙΕΥΣΗ ΤΩΝ ΑΠΟΤΕΛΕΣΜΑΤΩΝ</a:t>
          </a:r>
          <a:br>
            <a:rPr lang="el-GR" sz="1500" kern="1200" smtClean="0"/>
          </a:br>
          <a:endParaRPr lang="el-GR" sz="1500" kern="1200" dirty="0"/>
        </a:p>
      </dsp:txBody>
      <dsp:txXfrm rot="5400000">
        <a:off x="3897991" y="639640"/>
        <a:ext cx="1184639" cy="6429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4A3E3A49-F582-4E6E-948A-483BE4A40D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3EC760CC-0091-4351-8319-F20277FD0D8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C75039-6AE4-4FF5-9734-0416FA765327}" type="slidenum">
              <a:rPr lang="en-GB" smtClean="0">
                <a:latin typeface="Times New Roman" pitchFamily="18" charset="0"/>
              </a:rPr>
              <a:pPr/>
              <a:t>1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2688"/>
          </a:xfrm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6463"/>
            <a:ext cx="5435600" cy="44640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GB" sz="24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760CC-0091-4351-8319-F20277FD0D8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760CC-0091-4351-8319-F20277FD0D8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760CC-0091-4351-8319-F20277FD0D8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760CC-0091-4351-8319-F20277FD0D88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57" tIns="47779" rIns="95557" bIns="47779" anchor="b"/>
          <a:lstStyle/>
          <a:p>
            <a:pPr algn="r" defTabSz="904875" eaLnBrk="0" hangingPunct="0"/>
            <a:fld id="{5A25B52F-54F6-47B4-8AE1-A9C1AEDA8C21}" type="slidenum">
              <a:rPr lang="en-GB" sz="1300">
                <a:ea typeface="MS PGothic" pitchFamily="34" charset="-128"/>
              </a:rPr>
              <a:pPr algn="r" defTabSz="904875" eaLnBrk="0" hangingPunct="0"/>
              <a:t>2</a:t>
            </a:fld>
            <a:endParaRPr lang="en-GB" sz="1300">
              <a:ea typeface="MS PGothic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</p:spPr>
        <p:txBody>
          <a:bodyPr lIns="95557" tIns="47779" rIns="95557" bIns="47779"/>
          <a:lstStyle/>
          <a:p>
            <a:pPr marL="228600" indent="-228600"/>
            <a:endParaRPr lang="fr-FR" b="1" smtClean="0">
              <a:solidFill>
                <a:srgbClr val="1C1E65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760CC-0091-4351-8319-F20277FD0D8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760CC-0091-4351-8319-F20277FD0D8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760CC-0091-4351-8319-F20277FD0D88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760CC-0091-4351-8319-F20277FD0D8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760CC-0091-4351-8319-F20277FD0D88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760CC-0091-4351-8319-F20277FD0D88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760CC-0091-4351-8319-F20277FD0D88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11BBB-E6DB-4D01-8B23-121D00D0F1DC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3662C-26CF-4330-941B-7FC1CA342338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3662C-26CF-4330-941B-7FC1CA342338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3662C-26CF-4330-941B-7FC1CA342338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3662C-26CF-4330-941B-7FC1CA342338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3662C-26CF-4330-941B-7FC1CA342338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3662C-26CF-4330-941B-7FC1CA342338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3662C-26CF-4330-941B-7FC1CA342338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3662C-26CF-4330-941B-7FC1CA342338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3662C-26CF-4330-941B-7FC1CA342338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12/9/2012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62F3662C-26CF-4330-941B-7FC1CA342338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12/9/2012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2F3662C-26CF-4330-941B-7FC1CA342338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notesSlide" Target="../notesSlides/notesSlide11.xml"/><Relationship Id="rId7" Type="http://schemas.openxmlformats.org/officeDocument/2006/relationships/diagramLayout" Target="../diagrams/layout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diagramData" Target="../diagrams/data3.xml"/><Relationship Id="rId5" Type="http://schemas.openxmlformats.org/officeDocument/2006/relationships/image" Target="../media/image3.png"/><Relationship Id="rId10" Type="http://schemas.microsoft.com/office/2007/relationships/diagramDrawing" Target="../diagrams/drawing3.xml"/><Relationship Id="rId4" Type="http://schemas.openxmlformats.org/officeDocument/2006/relationships/oleObject" Target="../embeddings/oleObject11.bin"/><Relationship Id="rId9" Type="http://schemas.openxmlformats.org/officeDocument/2006/relationships/diagramColors" Target="../diagrams/colors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acea.ec.europa.eu/llp/funding/2013/call_lifelong_learning_2013.ph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png"/><Relationship Id="rId4" Type="http://schemas.openxmlformats.org/officeDocument/2006/relationships/diagramData" Target="../diagrams/data1.xml"/><Relationship Id="rId9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6.gif"/><Relationship Id="rId5" Type="http://schemas.openxmlformats.org/officeDocument/2006/relationships/diagramLayout" Target="../diagrams/layout2.xml"/><Relationship Id="rId10" Type="http://schemas.openxmlformats.org/officeDocument/2006/relationships/image" Target="../media/image3.png"/><Relationship Id="rId4" Type="http://schemas.openxmlformats.org/officeDocument/2006/relationships/diagramData" Target="../diagrams/data2.xml"/><Relationship Id="rId9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3862388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2579688" y="2046288"/>
            <a:ext cx="19002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/>
          <a:lstStyle/>
          <a:p>
            <a:r>
              <a:rPr lang="en-GB" sz="800">
                <a:solidFill>
                  <a:srgbClr val="006699"/>
                </a:solidFill>
              </a:rPr>
              <a:t> </a:t>
            </a:r>
            <a:endParaRPr lang="en-GB" sz="2600"/>
          </a:p>
          <a:p>
            <a:r>
              <a:rPr lang="en-GB" sz="1200">
                <a:solidFill>
                  <a:srgbClr val="006699"/>
                </a:solidFill>
                <a:cs typeface="Times New Roman" pitchFamily="18" charset="0"/>
              </a:rPr>
              <a:t> </a:t>
            </a:r>
            <a:endParaRPr lang="en-GB" sz="1200">
              <a:cs typeface="Times New Roman" pitchFamily="18" charset="0"/>
            </a:endParaRPr>
          </a:p>
          <a:p>
            <a:r>
              <a:rPr lang="en-GB" sz="1200">
                <a:cs typeface="Times New Roman" pitchFamily="18" charset="0"/>
              </a:rPr>
              <a:t> </a:t>
            </a:r>
          </a:p>
          <a:p>
            <a:endParaRPr lang="en-GB"/>
          </a:p>
        </p:txBody>
      </p:sp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1295400" y="1447800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79512" y="1268760"/>
            <a:ext cx="8820472" cy="3016210"/>
          </a:xfrm>
          <a:prstGeom prst="rect">
            <a:avLst/>
          </a:prstGeom>
          <a:noFill/>
          <a:ln w="9525">
            <a:solidFill>
              <a:srgbClr val="96042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l-GR" sz="16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l-GR" sz="16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l-G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Ημερίδα ενημέρωσης και διάδοσης αποτελεσμάτων 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για το Πρόγραμμα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ERASMUS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</a:t>
            </a:r>
            <a:r>
              <a:rPr lang="el-GR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θήνα</a:t>
            </a:r>
            <a:r>
              <a:rPr lang="el-GR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, 10 </a:t>
            </a:r>
            <a:r>
              <a:rPr lang="el-GR" sz="160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Δεκεμβρίου </a:t>
            </a:r>
            <a:r>
              <a:rPr lang="el-GR" sz="160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2012</a:t>
            </a:r>
            <a:endParaRPr lang="en-US" sz="1600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ctr">
              <a:spcBef>
                <a:spcPct val="50000"/>
              </a:spcBef>
              <a:defRPr/>
            </a:pP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l-GR" sz="2800" dirty="0">
                <a:solidFill>
                  <a:srgbClr val="9604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«Το νέο Πρόγραμμα 2014-2020»</a:t>
            </a:r>
            <a:endParaRPr lang="en-US" sz="2800" dirty="0">
              <a:solidFill>
                <a:srgbClr val="96042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4267200" y="6550025"/>
            <a:ext cx="487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l-GR" sz="1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Ελίνα </a:t>
            </a:r>
            <a:r>
              <a:rPr lang="el-GR" sz="1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Μαυρογιώργου</a:t>
            </a:r>
            <a:r>
              <a:rPr lang="el-GR" sz="1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1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, IKY-</a:t>
            </a:r>
            <a:r>
              <a:rPr lang="en-GB" sz="1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Erasmus</a:t>
            </a:r>
            <a:r>
              <a:rPr lang="el-GR" sz="14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GB" sz="14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endParaRPr lang="el-GR" sz="140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8143875" y="0"/>
          <a:ext cx="1000125" cy="889000"/>
        </p:xfrm>
        <a:graphic>
          <a:graphicData uri="http://schemas.openxmlformats.org/presentationml/2006/ole">
            <p:oleObj spid="_x0000_s1026" name="Acrobat Document" r:id="rId4" imgW="2340000" imgH="2081160" progId="AcroExch.Document.7">
              <p:embed/>
            </p:oleObj>
          </a:graphicData>
        </a:graphic>
      </p:graphicFrame>
      <p:pic>
        <p:nvPicPr>
          <p:cNvPr id="1032" name="Picture 1" descr="EU_flag_LLP_EL-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510136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980728"/>
            <a:ext cx="8229600" cy="5683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u-ES" sz="4000" dirty="0" smtClean="0">
                <a:solidFill>
                  <a:srgbClr val="C00000"/>
                </a:solidFill>
                <a:cs typeface="Times New Roman" pitchFamily="18" charset="0"/>
              </a:rPr>
              <a:t>EUC </a:t>
            </a:r>
            <a:r>
              <a:rPr lang="el-GR" sz="4000" dirty="0" smtClean="0">
                <a:solidFill>
                  <a:srgbClr val="C00000"/>
                </a:solidFill>
                <a:cs typeface="Times New Roman" pitchFamily="18" charset="0"/>
              </a:rPr>
              <a:t>Πρόσκληση ενδιαφέροντος </a:t>
            </a:r>
            <a:r>
              <a:rPr lang="eu-ES" sz="4000" dirty="0" smtClean="0">
                <a:solidFill>
                  <a:srgbClr val="C00000"/>
                </a:solidFill>
                <a:cs typeface="Times New Roman" pitchFamily="18" charset="0"/>
              </a:rPr>
              <a:t>2013</a:t>
            </a:r>
            <a:endParaRPr lang="en-GB" sz="4000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1414463"/>
            <a:ext cx="8820150" cy="48228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90600" lvl="1" indent="-533400">
              <a:spcBef>
                <a:spcPct val="50000"/>
              </a:spcBef>
              <a:buFont typeface="Wingdings" pitchFamily="2" charset="2"/>
              <a:buChar char="§"/>
              <a:defRPr/>
            </a:pPr>
            <a:endParaRPr lang="el-GR" sz="1400" dirty="0" smtClean="0"/>
          </a:p>
          <a:p>
            <a:pPr marL="990600" lvl="1" indent="-533400">
              <a:spcBef>
                <a:spcPct val="50000"/>
              </a:spcBef>
              <a:buFont typeface="Wingdings" pitchFamily="2" charset="2"/>
              <a:buChar char="§"/>
              <a:defRPr/>
            </a:pPr>
            <a:endParaRPr lang="el-GR" sz="1400" dirty="0" smtClean="0"/>
          </a:p>
          <a:p>
            <a:pPr marL="990600" lvl="1" indent="-5334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l-GR" sz="1400" dirty="0" smtClean="0">
                <a:latin typeface="Constantia" pitchFamily="18" charset="0"/>
              </a:rPr>
              <a:t>Ο νέος Χάρτης θα συμπεριλαμβάνει όλες τις βασικές αρχές που θα πρέπει να σέβονται τα ιδρύματα</a:t>
            </a:r>
          </a:p>
          <a:p>
            <a:pPr marL="990600" lvl="1" indent="-5334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l-GR" sz="1400" dirty="0" smtClean="0">
                <a:latin typeface="Constantia" pitchFamily="18" charset="0"/>
              </a:rPr>
              <a:t>Απαιτείται τα ιδρύματα να υποβάλουν εκ νέου αίτηση </a:t>
            </a:r>
            <a:endParaRPr lang="en-US" sz="1400" dirty="0" smtClean="0">
              <a:latin typeface="Constantia" pitchFamily="18" charset="0"/>
            </a:endParaRPr>
          </a:p>
          <a:p>
            <a:pPr marL="990600" lvl="1" indent="-533400">
              <a:spcBef>
                <a:spcPct val="50000"/>
              </a:spcBef>
              <a:buNone/>
              <a:defRPr/>
            </a:pPr>
            <a:endParaRPr lang="en-GB" sz="1400" dirty="0" smtClean="0">
              <a:latin typeface="Constantia" pitchFamily="18" charset="0"/>
            </a:endParaRPr>
          </a:p>
          <a:p>
            <a:pPr marL="990600" lvl="1" indent="-5334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l-GR" sz="1400" dirty="0" smtClean="0">
                <a:latin typeface="Constantia" pitchFamily="18" charset="0"/>
              </a:rPr>
              <a:t>Δύο διαδικασίες αξιολόγησης το</a:t>
            </a:r>
            <a:r>
              <a:rPr lang="en-GB" sz="1400" dirty="0" smtClean="0">
                <a:latin typeface="Constantia" pitchFamily="18" charset="0"/>
              </a:rPr>
              <a:t> 2013: </a:t>
            </a:r>
            <a:r>
              <a:rPr lang="el-GR" sz="1400" i="1" dirty="0" smtClean="0">
                <a:latin typeface="Constantia" pitchFamily="18" charset="0"/>
              </a:rPr>
              <a:t>απλοποιημένη /πλήρης διαδικασία</a:t>
            </a:r>
            <a:r>
              <a:rPr lang="en-GB" sz="1400" dirty="0" smtClean="0">
                <a:latin typeface="Constantia" pitchFamily="18" charset="0"/>
              </a:rPr>
              <a:t> </a:t>
            </a:r>
            <a:endParaRPr lang="en-GB" sz="1400" i="1" dirty="0" smtClean="0">
              <a:latin typeface="Constantia" pitchFamily="18" charset="0"/>
            </a:endParaRPr>
          </a:p>
          <a:p>
            <a:pPr marL="1371600" lvl="2" indent="-45720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l-GR" sz="1400" dirty="0" smtClean="0">
                <a:latin typeface="Constantia" pitchFamily="18" charset="0"/>
              </a:rPr>
              <a:t>Απλοποιημένη διαδικασία</a:t>
            </a:r>
            <a:r>
              <a:rPr lang="en-GB" sz="1400" dirty="0" smtClean="0">
                <a:latin typeface="Constantia" pitchFamily="18" charset="0"/>
              </a:rPr>
              <a:t>: </a:t>
            </a:r>
            <a:r>
              <a:rPr lang="el-GR" sz="1400" dirty="0" smtClean="0">
                <a:latin typeface="Constantia" pitchFamily="18" charset="0"/>
              </a:rPr>
              <a:t>για επιλεγμένα Ιδρύματα Ανώτατης Εκπαίδευσης με βάση</a:t>
            </a:r>
            <a:r>
              <a:rPr lang="en-GB" sz="1400" dirty="0" smtClean="0">
                <a:latin typeface="Constantia" pitchFamily="18" charset="0"/>
              </a:rPr>
              <a:t>: </a:t>
            </a:r>
          </a:p>
          <a:p>
            <a:pPr marL="1752600" lvl="3" indent="-3810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l-GR" sz="1400" dirty="0" smtClean="0">
                <a:latin typeface="Constantia" pitchFamily="18" charset="0"/>
              </a:rPr>
              <a:t>Ποσοτικό κριτήριο</a:t>
            </a:r>
            <a:r>
              <a:rPr lang="en-GB" sz="1400" dirty="0" smtClean="0">
                <a:latin typeface="Constantia" pitchFamily="18" charset="0"/>
              </a:rPr>
              <a:t>: </a:t>
            </a:r>
            <a:r>
              <a:rPr lang="el-GR" sz="1400" dirty="0" smtClean="0">
                <a:latin typeface="Constantia" pitchFamily="18" charset="0"/>
              </a:rPr>
              <a:t>αποδεδειγμένη συμμετοχή στην κινητικότητα φοιτητών</a:t>
            </a:r>
            <a:endParaRPr lang="en-GB" sz="1400" dirty="0" smtClean="0">
              <a:solidFill>
                <a:srgbClr val="0066CC"/>
              </a:solidFill>
              <a:latin typeface="Constantia" pitchFamily="18" charset="0"/>
            </a:endParaRPr>
          </a:p>
          <a:p>
            <a:pPr marL="1752600" lvl="3" indent="-3810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l-GR" sz="1400" dirty="0" smtClean="0">
                <a:latin typeface="Constantia" pitchFamily="18" charset="0"/>
              </a:rPr>
              <a:t>Ποιοτικό κριτήριο</a:t>
            </a:r>
            <a:r>
              <a:rPr lang="en-GB" sz="1400" dirty="0" smtClean="0">
                <a:latin typeface="Constantia" pitchFamily="18" charset="0"/>
              </a:rPr>
              <a:t>: </a:t>
            </a:r>
            <a:r>
              <a:rPr lang="el-GR" sz="1400" dirty="0" smtClean="0">
                <a:latin typeface="Constantia" pitchFamily="18" charset="0"/>
              </a:rPr>
              <a:t>εάν δεν έχουν παρουσιαστεί</a:t>
            </a:r>
            <a:r>
              <a:rPr lang="en-GB" sz="1400" dirty="0" smtClean="0">
                <a:latin typeface="Constantia" pitchFamily="18" charset="0"/>
              </a:rPr>
              <a:t> </a:t>
            </a:r>
            <a:r>
              <a:rPr lang="el-GR" sz="1400" dirty="0" smtClean="0">
                <a:latin typeface="Constantia" pitchFamily="18" charset="0"/>
              </a:rPr>
              <a:t>προβλήματα στη μέχρι τώρα λειτουργία του προγράμματος, εάν οι βασικές αρχές του προγράμματος είναι σεβαστές, εάν υπάρχει πιθανή εσωτερική αξιολόγηση της διαχείρισης του προγράμματος</a:t>
            </a:r>
            <a:endParaRPr lang="en-US" sz="1400" dirty="0" smtClean="0">
              <a:latin typeface="Constantia" pitchFamily="18" charset="0"/>
            </a:endParaRPr>
          </a:p>
          <a:p>
            <a:pPr marL="1752600" lvl="3" indent="-381000">
              <a:spcBef>
                <a:spcPct val="50000"/>
              </a:spcBef>
              <a:buFont typeface="Wingdings" pitchFamily="2" charset="2"/>
              <a:buChar char="ü"/>
              <a:defRPr/>
            </a:pPr>
            <a:endParaRPr lang="en-GB" sz="1400" dirty="0" smtClean="0">
              <a:solidFill>
                <a:srgbClr val="0066CC"/>
              </a:solidFill>
              <a:latin typeface="Constantia" pitchFamily="18" charset="0"/>
            </a:endParaRPr>
          </a:p>
          <a:p>
            <a:pPr marL="1371600" lvl="2" indent="-45720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l-GR" sz="1400" dirty="0" smtClean="0">
                <a:latin typeface="Constantia" pitchFamily="18" charset="0"/>
              </a:rPr>
              <a:t>Οι Εθνικές Μονάδες αποφασίζουν ποια ιδρύματα είναι επιλέξιμα για την απλοποιημένη διαδικασία αίτησης</a:t>
            </a:r>
            <a:endParaRPr lang="en-GB" sz="1400" dirty="0" smtClean="0">
              <a:latin typeface="Constantia" pitchFamily="18" charset="0"/>
            </a:endParaRPr>
          </a:p>
        </p:txBody>
      </p:sp>
      <p:graphicFrame>
        <p:nvGraphicFramePr>
          <p:cNvPr id="10242" name="Object 7"/>
          <p:cNvGraphicFramePr>
            <a:graphicFrameLocks noChangeAspect="1"/>
          </p:cNvGraphicFramePr>
          <p:nvPr/>
        </p:nvGraphicFramePr>
        <p:xfrm>
          <a:off x="0" y="5857875"/>
          <a:ext cx="1000125" cy="889000"/>
        </p:xfrm>
        <a:graphic>
          <a:graphicData uri="http://schemas.openxmlformats.org/presentationml/2006/ole">
            <p:oleObj spid="_x0000_s10242" name="Acrobat Document" r:id="rId4" imgW="2340000" imgH="2081160" progId="AcroExch.Document.7">
              <p:embed/>
            </p:oleObj>
          </a:graphicData>
        </a:graphic>
      </p:graphicFrame>
      <p:pic>
        <p:nvPicPr>
          <p:cNvPr id="10245" name="Picture 1" descr="EU_flag_LLP_EL-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0859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3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4429125"/>
          </a:xfrm>
        </p:spPr>
        <p:txBody>
          <a:bodyPr/>
          <a:lstStyle/>
          <a:p>
            <a:pPr algn="ctr">
              <a:defRPr/>
            </a:pPr>
            <a:r>
              <a:rPr lang="el-GR" sz="1400" dirty="0" smtClean="0">
                <a:solidFill>
                  <a:schemeClr val="tx1"/>
                </a:solidFill>
              </a:rPr>
              <a:t/>
            </a:r>
            <a:br>
              <a:rPr lang="el-GR" sz="1400" dirty="0" smtClean="0">
                <a:solidFill>
                  <a:schemeClr val="tx1"/>
                </a:solidFill>
              </a:rPr>
            </a:br>
            <a:r>
              <a:rPr lang="el-GR" sz="1400" dirty="0" smtClean="0">
                <a:solidFill>
                  <a:schemeClr val="tx1"/>
                </a:solidFill>
              </a:rPr>
              <a:t/>
            </a:r>
            <a:br>
              <a:rPr lang="el-GR" sz="1400" dirty="0" smtClean="0">
                <a:solidFill>
                  <a:schemeClr val="tx1"/>
                </a:solidFill>
              </a:rPr>
            </a:br>
            <a:r>
              <a:rPr lang="el-GR" sz="1400" dirty="0" smtClean="0">
                <a:solidFill>
                  <a:schemeClr val="tx1"/>
                </a:solidFill>
              </a:rPr>
              <a:t/>
            </a:r>
            <a:br>
              <a:rPr lang="el-GR" sz="1400" dirty="0" smtClean="0">
                <a:solidFill>
                  <a:schemeClr val="tx1"/>
                </a:solidFill>
              </a:rPr>
            </a:br>
            <a:r>
              <a:rPr lang="el-GR" sz="2400" dirty="0" smtClean="0">
                <a:solidFill>
                  <a:schemeClr val="tx1"/>
                </a:solidFill>
              </a:rPr>
              <a:t> </a:t>
            </a:r>
            <a:r>
              <a:rPr lang="el-GR" sz="1400" dirty="0" smtClean="0">
                <a:solidFill>
                  <a:schemeClr val="tx1"/>
                </a:solidFill>
              </a:rPr>
              <a:t/>
            </a:r>
            <a:br>
              <a:rPr lang="el-GR" sz="1400" dirty="0" smtClean="0">
                <a:solidFill>
                  <a:schemeClr val="tx1"/>
                </a:solidFill>
              </a:rPr>
            </a:b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11268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827584" y="908720"/>
            <a:ext cx="7772400" cy="500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4000" dirty="0" smtClean="0">
                <a:solidFill>
                  <a:srgbClr val="C00000"/>
                </a:solidFill>
                <a:latin typeface="+mj-lt"/>
              </a:rPr>
              <a:t>ΜΕΤΑΒΑΤΙΚΗ ΠΕΡΙΟΔΟΣ</a:t>
            </a: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8143875" y="0"/>
          <a:ext cx="1000125" cy="889000"/>
        </p:xfrm>
        <a:graphic>
          <a:graphicData uri="http://schemas.openxmlformats.org/presentationml/2006/ole">
            <p:oleObj spid="_x0000_s11266" name="Acrobat Document" r:id="rId4" imgW="2340000" imgH="2081160" progId="AcroExch.Document.7">
              <p:embed/>
            </p:oleObj>
          </a:graphicData>
        </a:graphic>
      </p:graphicFrame>
      <p:pic>
        <p:nvPicPr>
          <p:cNvPr id="11270" name="Picture 1" descr="EU_flag_LLP_EL-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29411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- Διάγραμμα"/>
          <p:cNvGraphicFramePr/>
          <p:nvPr/>
        </p:nvGraphicFramePr>
        <p:xfrm>
          <a:off x="971600" y="1916832"/>
          <a:ext cx="7704856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1 - Τίτλος"/>
          <p:cNvSpPr>
            <a:spLocks noGrp="1"/>
          </p:cNvSpPr>
          <p:nvPr>
            <p:ph type="ctrTitle"/>
          </p:nvPr>
        </p:nvSpPr>
        <p:spPr bwMode="auto">
          <a:xfrm>
            <a:off x="683568" y="0"/>
            <a:ext cx="7772400" cy="428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4000" b="0" dirty="0" smtClean="0">
                <a:solidFill>
                  <a:srgbClr val="C00000"/>
                </a:solidFill>
                <a:effectLst/>
              </a:rPr>
              <a:t>ΚΕΝΤΡΙΚΕΣ ΔΡΑΣΕΙΣ </a:t>
            </a:r>
            <a:r>
              <a:rPr lang="en-US" sz="4000" b="0" dirty="0" smtClean="0">
                <a:solidFill>
                  <a:srgbClr val="C00000"/>
                </a:solidFill>
                <a:effectLst/>
              </a:rPr>
              <a:t>ERASMUS</a:t>
            </a:r>
            <a:endParaRPr lang="el-GR" sz="4000" b="0" dirty="0" smtClean="0">
              <a:solidFill>
                <a:srgbClr val="C00000"/>
              </a:solidFill>
              <a:effectLst/>
            </a:endParaRPr>
          </a:p>
        </p:txBody>
      </p:sp>
      <p:sp>
        <p:nvSpPr>
          <p:cNvPr id="13316" name="2 - Υπότιτλος"/>
          <p:cNvSpPr>
            <a:spLocks noGrp="1"/>
          </p:cNvSpPr>
          <p:nvPr>
            <p:ph type="subTitle" idx="1"/>
          </p:nvPr>
        </p:nvSpPr>
        <p:spPr bwMode="auto">
          <a:xfrm>
            <a:off x="0" y="2996952"/>
            <a:ext cx="7120880" cy="93610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sz="1000" smtClean="0"/>
          </a:p>
          <a:p>
            <a:endParaRPr lang="el-GR" smtClean="0"/>
          </a:p>
        </p:txBody>
      </p:sp>
      <p:sp>
        <p:nvSpPr>
          <p:cNvPr id="13317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081DD1-AB24-41FD-9E5B-15E992096933}" type="slidenum">
              <a:rPr lang="de-DE" smtClean="0"/>
              <a:pPr/>
              <a:t>12</a:t>
            </a:fld>
            <a:endParaRPr lang="de-DE" smtClean="0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395536" y="597038"/>
          <a:ext cx="8424936" cy="6260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171"/>
                <a:gridCol w="1684929"/>
                <a:gridCol w="1711415"/>
                <a:gridCol w="1698171"/>
                <a:gridCol w="1632250"/>
              </a:tblGrid>
              <a:tr h="418519"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δράση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smtClean="0"/>
                        <a:t>αιτούντες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επιχορήγηση</a:t>
                      </a:r>
                      <a:r>
                        <a:rPr lang="el-GR" sz="1100" baseline="0" dirty="0" smtClean="0"/>
                        <a:t> από ΕΕ 75%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διάρκεια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αριθμός εταίρων</a:t>
                      </a:r>
                      <a:endParaRPr lang="el-GR" sz="1100" dirty="0"/>
                    </a:p>
                  </a:txBody>
                  <a:tcPr/>
                </a:tc>
              </a:tr>
              <a:tr h="14926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dirty="0" smtClean="0"/>
                        <a:t>Ακαδημαϊκά </a:t>
                      </a:r>
                      <a:r>
                        <a:rPr lang="el-GR" sz="1000" b="1" dirty="0" smtClean="0"/>
                        <a:t>δίκτυα</a:t>
                      </a:r>
                      <a:endParaRPr lang="en-US" sz="10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dirty="0" smtClean="0"/>
                        <a:t>Σκοπός</a:t>
                      </a:r>
                      <a:r>
                        <a:rPr lang="en-US" sz="1000" dirty="0" smtClean="0"/>
                        <a:t>: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l-GR" sz="1000" baseline="0" dirty="0" smtClean="0"/>
                        <a:t>βελτίωση της διδασκαλίας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aseline="0" dirty="0" smtClean="0"/>
                        <a:t>Ανάπτυξη της ευρωπαϊκής διάστασης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aseline="0" dirty="0" smtClean="0"/>
                        <a:t>Προώθηση καινοτομίας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aseline="0" dirty="0" smtClean="0"/>
                        <a:t>Ανταλλαγή καλών πρακτικών</a:t>
                      </a:r>
                      <a:endParaRPr lang="el-GR" sz="1000" dirty="0" smtClean="0"/>
                    </a:p>
                    <a:p>
                      <a:endParaRPr lang="el-G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Ιδρύματα Ανώτατης εκπαίδευσης 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(Ε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UC) </a:t>
                      </a:r>
                      <a:r>
                        <a:rPr lang="el-GR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&amp; από τρίτες χώρες (μόνο εταίροι)</a:t>
                      </a:r>
                    </a:p>
                    <a:p>
                      <a:r>
                        <a:rPr lang="el-GR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Δημόσιοι φορείς</a:t>
                      </a:r>
                    </a:p>
                    <a:p>
                      <a:r>
                        <a:rPr lang="el-GR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Επιχειρήσεις</a:t>
                      </a:r>
                    </a:p>
                    <a:p>
                      <a:r>
                        <a:rPr lang="el-GR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Ενώσεις και άλλοι σχετικοί οργανισμοί που δραστηριοποιούνται στον τομέα της  Ανώτατης</a:t>
                      </a:r>
                    </a:p>
                    <a:p>
                      <a:r>
                        <a:rPr lang="el-GR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Εκπαίδευσης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900" dirty="0" smtClean="0"/>
                        <a:t>600.000 €</a:t>
                      </a:r>
                      <a:endParaRPr lang="el-G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3 έτη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900" dirty="0" smtClean="0"/>
                        <a:t>25 εταίροι</a:t>
                      </a:r>
                      <a:r>
                        <a:rPr lang="el-GR" sz="900" baseline="0" dirty="0" smtClean="0"/>
                        <a:t> από 25 χώρες</a:t>
                      </a:r>
                      <a:endParaRPr lang="el-GR" sz="900" dirty="0" smtClean="0"/>
                    </a:p>
                    <a:p>
                      <a:endParaRPr lang="en-US" sz="900" baseline="0" dirty="0" smtClean="0"/>
                    </a:p>
                  </a:txBody>
                  <a:tcPr/>
                </a:tc>
              </a:tr>
              <a:tr h="2092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dirty="0" smtClean="0"/>
                        <a:t>Πολυμερή</a:t>
                      </a:r>
                      <a:r>
                        <a:rPr lang="el-GR" sz="1000" b="1" baseline="0" dirty="0" smtClean="0"/>
                        <a:t> σχέδια</a:t>
                      </a:r>
                      <a:endParaRPr lang="el-GR" sz="1000" b="1" dirty="0" smtClean="0"/>
                    </a:p>
                    <a:p>
                      <a:endParaRPr lang="el-GR" sz="1000" dirty="0" smtClean="0"/>
                    </a:p>
                    <a:p>
                      <a:r>
                        <a:rPr lang="el-GR" sz="1000" dirty="0" smtClean="0"/>
                        <a:t>Προτεραιότητες</a:t>
                      </a:r>
                      <a:r>
                        <a:rPr lang="en-US" sz="1000" dirty="0" smtClean="0"/>
                        <a:t>:</a:t>
                      </a:r>
                    </a:p>
                    <a:p>
                      <a:r>
                        <a:rPr lang="el-GR" sz="1000" dirty="0" smtClean="0"/>
                        <a:t>-κοινωνική διάσταση της εκπαίδευσης</a:t>
                      </a:r>
                    </a:p>
                    <a:p>
                      <a:r>
                        <a:rPr lang="el-GR" sz="1000" dirty="0" smtClean="0"/>
                        <a:t>-βελτίωση ποιότητας, συνάφειας /συνεργασία με αγορά εργασίας/διασυνοριακή</a:t>
                      </a:r>
                      <a:r>
                        <a:rPr lang="el-GR" sz="1000" baseline="0" dirty="0" smtClean="0"/>
                        <a:t> συνεργασία</a:t>
                      </a:r>
                    </a:p>
                    <a:p>
                      <a:r>
                        <a:rPr lang="el-GR" sz="1000" baseline="0" dirty="0" smtClean="0"/>
                        <a:t>- «Συμμαχίες γνώσης»</a:t>
                      </a:r>
                      <a:endParaRPr lang="el-GR" sz="1000" dirty="0" smtClean="0"/>
                    </a:p>
                    <a:p>
                      <a:r>
                        <a:rPr lang="el-GR" sz="1000" dirty="0" smtClean="0"/>
                        <a:t>-Ενίσχυση</a:t>
                      </a:r>
                      <a:r>
                        <a:rPr lang="el-GR" sz="1000" baseline="0" dirty="0" smtClean="0"/>
                        <a:t> αυτονομίας &amp; λογοδοσίας ιδρυμάτων</a:t>
                      </a:r>
                      <a:endParaRPr lang="el-G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Ιδρύματα Ανώτατης Εκπαίδευσης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EUC)</a:t>
                      </a:r>
                      <a:r>
                        <a:rPr lang="el-GR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από τρίτες χώρες (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μόνο εταίροι)</a:t>
                      </a:r>
                    </a:p>
                    <a:p>
                      <a:r>
                        <a:rPr lang="el-G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Επιχειρήσεις, ιδίως ΜΜΕ</a:t>
                      </a:r>
                    </a:p>
                    <a:p>
                      <a:r>
                        <a:rPr lang="el-GR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Επαγγελματικές οργανώσεις</a:t>
                      </a:r>
                    </a:p>
                    <a:p>
                      <a:r>
                        <a:rPr lang="el-GR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Εμπορικά επιμελητήρια</a:t>
                      </a:r>
                    </a:p>
                    <a:p>
                      <a:r>
                        <a:rPr lang="el-GR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Κοινωνικοί εταίροι</a:t>
                      </a:r>
                    </a:p>
                    <a:p>
                      <a:r>
                        <a:rPr lang="el-GR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Τοπικοί/ περιφερειακοί/ εθνικοί φορείς</a:t>
                      </a:r>
                    </a:p>
                    <a:p>
                      <a:r>
                        <a:rPr lang="el-GR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Ενώσεις και άλλοι σχετικοί οργανισμοί που δραστηριοποιούνται στον τομέα της Ανώτατης</a:t>
                      </a:r>
                    </a:p>
                    <a:p>
                      <a:r>
                        <a:rPr lang="el-GR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Εκπαίδευσης</a:t>
                      </a:r>
                      <a:endParaRPr lang="el-G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900" dirty="0" smtClean="0"/>
                        <a:t>400.000 €</a:t>
                      </a:r>
                      <a:endParaRPr lang="el-G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min:2 </a:t>
                      </a:r>
                      <a:r>
                        <a:rPr lang="el-GR" sz="900" dirty="0" smtClean="0"/>
                        <a:t>χρόνια</a:t>
                      </a:r>
                    </a:p>
                    <a:p>
                      <a:r>
                        <a:rPr lang="en-US" sz="900" dirty="0" smtClean="0"/>
                        <a:t>Max:3 </a:t>
                      </a:r>
                      <a:r>
                        <a:rPr lang="el-GR" sz="900" dirty="0" smtClean="0"/>
                        <a:t>χρόνια</a:t>
                      </a:r>
                      <a:endParaRPr lang="en-US" sz="900" dirty="0" smtClean="0"/>
                    </a:p>
                    <a:p>
                      <a:endParaRPr lang="en-US" sz="900" dirty="0" smtClean="0"/>
                    </a:p>
                    <a:p>
                      <a:endParaRPr lang="el-GR" sz="900" dirty="0" smtClean="0"/>
                    </a:p>
                    <a:p>
                      <a:endParaRPr lang="el-GR" sz="900" dirty="0" smtClean="0"/>
                    </a:p>
                    <a:p>
                      <a:endParaRPr lang="el-GR" sz="900" dirty="0" smtClean="0"/>
                    </a:p>
                    <a:p>
                      <a:endParaRPr lang="el-GR" sz="900" dirty="0" smtClean="0"/>
                    </a:p>
                    <a:p>
                      <a:r>
                        <a:rPr lang="el-GR" sz="900" dirty="0" smtClean="0"/>
                        <a:t>«Συμμαχίες</a:t>
                      </a:r>
                      <a:r>
                        <a:rPr lang="el-GR" sz="900" baseline="0" dirty="0" smtClean="0"/>
                        <a:t> γνώσεις» </a:t>
                      </a:r>
                      <a:r>
                        <a:rPr lang="en-US" sz="900" baseline="0" dirty="0" smtClean="0"/>
                        <a:t>: 2 </a:t>
                      </a:r>
                      <a:r>
                        <a:rPr lang="el-GR" sz="900" baseline="0" dirty="0" smtClean="0"/>
                        <a:t>χρόνια</a:t>
                      </a:r>
                      <a:endParaRPr lang="el-GR" sz="900" dirty="0" smtClean="0"/>
                    </a:p>
                    <a:p>
                      <a:endParaRPr lang="el-G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900" dirty="0" smtClean="0"/>
                        <a:t>3 ιδρύματα</a:t>
                      </a:r>
                      <a:r>
                        <a:rPr lang="el-GR" sz="900" baseline="0" dirty="0" smtClean="0"/>
                        <a:t> από 3 διαφορετικές χώρες που μετέχουν στο </a:t>
                      </a:r>
                      <a:r>
                        <a:rPr lang="en-US" sz="900" baseline="0" dirty="0" smtClean="0"/>
                        <a:t>LLP/</a:t>
                      </a:r>
                    </a:p>
                    <a:p>
                      <a:endParaRPr lang="el-GR" sz="900" baseline="0" dirty="0" smtClean="0"/>
                    </a:p>
                    <a:p>
                      <a:endParaRPr lang="el-GR" sz="900" baseline="0" dirty="0" smtClean="0"/>
                    </a:p>
                    <a:p>
                      <a:endParaRPr lang="el-GR" sz="900" baseline="0" dirty="0" smtClean="0"/>
                    </a:p>
                    <a:p>
                      <a:r>
                        <a:rPr lang="el-GR" sz="900" baseline="0" dirty="0" smtClean="0"/>
                        <a:t>Τουλάχιστον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l-GR" sz="900" baseline="0" dirty="0" smtClean="0"/>
                        <a:t>1 ίδρυμα Ανώτατης Εκπαίδευσης +  </a:t>
                      </a:r>
                      <a:r>
                        <a:rPr lang="fr-FR" sz="900" baseline="0" dirty="0" smtClean="0"/>
                        <a:t>1 </a:t>
                      </a:r>
                      <a:r>
                        <a:rPr lang="el-GR" sz="900" baseline="0" dirty="0" smtClean="0"/>
                        <a:t>επιχείρηση</a:t>
                      </a:r>
                    </a:p>
                    <a:p>
                      <a:endParaRPr lang="el-GR" sz="900" dirty="0"/>
                    </a:p>
                  </a:txBody>
                  <a:tcPr/>
                </a:tc>
              </a:tr>
              <a:tr h="15128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dirty="0" smtClean="0"/>
                        <a:t>Συνοδευτικά</a:t>
                      </a:r>
                      <a:r>
                        <a:rPr lang="el-GR" sz="1000" b="1" baseline="0" dirty="0" smtClean="0"/>
                        <a:t> μέτρα</a:t>
                      </a:r>
                      <a:endParaRPr lang="el-GR" sz="1000" b="1" dirty="0" smtClean="0"/>
                    </a:p>
                    <a:p>
                      <a:endParaRPr lang="el-GR" sz="1000" dirty="0" smtClean="0"/>
                    </a:p>
                    <a:p>
                      <a:r>
                        <a:rPr lang="el-GR" sz="1000" dirty="0" smtClean="0"/>
                        <a:t>-Συνάφεια με πολιτική</a:t>
                      </a:r>
                      <a:r>
                        <a:rPr lang="el-GR" sz="1000" baseline="0" dirty="0" smtClean="0"/>
                        <a:t> ΕΕ για τον εκσυγχρονισμό </a:t>
                      </a:r>
                      <a:r>
                        <a:rPr lang="el-GR" sz="1000" baseline="0" smtClean="0"/>
                        <a:t>της Ανώτατης </a:t>
                      </a:r>
                      <a:r>
                        <a:rPr lang="el-GR" sz="1000" baseline="0" dirty="0" smtClean="0"/>
                        <a:t>Εκπαίδευσης</a:t>
                      </a:r>
                    </a:p>
                    <a:p>
                      <a:r>
                        <a:rPr lang="el-GR" sz="1000" baseline="0" dirty="0" smtClean="0"/>
                        <a:t>-βελτίωση της υλοποίησης της κινητικότητας </a:t>
                      </a:r>
                      <a:r>
                        <a:rPr lang="en-US" sz="1000" baseline="0" dirty="0" smtClean="0"/>
                        <a:t>ERASMUS</a:t>
                      </a:r>
                    </a:p>
                    <a:p>
                      <a:r>
                        <a:rPr lang="en-US" sz="1000" baseline="0" dirty="0" smtClean="0"/>
                        <a:t>-</a:t>
                      </a:r>
                      <a:r>
                        <a:rPr lang="el-GR" sz="1000" baseline="0" dirty="0" smtClean="0"/>
                        <a:t>Διάδοση αποτελεσμάτων</a:t>
                      </a:r>
                    </a:p>
                    <a:p>
                      <a:r>
                        <a:rPr lang="el-GR" sz="1000" baseline="0" dirty="0" smtClean="0"/>
                        <a:t>-Συνέργιες μεταξύ τομεακών Προγραμμάτων</a:t>
                      </a:r>
                      <a:endParaRPr lang="el-G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Ιδρύματα Ανώτατης εκπαίδευσης (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EUC)</a:t>
                      </a:r>
                      <a:r>
                        <a:rPr lang="el-GR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Ενώσεις, δίκτυα ή όμιλοι ιδρυμάτων Ανώτατης εκπαίδευσης ή άλλοι οργανισμοί που</a:t>
                      </a:r>
                    </a:p>
                    <a:p>
                      <a:r>
                        <a:rPr lang="el-GR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δραστηριοποιούνται στον τομέα της Ανώτατης εκπαίδευσης</a:t>
                      </a:r>
                      <a:endParaRPr lang="el-G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900" dirty="0" smtClean="0"/>
                        <a:t>150.000 €</a:t>
                      </a:r>
                      <a:endParaRPr lang="el-G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900" dirty="0" smtClean="0"/>
                        <a:t>1 έτος</a:t>
                      </a:r>
                      <a:endParaRPr lang="el-G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900" dirty="0" smtClean="0"/>
                        <a:t>Τουλάχιστον</a:t>
                      </a:r>
                      <a:r>
                        <a:rPr lang="el-GR" sz="900" baseline="0" dirty="0" smtClean="0"/>
                        <a:t> 1 οργανισμός</a:t>
                      </a:r>
                      <a:endParaRPr lang="el-GR" sz="900" dirty="0"/>
                    </a:p>
                  </a:txBody>
                  <a:tcPr/>
                </a:tc>
              </a:tr>
              <a:tr h="358730">
                <a:tc gridSpan="5">
                  <a:txBody>
                    <a:bodyPr/>
                    <a:lstStyle/>
                    <a:p>
                      <a:r>
                        <a:rPr lang="en-US" sz="1200" dirty="0" smtClean="0">
                          <a:hlinkClick r:id="rId3"/>
                        </a:rPr>
                        <a:t>http://eacea.ec.europa.eu/llp/funding/2013/call_lifelong_learning_2013.php</a:t>
                      </a:r>
                      <a:r>
                        <a:rPr lang="el-GR" sz="1200" dirty="0" smtClean="0"/>
                        <a:t>      </a:t>
                      </a:r>
                      <a:r>
                        <a:rPr lang="el-GR" sz="1200" dirty="0" smtClean="0">
                          <a:solidFill>
                            <a:srgbClr val="FF0000"/>
                          </a:solidFill>
                        </a:rPr>
                        <a:t>ΚΑΤΑΛΗΚΤΙΚΗ</a:t>
                      </a:r>
                      <a:r>
                        <a:rPr lang="el-GR" sz="1200" baseline="0" dirty="0" smtClean="0">
                          <a:solidFill>
                            <a:srgbClr val="FF0000"/>
                          </a:solidFill>
                        </a:rPr>
                        <a:t> ΗΜΕΡΟΜΗΝΙΑ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:31/1/201</a:t>
                      </a:r>
                      <a:r>
                        <a:rPr lang="el-GR" sz="1200" baseline="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l-G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8143875" y="0"/>
          <a:ext cx="1000125" cy="889000"/>
        </p:xfrm>
        <a:graphic>
          <a:graphicData uri="http://schemas.openxmlformats.org/presentationml/2006/ole">
            <p:oleObj spid="_x0000_s14338" name="Acrobat Document" r:id="rId4" imgW="2340000" imgH="2081160" progId="AcroExch.Document.7">
              <p:embed/>
            </p:oleObj>
          </a:graphicData>
        </a:graphic>
      </p:graphicFrame>
      <p:pic>
        <p:nvPicPr>
          <p:cNvPr id="14340" name="Picture 1" descr="EU_flag_LLP_EL-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411760" cy="80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thank yo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484784"/>
            <a:ext cx="6028134" cy="4621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1026"/>
          <p:cNvGrpSpPr>
            <a:grpSpLocks/>
          </p:cNvGrpSpPr>
          <p:nvPr/>
        </p:nvGrpSpPr>
        <p:grpSpPr bwMode="auto">
          <a:xfrm>
            <a:off x="107504" y="1988840"/>
            <a:ext cx="4067175" cy="3600872"/>
            <a:chOff x="143" y="1433"/>
            <a:chExt cx="1997" cy="1805"/>
          </a:xfrm>
        </p:grpSpPr>
        <p:sp>
          <p:nvSpPr>
            <p:cNvPr id="7190" name="Oval 1027"/>
            <p:cNvSpPr>
              <a:spLocks noChangeArrowheads="1"/>
            </p:cNvSpPr>
            <p:nvPr/>
          </p:nvSpPr>
          <p:spPr bwMode="auto">
            <a:xfrm>
              <a:off x="1010" y="2340"/>
              <a:ext cx="1130" cy="898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l-GR" sz="1100" b="1" dirty="0">
                  <a:latin typeface="+mj-lt"/>
                </a:rPr>
                <a:t>Πρόγραμμα Νεολαία σε κίνηση</a:t>
              </a:r>
              <a:endParaRPr lang="en-GB" sz="1100" b="1" dirty="0">
                <a:latin typeface="+mj-lt"/>
              </a:endParaRPr>
            </a:p>
          </p:txBody>
        </p:sp>
        <p:sp>
          <p:nvSpPr>
            <p:cNvPr id="7191" name="Oval 1028"/>
            <p:cNvSpPr>
              <a:spLocks noChangeArrowheads="1"/>
            </p:cNvSpPr>
            <p:nvPr/>
          </p:nvSpPr>
          <p:spPr bwMode="auto">
            <a:xfrm>
              <a:off x="1047" y="1433"/>
              <a:ext cx="1093" cy="84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l-GR" sz="1200" b="1" dirty="0">
                  <a:latin typeface="+mj-lt"/>
                </a:rPr>
                <a:t>Διεθνή Προγράμματα </a:t>
              </a:r>
            </a:p>
            <a:p>
              <a:pPr algn="ctr" eaLnBrk="0" hangingPunct="0">
                <a:lnSpc>
                  <a:spcPct val="90000"/>
                </a:lnSpc>
                <a:defRPr/>
              </a:pPr>
              <a:r>
                <a:rPr lang="el-GR" sz="1200" b="1" dirty="0">
                  <a:latin typeface="+mj-lt"/>
                </a:rPr>
                <a:t>Ανώτατης Εκπαίδευσης</a:t>
              </a:r>
              <a:endParaRPr lang="fr-BE" sz="1200" b="1" dirty="0">
                <a:latin typeface="+mj-lt"/>
              </a:endParaRPr>
            </a:p>
            <a:p>
              <a:pPr algn="ctr" eaLnBrk="0" hangingPunct="0">
                <a:lnSpc>
                  <a:spcPct val="90000"/>
                </a:lnSpc>
                <a:defRPr/>
              </a:pPr>
              <a:endParaRPr lang="en-GB" sz="1000" b="1" dirty="0">
                <a:latin typeface="+mj-lt"/>
                <a:ea typeface="MS PGothic" pitchFamily="34" charset="-128"/>
              </a:endParaRPr>
            </a:p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GB" sz="1000" b="1" dirty="0">
                  <a:latin typeface="+mj-lt"/>
                  <a:ea typeface="MS PGothic" pitchFamily="34" charset="-128"/>
                </a:rPr>
                <a:t>Erasmus </a:t>
              </a:r>
              <a:r>
                <a:rPr lang="en-GB" sz="1000" b="1" dirty="0" err="1">
                  <a:latin typeface="+mj-lt"/>
                  <a:ea typeface="MS PGothic" pitchFamily="34" charset="-128"/>
                </a:rPr>
                <a:t>Mundus</a:t>
              </a:r>
              <a:r>
                <a:rPr lang="en-GB" sz="1000" b="1" dirty="0">
                  <a:latin typeface="+mj-lt"/>
                  <a:ea typeface="MS PGothic" pitchFamily="34" charset="-128"/>
                </a:rPr>
                <a:t>, </a:t>
              </a:r>
            </a:p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GB" sz="1000" b="1" dirty="0">
                  <a:latin typeface="+mj-lt"/>
                  <a:ea typeface="MS PGothic" pitchFamily="34" charset="-128"/>
                </a:rPr>
                <a:t>Tempus,</a:t>
              </a:r>
            </a:p>
            <a:p>
              <a:pPr algn="ctr" eaLnBrk="0" hangingPunct="0">
                <a:lnSpc>
                  <a:spcPct val="90000"/>
                </a:lnSpc>
                <a:defRPr/>
              </a:pPr>
              <a:r>
                <a:rPr lang="fr-BE" sz="1000" b="1" dirty="0">
                  <a:latin typeface="+mj-lt"/>
                  <a:ea typeface="MS PGothic" pitchFamily="34" charset="-128"/>
                </a:rPr>
                <a:t>Alfa, </a:t>
              </a:r>
              <a:r>
                <a:rPr lang="fr-BE" sz="1000" b="1" dirty="0" err="1">
                  <a:latin typeface="+mj-lt"/>
                  <a:ea typeface="MS PGothic" pitchFamily="34" charset="-128"/>
                </a:rPr>
                <a:t>Edulink</a:t>
              </a:r>
              <a:r>
                <a:rPr lang="el-GR" sz="1000" b="1" dirty="0">
                  <a:latin typeface="+mj-lt"/>
                  <a:ea typeface="MS PGothic" pitchFamily="34" charset="-128"/>
                </a:rPr>
                <a:t>, Διμερή Προγράμματα</a:t>
              </a:r>
            </a:p>
            <a:p>
              <a:pPr algn="ctr" eaLnBrk="0" hangingPunct="0">
                <a:lnSpc>
                  <a:spcPct val="90000"/>
                </a:lnSpc>
                <a:defRPr/>
              </a:pPr>
              <a:r>
                <a:rPr lang="el-GR" sz="1000" b="1" dirty="0">
                  <a:latin typeface="+mj-lt"/>
                  <a:ea typeface="MS PGothic" pitchFamily="34" charset="-128"/>
                </a:rPr>
                <a:t> συνεργασίας</a:t>
              </a:r>
              <a:endParaRPr lang="en-GB" sz="1000" b="1" dirty="0">
                <a:latin typeface="+mj-lt"/>
                <a:ea typeface="MS PGothic" pitchFamily="34" charset="-128"/>
              </a:endParaRPr>
            </a:p>
            <a:p>
              <a:pPr algn="ctr" eaLnBrk="0" hangingPunct="0">
                <a:defRPr/>
              </a:pPr>
              <a:endParaRPr lang="en-GB" sz="1000" b="1" dirty="0">
                <a:latin typeface="+mj-lt"/>
                <a:ea typeface="MS PGothic" pitchFamily="34" charset="-128"/>
              </a:endParaRPr>
            </a:p>
          </p:txBody>
        </p:sp>
        <p:sp>
          <p:nvSpPr>
            <p:cNvPr id="7192" name="Oval 1029"/>
            <p:cNvSpPr>
              <a:spLocks noChangeArrowheads="1"/>
            </p:cNvSpPr>
            <p:nvPr/>
          </p:nvSpPr>
          <p:spPr bwMode="auto">
            <a:xfrm>
              <a:off x="143" y="1471"/>
              <a:ext cx="789" cy="1684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GB" sz="1200" dirty="0">
                <a:latin typeface="Calibri" pitchFamily="34" charset="0"/>
                <a:ea typeface="MS PGothic" pitchFamily="34" charset="-128"/>
              </a:endParaRPr>
            </a:p>
            <a:p>
              <a:pPr algn="ctr" eaLnBrk="0" hangingPunct="0">
                <a:defRPr/>
              </a:pPr>
              <a:endParaRPr lang="en-GB" sz="1200" dirty="0">
                <a:latin typeface="Calibri" pitchFamily="34" charset="0"/>
                <a:ea typeface="MS PGothic" pitchFamily="34" charset="-128"/>
              </a:endParaRPr>
            </a:p>
            <a:p>
              <a:pPr algn="ctr" eaLnBrk="0" hangingPunct="0">
                <a:defRPr/>
              </a:pPr>
              <a:endParaRPr lang="en-GB" sz="1200" dirty="0">
                <a:latin typeface="Calibri" pitchFamily="34" charset="0"/>
                <a:ea typeface="MS PGothic" pitchFamily="34" charset="-128"/>
              </a:endParaRPr>
            </a:p>
            <a:p>
              <a:pPr algn="ctr" eaLnBrk="0" hangingPunct="0">
                <a:defRPr/>
              </a:pPr>
              <a:endParaRPr lang="en-GB" sz="800" dirty="0">
                <a:latin typeface="Calibri" pitchFamily="34" charset="0"/>
                <a:ea typeface="MS PGothic" pitchFamily="34" charset="-128"/>
              </a:endParaRPr>
            </a:p>
            <a:p>
              <a:pPr algn="ctr" eaLnBrk="0" hangingPunct="0">
                <a:defRPr/>
              </a:pPr>
              <a:r>
                <a:rPr lang="en-GB" sz="1200" b="1" dirty="0">
                  <a:latin typeface="+mj-lt"/>
                  <a:ea typeface="MS PGothic" pitchFamily="34" charset="-128"/>
                </a:rPr>
                <a:t>Erasmus</a:t>
              </a:r>
            </a:p>
            <a:p>
              <a:pPr algn="ctr" eaLnBrk="0" hangingPunct="0">
                <a:defRPr/>
              </a:pPr>
              <a:endParaRPr lang="en-GB" sz="1200" b="1" dirty="0">
                <a:latin typeface="+mj-lt"/>
                <a:ea typeface="MS PGothic" pitchFamily="34" charset="-128"/>
              </a:endParaRPr>
            </a:p>
            <a:p>
              <a:pPr algn="ctr" eaLnBrk="0" hangingPunct="0">
                <a:defRPr/>
              </a:pPr>
              <a:r>
                <a:rPr lang="en-GB" sz="1200" b="1" dirty="0" err="1">
                  <a:latin typeface="+mj-lt"/>
                  <a:ea typeface="MS PGothic" pitchFamily="34" charset="-128"/>
                </a:rPr>
                <a:t>Grundtvig</a:t>
              </a:r>
              <a:endParaRPr lang="en-GB" sz="1200" b="1" dirty="0">
                <a:latin typeface="+mj-lt"/>
                <a:ea typeface="MS PGothic" pitchFamily="34" charset="-128"/>
              </a:endParaRPr>
            </a:p>
            <a:p>
              <a:pPr algn="ctr" eaLnBrk="0" hangingPunct="0">
                <a:defRPr/>
              </a:pPr>
              <a:endParaRPr lang="en-GB" sz="600" b="1" dirty="0">
                <a:latin typeface="+mj-lt"/>
                <a:ea typeface="MS PGothic" pitchFamily="34" charset="-128"/>
              </a:endParaRPr>
            </a:p>
            <a:p>
              <a:pPr algn="ctr" eaLnBrk="0" hangingPunct="0">
                <a:defRPr/>
              </a:pPr>
              <a:r>
                <a:rPr lang="en-GB" sz="1200" b="1" dirty="0">
                  <a:latin typeface="+mj-lt"/>
                  <a:ea typeface="MS PGothic" pitchFamily="34" charset="-128"/>
                </a:rPr>
                <a:t>Leonardo</a:t>
              </a:r>
            </a:p>
            <a:p>
              <a:pPr algn="ctr" eaLnBrk="0" hangingPunct="0">
                <a:defRPr/>
              </a:pPr>
              <a:endParaRPr lang="en-GB" sz="600" b="1" dirty="0">
                <a:latin typeface="+mj-lt"/>
                <a:ea typeface="MS PGothic" pitchFamily="34" charset="-128"/>
              </a:endParaRPr>
            </a:p>
            <a:p>
              <a:pPr algn="ctr" eaLnBrk="0" hangingPunct="0">
                <a:defRPr/>
              </a:pPr>
              <a:r>
                <a:rPr lang="en-GB" sz="1200" b="1" dirty="0">
                  <a:latin typeface="+mj-lt"/>
                  <a:ea typeface="MS PGothic" pitchFamily="34" charset="-128"/>
                </a:rPr>
                <a:t>Comenius</a:t>
              </a:r>
            </a:p>
          </p:txBody>
        </p:sp>
        <p:sp>
          <p:nvSpPr>
            <p:cNvPr id="7193" name="Text Box 1030"/>
            <p:cNvSpPr txBox="1">
              <a:spLocks noChangeArrowheads="1"/>
            </p:cNvSpPr>
            <p:nvPr/>
          </p:nvSpPr>
          <p:spPr bwMode="auto">
            <a:xfrm>
              <a:off x="214" y="1794"/>
              <a:ext cx="714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el-GR" sz="1400" b="1" dirty="0">
                  <a:latin typeface="+mj-lt"/>
                </a:rPr>
                <a:t>Πρόγραμμα δια Βίου Μάθηση</a:t>
              </a:r>
              <a:r>
                <a:rPr lang="en-GB" sz="1400" b="1" dirty="0">
                  <a:latin typeface="+mj-lt"/>
                  <a:ea typeface="MS PGothic" pitchFamily="34" charset="-128"/>
                </a:rPr>
                <a:t>:</a:t>
              </a:r>
            </a:p>
          </p:txBody>
        </p:sp>
        <p:sp>
          <p:nvSpPr>
            <p:cNvPr id="2071" name="Line 1031"/>
            <p:cNvSpPr>
              <a:spLocks noChangeShapeType="1"/>
            </p:cNvSpPr>
            <p:nvPr/>
          </p:nvSpPr>
          <p:spPr bwMode="auto">
            <a:xfrm>
              <a:off x="360" y="2113"/>
              <a:ext cx="5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052" name="AutoShape 1032"/>
          <p:cNvSpPr>
            <a:spLocks noChangeArrowheads="1"/>
          </p:cNvSpPr>
          <p:nvPr/>
        </p:nvSpPr>
        <p:spPr bwMode="auto">
          <a:xfrm>
            <a:off x="3708400" y="3194050"/>
            <a:ext cx="1263650" cy="3778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3399FF">
                  <a:alpha val="70000"/>
                </a:srgbClr>
              </a:gs>
              <a:gs pos="100000">
                <a:srgbClr val="FFFF99"/>
              </a:gs>
            </a:gsLst>
            <a:lin ang="0" scaled="1"/>
          </a:gra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3" name="Text Box 1033"/>
          <p:cNvSpPr txBox="1">
            <a:spLocks noChangeArrowheads="1"/>
          </p:cNvSpPr>
          <p:nvPr/>
        </p:nvSpPr>
        <p:spPr bwMode="auto">
          <a:xfrm>
            <a:off x="4475163" y="1316038"/>
            <a:ext cx="4418012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l-GR" b="1">
                <a:latin typeface="Tahoma" pitchFamily="34" charset="0"/>
              </a:rPr>
              <a:t>Ένα ενιαίο πρόγραμμα</a:t>
            </a:r>
            <a:endParaRPr lang="en-GB" b="1">
              <a:latin typeface="Tahoma" pitchFamily="34" charset="0"/>
            </a:endParaRPr>
          </a:p>
        </p:txBody>
      </p:sp>
      <p:sp>
        <p:nvSpPr>
          <p:cNvPr id="7173" name="Text Box 1034"/>
          <p:cNvSpPr txBox="1">
            <a:spLocks noChangeArrowheads="1"/>
          </p:cNvSpPr>
          <p:nvPr/>
        </p:nvSpPr>
        <p:spPr bwMode="auto">
          <a:xfrm>
            <a:off x="500063" y="1000125"/>
            <a:ext cx="292417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l-GR" sz="2000" b="1" dirty="0">
                <a:latin typeface="+mj-lt"/>
              </a:rPr>
              <a:t>ΥΠΑΡΧΟΝΤΑ ΠΡΟΓΡΑΜΜΑΤΑ</a:t>
            </a:r>
            <a:endParaRPr lang="en-GB" sz="2000" b="1" dirty="0">
              <a:latin typeface="+mj-lt"/>
            </a:endParaRPr>
          </a:p>
        </p:txBody>
      </p:sp>
      <p:grpSp>
        <p:nvGrpSpPr>
          <p:cNvPr id="2055" name="Group 1037"/>
          <p:cNvGrpSpPr>
            <a:grpSpLocks/>
          </p:cNvGrpSpPr>
          <p:nvPr/>
        </p:nvGrpSpPr>
        <p:grpSpPr bwMode="auto">
          <a:xfrm>
            <a:off x="4967288" y="1785938"/>
            <a:ext cx="4176712" cy="3352800"/>
            <a:chOff x="2892" y="994"/>
            <a:chExt cx="2631" cy="2572"/>
          </a:xfrm>
        </p:grpSpPr>
        <p:sp>
          <p:nvSpPr>
            <p:cNvPr id="2058" name="Rectangle 1038"/>
            <p:cNvSpPr>
              <a:spLocks noChangeArrowheads="1"/>
            </p:cNvSpPr>
            <p:nvPr/>
          </p:nvSpPr>
          <p:spPr bwMode="auto">
            <a:xfrm>
              <a:off x="2892" y="994"/>
              <a:ext cx="2631" cy="229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9" name="Text Box 1039"/>
            <p:cNvSpPr txBox="1">
              <a:spLocks noChangeArrowheads="1"/>
            </p:cNvSpPr>
            <p:nvPr/>
          </p:nvSpPr>
          <p:spPr bwMode="auto">
            <a:xfrm>
              <a:off x="3501" y="1517"/>
              <a:ext cx="1461" cy="1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el-GR" b="1">
                  <a:latin typeface="Calibri" pitchFamily="34" charset="0"/>
                </a:rPr>
                <a:t>3 βασικοί πυλώνες</a:t>
              </a:r>
              <a:endParaRPr lang="en-GB" b="1">
                <a:latin typeface="Calibri" pitchFamily="34" charset="0"/>
              </a:endParaRPr>
            </a:p>
          </p:txBody>
        </p:sp>
        <p:sp>
          <p:nvSpPr>
            <p:cNvPr id="2060" name="Line 1040"/>
            <p:cNvSpPr>
              <a:spLocks noChangeShapeType="1"/>
            </p:cNvSpPr>
            <p:nvPr/>
          </p:nvSpPr>
          <p:spPr bwMode="auto">
            <a:xfrm>
              <a:off x="3940" y="1925"/>
              <a:ext cx="3" cy="7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61" name="Line 1041"/>
            <p:cNvSpPr>
              <a:spLocks noChangeShapeType="1"/>
            </p:cNvSpPr>
            <p:nvPr/>
          </p:nvSpPr>
          <p:spPr bwMode="auto">
            <a:xfrm>
              <a:off x="4647" y="1925"/>
              <a:ext cx="2" cy="7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62" name="Text Box 1042"/>
            <p:cNvSpPr txBox="1">
              <a:spLocks noChangeArrowheads="1"/>
            </p:cNvSpPr>
            <p:nvPr/>
          </p:nvSpPr>
          <p:spPr bwMode="auto">
            <a:xfrm>
              <a:off x="3300" y="1961"/>
              <a:ext cx="680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en-GB" sz="1400" b="1">
                  <a:latin typeface="Calibri" pitchFamily="34" charset="0"/>
                  <a:ea typeface="MS PGothic" pitchFamily="34" charset="-128"/>
                </a:rPr>
                <a:t>1.</a:t>
              </a:r>
            </a:p>
            <a:p>
              <a:pPr algn="ctr"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el-GR" sz="1400" b="1">
                  <a:solidFill>
                    <a:srgbClr val="FF3300"/>
                  </a:solidFill>
                  <a:latin typeface="Calibri" pitchFamily="34" charset="0"/>
                  <a:ea typeface="MS PGothic" pitchFamily="34" charset="-128"/>
                </a:rPr>
                <a:t>Εκπαι</a:t>
              </a:r>
              <a:endParaRPr lang="en-US" sz="1400" b="1">
                <a:solidFill>
                  <a:srgbClr val="FF3300"/>
                </a:solidFill>
                <a:latin typeface="Calibri" pitchFamily="34" charset="0"/>
                <a:ea typeface="MS PGothic" pitchFamily="34" charset="-128"/>
              </a:endParaRPr>
            </a:p>
            <a:p>
              <a:pPr algn="ctr"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el-GR" sz="1400" b="1">
                  <a:solidFill>
                    <a:srgbClr val="FF3300"/>
                  </a:solidFill>
                  <a:latin typeface="Calibri" pitchFamily="34" charset="0"/>
                  <a:ea typeface="MS PGothic" pitchFamily="34" charset="-128"/>
                </a:rPr>
                <a:t>δευτική κινητικότη</a:t>
              </a:r>
              <a:r>
                <a:rPr lang="en-US" sz="1400" b="1">
                  <a:solidFill>
                    <a:srgbClr val="FF3300"/>
                  </a:solidFill>
                  <a:latin typeface="Calibri" pitchFamily="34" charset="0"/>
                  <a:ea typeface="MS PGothic" pitchFamily="34" charset="-128"/>
                </a:rPr>
                <a:t>-</a:t>
              </a:r>
              <a:r>
                <a:rPr lang="el-GR" sz="1400" b="1">
                  <a:solidFill>
                    <a:srgbClr val="FF3300"/>
                  </a:solidFill>
                  <a:latin typeface="Calibri" pitchFamily="34" charset="0"/>
                  <a:ea typeface="MS PGothic" pitchFamily="34" charset="-128"/>
                </a:rPr>
                <a:t>τα</a:t>
              </a:r>
              <a:endParaRPr lang="en-GB" sz="1400" b="1">
                <a:solidFill>
                  <a:srgbClr val="FF3300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2063" name="Text Box 1043"/>
            <p:cNvSpPr txBox="1">
              <a:spLocks noChangeArrowheads="1"/>
            </p:cNvSpPr>
            <p:nvPr/>
          </p:nvSpPr>
          <p:spPr bwMode="auto">
            <a:xfrm>
              <a:off x="4615" y="1961"/>
              <a:ext cx="669" cy="5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en-GB" sz="1400" b="1">
                  <a:latin typeface="Calibri" pitchFamily="34" charset="0"/>
                  <a:ea typeface="MS PGothic" pitchFamily="34" charset="-128"/>
                </a:rPr>
                <a:t>3.</a:t>
              </a:r>
            </a:p>
            <a:p>
              <a:pPr algn="ctr"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el-GR" sz="1400" b="1">
                  <a:solidFill>
                    <a:srgbClr val="FF3300"/>
                  </a:solidFill>
                  <a:latin typeface="Calibri" pitchFamily="34" charset="0"/>
                  <a:ea typeface="MS PGothic" pitchFamily="34" charset="-128"/>
                </a:rPr>
                <a:t>Υποστήριξη εκπαιδευτικών πολιτικών</a:t>
              </a:r>
              <a:endParaRPr lang="en-GB" sz="1400" b="1">
                <a:solidFill>
                  <a:srgbClr val="FF3300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2064" name="Text Box 1044"/>
            <p:cNvSpPr txBox="1">
              <a:spLocks noChangeArrowheads="1"/>
            </p:cNvSpPr>
            <p:nvPr/>
          </p:nvSpPr>
          <p:spPr bwMode="auto">
            <a:xfrm>
              <a:off x="3935" y="1961"/>
              <a:ext cx="726" cy="4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en-GB" sz="1400" b="1">
                  <a:latin typeface="Calibri" pitchFamily="34" charset="0"/>
                  <a:ea typeface="MS PGothic" pitchFamily="34" charset="-128"/>
                </a:rPr>
                <a:t>2.</a:t>
              </a:r>
            </a:p>
            <a:p>
              <a:pPr algn="ctr"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el-GR" sz="1400" b="1">
                  <a:solidFill>
                    <a:srgbClr val="FF3300"/>
                  </a:solidFill>
                  <a:latin typeface="Calibri" pitchFamily="34" charset="0"/>
                  <a:ea typeface="MS PGothic" pitchFamily="34" charset="-128"/>
                </a:rPr>
                <a:t>Σχέδια Συνεργασίας </a:t>
              </a:r>
            </a:p>
          </p:txBody>
        </p:sp>
        <p:sp>
          <p:nvSpPr>
            <p:cNvPr id="2065" name="Line 1045"/>
            <p:cNvSpPr>
              <a:spLocks noChangeShapeType="1"/>
            </p:cNvSpPr>
            <p:nvPr/>
          </p:nvSpPr>
          <p:spPr bwMode="auto">
            <a:xfrm>
              <a:off x="3396" y="1925"/>
              <a:ext cx="17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66" name="Text Box 1050"/>
            <p:cNvSpPr txBox="1">
              <a:spLocks noChangeArrowheads="1"/>
            </p:cNvSpPr>
            <p:nvPr/>
          </p:nvSpPr>
          <p:spPr bwMode="auto">
            <a:xfrm>
              <a:off x="3742" y="3022"/>
              <a:ext cx="1315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fr-BE" sz="1000" b="1" i="1"/>
                <a:t>    </a:t>
              </a:r>
              <a:endParaRPr lang="fr-BE" sz="1000" b="1"/>
            </a:p>
          </p:txBody>
        </p:sp>
      </p:grpSp>
      <p:sp>
        <p:nvSpPr>
          <p:cNvPr id="7176" name="Text Box 1052"/>
          <p:cNvSpPr txBox="1">
            <a:spLocks noChangeArrowheads="1"/>
          </p:cNvSpPr>
          <p:nvPr/>
        </p:nvSpPr>
        <p:spPr bwMode="auto">
          <a:xfrm>
            <a:off x="4499992" y="5085184"/>
            <a:ext cx="39608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1400" dirty="0">
                <a:latin typeface="+mj-lt"/>
              </a:rPr>
              <a:t>Προϋπολογισμός</a:t>
            </a:r>
            <a:r>
              <a:rPr lang="en-GB" sz="1400" dirty="0">
                <a:latin typeface="+mj-lt"/>
              </a:rPr>
              <a:t>: </a:t>
            </a:r>
            <a:r>
              <a:rPr lang="el-GR" sz="1400" dirty="0">
                <a:latin typeface="+mj-lt"/>
              </a:rPr>
              <a:t>19 δις €</a:t>
            </a:r>
            <a:r>
              <a:rPr lang="en-GB" sz="1400" dirty="0">
                <a:latin typeface="+mj-lt"/>
              </a:rPr>
              <a:t> </a:t>
            </a:r>
            <a:r>
              <a:rPr lang="el-GR" sz="1400" dirty="0">
                <a:latin typeface="+mj-lt"/>
              </a:rPr>
              <a:t>για 7 χρόνια</a:t>
            </a:r>
            <a:r>
              <a:rPr lang="en-GB" sz="1400" dirty="0">
                <a:latin typeface="+mj-lt"/>
              </a:rPr>
              <a:t> </a:t>
            </a:r>
            <a:endParaRPr lang="el-GR" sz="1400" dirty="0">
              <a:latin typeface="+mj-lt"/>
            </a:endParaRPr>
          </a:p>
          <a:p>
            <a:pPr>
              <a:spcBef>
                <a:spcPct val="50000"/>
              </a:spcBef>
              <a:defRPr/>
            </a:pPr>
            <a:r>
              <a:rPr lang="el-GR" sz="1400" dirty="0">
                <a:latin typeface="+mj-lt"/>
              </a:rPr>
              <a:t>Ξεχωριστές δραστηριότητες</a:t>
            </a:r>
            <a:r>
              <a:rPr lang="en-US" sz="1400" dirty="0">
                <a:latin typeface="+mj-lt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en-US" sz="1400" dirty="0">
                <a:latin typeface="+mj-lt"/>
              </a:rPr>
              <a:t>Jean Monnet</a:t>
            </a:r>
            <a:r>
              <a:rPr lang="el-GR" sz="1400" dirty="0">
                <a:latin typeface="+mj-lt"/>
              </a:rPr>
              <a:t>   -  </a:t>
            </a:r>
            <a:r>
              <a:rPr lang="fr-FR" sz="1400" dirty="0">
                <a:latin typeface="+mj-lt"/>
              </a:rPr>
              <a:t>Sport</a:t>
            </a:r>
            <a:r>
              <a:rPr lang="el-GR" sz="1400" dirty="0">
                <a:latin typeface="+mj-lt"/>
              </a:rPr>
              <a:t>/</a:t>
            </a:r>
            <a:r>
              <a:rPr lang="en-US" sz="1400" dirty="0">
                <a:latin typeface="+mj-lt"/>
              </a:rPr>
              <a:t> </a:t>
            </a:r>
            <a:r>
              <a:rPr lang="el-GR" sz="1400" dirty="0">
                <a:latin typeface="+mj-lt"/>
              </a:rPr>
              <a:t>Άθληση</a:t>
            </a:r>
            <a:endParaRPr lang="en-GB" sz="1400" dirty="0">
              <a:latin typeface="+mj-lt"/>
            </a:endParaRPr>
          </a:p>
        </p:txBody>
      </p:sp>
      <p:graphicFrame>
        <p:nvGraphicFramePr>
          <p:cNvPr id="2050" name="Object 27"/>
          <p:cNvGraphicFramePr>
            <a:graphicFrameLocks noChangeAspect="1"/>
          </p:cNvGraphicFramePr>
          <p:nvPr/>
        </p:nvGraphicFramePr>
        <p:xfrm>
          <a:off x="8001000" y="5857875"/>
          <a:ext cx="1000125" cy="889000"/>
        </p:xfrm>
        <a:graphic>
          <a:graphicData uri="http://schemas.openxmlformats.org/presentationml/2006/ole">
            <p:oleObj spid="_x0000_s2050" name="Acrobat Document" r:id="rId5" imgW="2340000" imgH="2081160" progId="AcroExch.Document.7">
              <p:embed/>
            </p:oleObj>
          </a:graphicData>
        </a:graphic>
      </p:graphicFrame>
      <p:pic>
        <p:nvPicPr>
          <p:cNvPr id="2057" name="Picture 1" descr="EU_flag_LLP_EL-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0859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188640"/>
            <a:ext cx="8229600" cy="136815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l-GR" dirty="0" smtClean="0">
                <a:solidFill>
                  <a:srgbClr val="C00000"/>
                </a:solidFill>
              </a:rPr>
              <a:t/>
            </a:r>
            <a:br>
              <a:rPr lang="el-GR" dirty="0" smtClean="0">
                <a:solidFill>
                  <a:srgbClr val="C00000"/>
                </a:solidFill>
              </a:rPr>
            </a:br>
            <a:r>
              <a:rPr lang="el-GR" dirty="0" smtClean="0">
                <a:solidFill>
                  <a:srgbClr val="C00000"/>
                </a:solidFill>
              </a:rPr>
              <a:t>Το νέο Πρόγραμμα 2014-2020</a:t>
            </a:r>
            <a:endParaRPr lang="en-GB" dirty="0" smtClean="0">
              <a:solidFill>
                <a:srgbClr val="C00000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7544" y="1916832"/>
            <a:ext cx="8229600" cy="4060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</a:rPr>
              <a:t>Έμφαση στην απλοποίηση των διαδικασιών, χρηματοδότηση βάσει απόδοσης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</a:rPr>
              <a:t>11 δράσεις 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 (4 </a:t>
            </a:r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</a:rPr>
              <a:t>δράσεις κινητικότητας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, 4 </a:t>
            </a:r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</a:rPr>
              <a:t>δράσεις συνεργασίας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 and 3 </a:t>
            </a:r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</a:rPr>
              <a:t>δράσεις υποστήριξης πολιτικών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</a:rPr>
              <a:t>Ενίσχυση της χρηματοδότησης βάσει κλιμάκων μοναδιαίου κόστους</a:t>
            </a:r>
            <a:endParaRPr lang="en-GB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</a:rPr>
              <a:t>Χρηματοδότηση χωρών εκτός ΕΕ σύμφωνα </a:t>
            </a:r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</a:rPr>
              <a:t>με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</a:rPr>
              <a:t>τις </a:t>
            </a:r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</a:rPr>
              <a:t>γεωγραφικές, αναπτυξιακές και πολιτικές προτεραιότητες της ΕΕ</a:t>
            </a:r>
            <a:endParaRPr lang="en-GB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8143875" y="0"/>
          <a:ext cx="1000125" cy="889000"/>
        </p:xfrm>
        <a:graphic>
          <a:graphicData uri="http://schemas.openxmlformats.org/presentationml/2006/ole">
            <p:oleObj spid="_x0000_s3074" name="Acrobat Document" r:id="rId4" imgW="2340000" imgH="2081160" progId="AcroExch.Document.7">
              <p:embed/>
            </p:oleObj>
          </a:graphicData>
        </a:graphic>
      </p:graphicFrame>
      <p:pic>
        <p:nvPicPr>
          <p:cNvPr id="3077" name="Picture 1" descr="EU_flag_LLP_EL-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29411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4211960" y="1268760"/>
            <a:ext cx="4679950" cy="22320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1400" dirty="0"/>
              <a:t>Κινητικότητα φοιτητών </a:t>
            </a:r>
            <a:r>
              <a:rPr lang="en-US" sz="1400" dirty="0"/>
              <a:t>ERASMUS </a:t>
            </a:r>
            <a:r>
              <a:rPr lang="el-GR" sz="1400" dirty="0"/>
              <a:t>όλων των κύκλων σπουδών + κινητικότητα προσωπικού για διδασκαλία/επιμόρφωση</a:t>
            </a:r>
          </a:p>
          <a:p>
            <a:pPr algn="ctr">
              <a:defRPr/>
            </a:pPr>
            <a:r>
              <a:rPr lang="el-GR" sz="1400" dirty="0"/>
              <a:t>Καινοτομία</a:t>
            </a:r>
            <a:r>
              <a:rPr lang="en-US" sz="1400" dirty="0"/>
              <a:t>:</a:t>
            </a:r>
            <a:r>
              <a:rPr lang="fr-FR" sz="1400" dirty="0"/>
              <a:t>To </a:t>
            </a:r>
            <a:r>
              <a:rPr lang="el-GR" sz="1400" dirty="0"/>
              <a:t>Ε</a:t>
            </a:r>
            <a:r>
              <a:rPr lang="en-US" sz="1400" dirty="0"/>
              <a:t>RASMUS </a:t>
            </a:r>
            <a:r>
              <a:rPr lang="el-GR" sz="1400" dirty="0"/>
              <a:t>ανοίγει όλες τις δράσεις του σε όλες τις χώρες </a:t>
            </a:r>
          </a:p>
          <a:p>
            <a:pPr algn="ctr">
              <a:defRPr/>
            </a:pPr>
            <a:r>
              <a:rPr lang="el-GR" sz="1400" dirty="0"/>
              <a:t>Ενσωμάτωση της πρώην δράσης 2 του </a:t>
            </a:r>
            <a:r>
              <a:rPr lang="en-US" sz="1400" dirty="0"/>
              <a:t>ERASMUS MUNDUS</a:t>
            </a:r>
          </a:p>
          <a:p>
            <a:pPr algn="ctr">
              <a:defRPr/>
            </a:pPr>
            <a:r>
              <a:rPr lang="en-US" sz="1400" dirty="0"/>
              <a:t>-</a:t>
            </a:r>
            <a:r>
              <a:rPr lang="el-GR" sz="1400" dirty="0"/>
              <a:t>για κινητικότητα εκτός ΕΕ θα εφαρμόζονται πολιτικές προτεραιότητες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4211638" y="5229200"/>
            <a:ext cx="4932362" cy="12239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ΦΟΙΤΗΤΙΚΑ ΔΑΝΕΙΑ ΓΙΑ ΜΕΤΑΠΤΥΧΙΑΚΕΣ ΣΠΟΥΔΕΣ</a:t>
            </a:r>
          </a:p>
          <a:p>
            <a:pPr algn="ctr">
              <a:defRPr/>
            </a:pPr>
            <a:r>
              <a:rPr lang="el-GR" dirty="0"/>
              <a:t>330.000 φοιτητές αναμένεται να επωφεληθούν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4211637" y="3717032"/>
            <a:ext cx="4932363" cy="12239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ΥΠΟΤΡΟΦΙΕΣ ΓΙΑ ΚΟΙΝΑ ΜΕΤΑΠΤΥΧΙΑΚΑ ΠΡΟΓΡΑΜΜΑΤΑ</a:t>
            </a:r>
            <a:endParaRPr lang="en-US" dirty="0"/>
          </a:p>
          <a:p>
            <a:pPr algn="ctr">
              <a:defRPr/>
            </a:pPr>
            <a:r>
              <a:rPr lang="el-GR" dirty="0"/>
              <a:t>Διατηρείται η δράση 1 </a:t>
            </a:r>
            <a:r>
              <a:rPr lang="en-US" dirty="0"/>
              <a:t>ERASMUS MUNDUS</a:t>
            </a:r>
            <a:endParaRPr lang="el-GR" dirty="0"/>
          </a:p>
          <a:p>
            <a:pPr algn="ctr">
              <a:defRPr/>
            </a:pP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395536" y="908720"/>
            <a:ext cx="2735262" cy="5544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u="sng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l-GR" b="1" u="sng" dirty="0" smtClean="0">
                <a:solidFill>
                  <a:schemeClr val="bg1"/>
                </a:solidFill>
              </a:rPr>
              <a:t>1</a:t>
            </a:r>
            <a:r>
              <a:rPr lang="el-GR" b="1" u="sng" baseline="30000" dirty="0" smtClean="0">
                <a:solidFill>
                  <a:schemeClr val="bg1"/>
                </a:solidFill>
              </a:rPr>
              <a:t>ος</a:t>
            </a:r>
            <a:r>
              <a:rPr lang="el-GR" b="1" u="sng" dirty="0" smtClean="0">
                <a:solidFill>
                  <a:schemeClr val="bg1"/>
                </a:solidFill>
              </a:rPr>
              <a:t> πυλώνας</a:t>
            </a:r>
            <a:endParaRPr lang="en-US" b="1" u="sng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el-GR" b="1" u="sng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l-GR" dirty="0">
                <a:solidFill>
                  <a:srgbClr val="C00000"/>
                </a:solidFill>
              </a:rPr>
              <a:t>Ατομική κινητικότητα σε ιδρύματα Ανώτατης Εκπαίδευσης</a:t>
            </a:r>
          </a:p>
          <a:p>
            <a:pPr algn="ctr">
              <a:defRPr/>
            </a:pPr>
            <a:endParaRPr lang="el-GR" sz="1400" dirty="0"/>
          </a:p>
          <a:p>
            <a:pPr algn="ctr">
              <a:defRPr/>
            </a:pPr>
            <a:r>
              <a:rPr lang="el-GR" sz="1400" dirty="0"/>
              <a:t>1.Περίοδος κινητικότητας </a:t>
            </a:r>
            <a:r>
              <a:rPr lang="en-US" sz="1400" dirty="0"/>
              <a:t>ERASMUS</a:t>
            </a:r>
          </a:p>
          <a:p>
            <a:pPr algn="ctr">
              <a:defRPr/>
            </a:pPr>
            <a:r>
              <a:rPr lang="el-GR" sz="1400" dirty="0"/>
              <a:t>Διεύρυνση κινητικότητας προς και από χώρες εκτός ΕΕ (αποκεντρωμένη δράση)</a:t>
            </a:r>
          </a:p>
          <a:p>
            <a:pPr algn="ctr">
              <a:defRPr/>
            </a:pPr>
            <a:endParaRPr lang="el-GR" sz="1400" dirty="0"/>
          </a:p>
          <a:p>
            <a:pPr algn="ctr">
              <a:defRPr/>
            </a:pPr>
            <a:r>
              <a:rPr lang="el-GR" sz="1400" dirty="0"/>
              <a:t>2. Κινητικότητα με σκοπό την απόκτηση κοινού τίτλου σπουδών – εταιρική σχέση μεταξύ ιδρυμάτων της ΕΕ με ιδρύματα εκτός ΕΕ με σκοπό την προσέλκυση υψηλού επιπέδου φοιτητών</a:t>
            </a:r>
          </a:p>
          <a:p>
            <a:pPr algn="ctr">
              <a:defRPr/>
            </a:pPr>
            <a:endParaRPr lang="el-GR" sz="1400" dirty="0"/>
          </a:p>
          <a:p>
            <a:pPr algn="ctr">
              <a:defRPr/>
            </a:pPr>
            <a:r>
              <a:rPr lang="el-GR" sz="1400" dirty="0"/>
              <a:t>3. Φοιτητικά δάνεια </a:t>
            </a:r>
          </a:p>
          <a:p>
            <a:pPr algn="ctr">
              <a:defRPr/>
            </a:pPr>
            <a:r>
              <a:rPr lang="el-GR" sz="1400" dirty="0"/>
              <a:t>Για την ενίσχυση της κινητικότητας φοιτητών για σπουδές στην Ευρώπη</a:t>
            </a:r>
          </a:p>
          <a:p>
            <a:pPr algn="ctr">
              <a:defRPr/>
            </a:pPr>
            <a:endParaRPr lang="el-GR" dirty="0"/>
          </a:p>
        </p:txBody>
      </p:sp>
      <p:sp>
        <p:nvSpPr>
          <p:cNvPr id="9" name="8 - Δεξιό βέλος"/>
          <p:cNvSpPr/>
          <p:nvPr/>
        </p:nvSpPr>
        <p:spPr>
          <a:xfrm>
            <a:off x="3131840" y="2420888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" name="9 - Δεξιό βέλος"/>
          <p:cNvSpPr/>
          <p:nvPr/>
        </p:nvSpPr>
        <p:spPr>
          <a:xfrm>
            <a:off x="3131840" y="414908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1" name="10 - Δεξιό βέλος"/>
          <p:cNvSpPr/>
          <p:nvPr/>
        </p:nvSpPr>
        <p:spPr>
          <a:xfrm>
            <a:off x="3131840" y="5517232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graphicFrame>
        <p:nvGraphicFramePr>
          <p:cNvPr id="4098" name="Object 9"/>
          <p:cNvGraphicFramePr>
            <a:graphicFrameLocks noChangeAspect="1"/>
          </p:cNvGraphicFramePr>
          <p:nvPr/>
        </p:nvGraphicFramePr>
        <p:xfrm>
          <a:off x="8143875" y="0"/>
          <a:ext cx="1000125" cy="889000"/>
        </p:xfrm>
        <a:graphic>
          <a:graphicData uri="http://schemas.openxmlformats.org/presentationml/2006/ole">
            <p:oleObj spid="_x0000_s4098" name="Acrobat Document" r:id="rId4" imgW="2340000" imgH="2081160" progId="AcroExch.Document.7">
              <p:embed/>
            </p:oleObj>
          </a:graphicData>
        </a:graphic>
      </p:graphicFrame>
      <p:pic>
        <p:nvPicPr>
          <p:cNvPr id="4106" name="Picture 1" descr="EU_flag_LLP_EL-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39752" cy="77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3929063" y="1000125"/>
            <a:ext cx="4679950" cy="9286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1600" dirty="0"/>
              <a:t>ΣΤΡΑΤΗΓΙΚΕΣ ΕΤΑΙΡΙΚΕΣ ΣΥΝΕΡΓΑΣΙΕΣ</a:t>
            </a:r>
          </a:p>
          <a:p>
            <a:pPr algn="ctr">
              <a:defRPr/>
            </a:pPr>
            <a:r>
              <a:rPr lang="el-GR" sz="1600" dirty="0"/>
              <a:t>Εκσυγχρονισμός ιδρυμάτων Ανώτατης Εκπαίδευσης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3923928" y="5013176"/>
            <a:ext cx="4932363" cy="12239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1600" dirty="0"/>
              <a:t>Συνεργασία με Ασία, Λατινική Αμερική και Αφρική</a:t>
            </a:r>
          </a:p>
          <a:p>
            <a:pPr algn="ctr">
              <a:defRPr/>
            </a:pPr>
            <a:r>
              <a:rPr lang="el-GR" sz="1600" dirty="0"/>
              <a:t>Κινητικότητα προσωπικού ιδρυμάτων Εκπαίδευσης με σκοπό τη δημιουργία σχεδίων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3923928" y="3140968"/>
            <a:ext cx="5076180" cy="17167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1600" dirty="0"/>
              <a:t>ΣΥΝΕΡΓΑΣΙΕΣ ΜΕ ΓΕΙΤΟΝΙΚΕΣ ΧΩΡΕΣ</a:t>
            </a:r>
          </a:p>
          <a:p>
            <a:pPr algn="ctr">
              <a:defRPr/>
            </a:pPr>
            <a:r>
              <a:rPr lang="el-GR" sz="1600" dirty="0"/>
              <a:t>Ανάπτυξη προγραμμάτων σπουδών, εκσυγχρονισμός μεθόδων διδασκαλίας, βελτίωση των υποδομών, βελτίωση της διοικητικής διαχείρισης, σύνδεση με την αγορά εργασίας</a:t>
            </a:r>
          </a:p>
          <a:p>
            <a:pPr algn="ctr">
              <a:defRPr/>
            </a:pPr>
            <a:r>
              <a:rPr lang="el-GR" sz="1600" dirty="0"/>
              <a:t>ΕΝΣΩΜΑΤΩΜΕΝΗ ΠΕΡΙΟΔΟΣ ΚΙΝΗΤΙΚΟΤΗΤΑΣ ΦΟΙΤΗΤΩΝ-ΠΡΟΣΩΠΙΚΟΥ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571500" y="836712"/>
            <a:ext cx="2735263" cy="5706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sz="1400" dirty="0"/>
          </a:p>
          <a:p>
            <a:pPr algn="ctr">
              <a:defRPr/>
            </a:pPr>
            <a:endParaRPr lang="el-GR" sz="1400" dirty="0"/>
          </a:p>
          <a:p>
            <a:pPr algn="ctr">
              <a:defRPr/>
            </a:pPr>
            <a:endParaRPr lang="el-GR" dirty="0"/>
          </a:p>
          <a:p>
            <a:pPr algn="ctr">
              <a:defRPr/>
            </a:pPr>
            <a:endParaRPr lang="en-US" b="1" u="sng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l-GR" b="1" u="sng" dirty="0" smtClean="0">
                <a:solidFill>
                  <a:schemeClr val="bg1"/>
                </a:solidFill>
              </a:rPr>
              <a:t>2</a:t>
            </a:r>
            <a:r>
              <a:rPr lang="el-GR" b="1" u="sng" baseline="30000" dirty="0" smtClean="0">
                <a:solidFill>
                  <a:schemeClr val="bg1"/>
                </a:solidFill>
              </a:rPr>
              <a:t>ος</a:t>
            </a:r>
            <a:r>
              <a:rPr lang="el-GR" b="1" u="sng" dirty="0" smtClean="0">
                <a:solidFill>
                  <a:schemeClr val="bg1"/>
                </a:solidFill>
              </a:rPr>
              <a:t>  πυλώνας</a:t>
            </a:r>
            <a:endParaRPr lang="en-US" b="1" u="sng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el-GR" b="1" u="sng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l-GR" dirty="0">
                <a:solidFill>
                  <a:srgbClr val="C00000"/>
                </a:solidFill>
              </a:rPr>
              <a:t>Συνεργασία  με σκοπό την καινοτομία </a:t>
            </a:r>
            <a:endParaRPr lang="en-US" dirty="0" smtClean="0">
              <a:solidFill>
                <a:srgbClr val="C00000"/>
              </a:solidFill>
            </a:endParaRPr>
          </a:p>
          <a:p>
            <a:pPr algn="ctr">
              <a:defRPr/>
            </a:pPr>
            <a:endParaRPr lang="el-GR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el-GR" sz="1400" dirty="0"/>
              <a:t>1.Στρατηγικές εταιρικές </a:t>
            </a:r>
            <a:r>
              <a:rPr lang="el-GR" sz="1400" dirty="0" smtClean="0"/>
              <a:t>συνεργασίες </a:t>
            </a:r>
            <a:r>
              <a:rPr lang="en-US" sz="1400" i="1" dirty="0"/>
              <a:t>ERASMUS-</a:t>
            </a:r>
            <a:r>
              <a:rPr lang="el-GR" sz="1400" dirty="0"/>
              <a:t>πιο εντατική συνεργασία μεταξύ ιδρυμάτων Ανώτατης Εκπαίδευσης (αποκεντρωμένη δράση)</a:t>
            </a:r>
          </a:p>
          <a:p>
            <a:pPr algn="ctr">
              <a:defRPr/>
            </a:pPr>
            <a:endParaRPr lang="el-GR" sz="1400" dirty="0"/>
          </a:p>
          <a:p>
            <a:pPr algn="ctr">
              <a:defRPr/>
            </a:pPr>
            <a:r>
              <a:rPr lang="el-GR" sz="1400" dirty="0"/>
              <a:t>2.</a:t>
            </a:r>
            <a:r>
              <a:rPr lang="el-GR" sz="1400" i="1" dirty="0"/>
              <a:t>Συνεργασίες γνώσης </a:t>
            </a:r>
            <a:r>
              <a:rPr lang="en-US" sz="1400" dirty="0"/>
              <a:t>:</a:t>
            </a:r>
          </a:p>
          <a:p>
            <a:pPr algn="ctr">
              <a:defRPr/>
            </a:pPr>
            <a:r>
              <a:rPr lang="el-GR" sz="1400" dirty="0"/>
              <a:t>Δομικές συνεργασίες μεταξύ ιδρυμάτων Ανώτατης Εκπαίδευσης και επιχειρήσεων</a:t>
            </a:r>
          </a:p>
          <a:p>
            <a:pPr algn="ctr">
              <a:defRPr/>
            </a:pPr>
            <a:endParaRPr lang="el-GR" sz="1400" dirty="0"/>
          </a:p>
          <a:p>
            <a:pPr algn="ctr">
              <a:defRPr/>
            </a:pPr>
            <a:r>
              <a:rPr lang="el-GR" sz="1400" dirty="0"/>
              <a:t>3.Υποστήριξη για συνεργασία με τις γείτονες χώρες</a:t>
            </a:r>
            <a:r>
              <a:rPr lang="en-US" sz="1400" dirty="0"/>
              <a:t>:</a:t>
            </a:r>
            <a:r>
              <a:rPr lang="el-GR" sz="1400" dirty="0"/>
              <a:t> εταιρικές σχέσεις  μεταξύ ΕΕ και γειτονικών χωρών + </a:t>
            </a:r>
            <a:r>
              <a:rPr lang="el-GR" sz="1400" dirty="0" smtClean="0"/>
              <a:t>κινητικότητα</a:t>
            </a:r>
            <a:endParaRPr lang="en-US" sz="1400" dirty="0" smtClean="0"/>
          </a:p>
          <a:p>
            <a:pPr algn="ctr">
              <a:defRPr/>
            </a:pPr>
            <a:endParaRPr lang="el-GR" sz="1400" dirty="0"/>
          </a:p>
          <a:p>
            <a:pPr algn="ctr">
              <a:defRPr/>
            </a:pPr>
            <a:r>
              <a:rPr lang="el-GR" sz="1400" dirty="0"/>
              <a:t>4.Υπόλοιπος κόσμος</a:t>
            </a:r>
            <a:r>
              <a:rPr lang="en-US" sz="1400" dirty="0"/>
              <a:t>: </a:t>
            </a:r>
            <a:r>
              <a:rPr lang="el-GR" sz="1400" dirty="0"/>
              <a:t>συνεργασία μεταξύ ιδρυμάτων Ανώτατης Εκπαίδευσης στην ΕΕ, Ασία, Λατινική Αμερική και Αφρική</a:t>
            </a:r>
          </a:p>
          <a:p>
            <a:pPr algn="ctr">
              <a:defRPr/>
            </a:pPr>
            <a:endParaRPr lang="el-GR" dirty="0"/>
          </a:p>
          <a:p>
            <a:pPr algn="ctr">
              <a:defRPr/>
            </a:pPr>
            <a:endParaRPr lang="el-GR" dirty="0"/>
          </a:p>
          <a:p>
            <a:pPr algn="ctr">
              <a:defRPr/>
            </a:pPr>
            <a:endParaRPr lang="el-GR" dirty="0"/>
          </a:p>
          <a:p>
            <a:pPr algn="ctr">
              <a:defRPr/>
            </a:pP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3923928" y="2060848"/>
            <a:ext cx="4679950" cy="9286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1600" dirty="0"/>
              <a:t>ΣΥΝΕΡΓΑΣΙΕΣ ΓΝΩΣΗΣ</a:t>
            </a:r>
          </a:p>
          <a:p>
            <a:pPr algn="ctr">
              <a:defRPr/>
            </a:pPr>
            <a:r>
              <a:rPr lang="el-GR" sz="1600" dirty="0"/>
              <a:t>ενίσχυση της καινοτομίας</a:t>
            </a:r>
          </a:p>
        </p:txBody>
      </p:sp>
      <p:graphicFrame>
        <p:nvGraphicFramePr>
          <p:cNvPr id="5122" name="Object 11"/>
          <p:cNvGraphicFramePr>
            <a:graphicFrameLocks noChangeAspect="1"/>
          </p:cNvGraphicFramePr>
          <p:nvPr/>
        </p:nvGraphicFramePr>
        <p:xfrm>
          <a:off x="8143875" y="0"/>
          <a:ext cx="1000125" cy="889000"/>
        </p:xfrm>
        <a:graphic>
          <a:graphicData uri="http://schemas.openxmlformats.org/presentationml/2006/ole">
            <p:oleObj spid="_x0000_s5122" name="Acrobat Document" r:id="rId4" imgW="2340000" imgH="2081160" progId="AcroExch.Document.7">
              <p:embed/>
            </p:oleObj>
          </a:graphicData>
        </a:graphic>
      </p:graphicFrame>
      <p:pic>
        <p:nvPicPr>
          <p:cNvPr id="5132" name="Picture 1" descr="EU_flag_LLP_EL-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29411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4355976" y="1412776"/>
            <a:ext cx="4679950" cy="47908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 smtClean="0"/>
          </a:p>
          <a:p>
            <a:pPr algn="ctr">
              <a:defRPr/>
            </a:pPr>
            <a:r>
              <a:rPr lang="el-GR" dirty="0" smtClean="0"/>
              <a:t>Διάλογος </a:t>
            </a:r>
            <a:r>
              <a:rPr lang="el-GR" dirty="0"/>
              <a:t>για θέματα εκπαιδευτικής πολιτικής με επιλεγμένους παγκόσμιους εταίρους</a:t>
            </a:r>
            <a:r>
              <a:rPr lang="en-US" dirty="0" smtClean="0"/>
              <a:t>:</a:t>
            </a:r>
          </a:p>
          <a:p>
            <a:pPr algn="ctr">
              <a:defRPr/>
            </a:pPr>
            <a:endParaRPr lang="en-US" dirty="0" smtClean="0"/>
          </a:p>
          <a:p>
            <a:pPr>
              <a:defRPr/>
            </a:pPr>
            <a:r>
              <a:rPr lang="el-GR" dirty="0" smtClean="0"/>
              <a:t>-</a:t>
            </a:r>
            <a:r>
              <a:rPr lang="el-GR" dirty="0"/>
              <a:t>ενίσχυση ανταλλαγής απόψεων σε τομείς κοινού ενδιαφέροντος-σεμινάρια, </a:t>
            </a:r>
            <a:r>
              <a:rPr lang="el-GR" dirty="0" smtClean="0"/>
              <a:t>επισκέψεις</a:t>
            </a:r>
            <a:r>
              <a:rPr lang="en-US" dirty="0" smtClean="0"/>
              <a:t> </a:t>
            </a:r>
            <a:r>
              <a:rPr lang="el-GR" dirty="0" smtClean="0"/>
              <a:t>μελέτης</a:t>
            </a:r>
            <a:r>
              <a:rPr lang="el-GR" dirty="0"/>
              <a:t>, ανταλλαγές, </a:t>
            </a:r>
            <a:r>
              <a:rPr lang="el-GR" dirty="0" smtClean="0"/>
              <a:t>μελέτες</a:t>
            </a:r>
            <a:endParaRPr lang="en-US" dirty="0" smtClean="0"/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-προώθηση της ελκυστικότητας των σπουδών στην ΕΕ σε παγκόσμια </a:t>
            </a:r>
            <a:r>
              <a:rPr lang="el-GR" dirty="0" smtClean="0"/>
              <a:t>κλίμακα</a:t>
            </a:r>
            <a:endParaRPr lang="en-US" dirty="0" smtClean="0"/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-υποστήριξη ανάπτυξης και εκσυγχρονισμού στις </a:t>
            </a:r>
            <a:r>
              <a:rPr lang="el-GR" dirty="0" smtClean="0"/>
              <a:t>χώρες-εταίρους</a:t>
            </a:r>
            <a:endParaRPr lang="en-US" dirty="0" smtClean="0"/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-υποστήριξη ειδικών στις μεταρρυθμίσεις  και ατόμων ως σημεία επαφής</a:t>
            </a:r>
          </a:p>
          <a:p>
            <a:pPr algn="ctr">
              <a:defRPr/>
            </a:pPr>
            <a:endParaRPr lang="el-GR" dirty="0"/>
          </a:p>
          <a:p>
            <a:pPr algn="ctr">
              <a:defRPr/>
            </a:pPr>
            <a:endParaRPr lang="el-GR" dirty="0"/>
          </a:p>
          <a:p>
            <a:pPr algn="ctr">
              <a:defRPr/>
            </a:pP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323528" y="908720"/>
            <a:ext cx="2807667" cy="5812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b="1" u="sng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l-GR" sz="1600" b="1" u="sng" dirty="0" smtClean="0">
                <a:solidFill>
                  <a:schemeClr val="bg1"/>
                </a:solidFill>
              </a:rPr>
              <a:t>3</a:t>
            </a:r>
            <a:r>
              <a:rPr lang="el-GR" sz="1600" b="1" u="sng" baseline="30000" dirty="0" smtClean="0">
                <a:solidFill>
                  <a:schemeClr val="bg1"/>
                </a:solidFill>
              </a:rPr>
              <a:t>ος</a:t>
            </a:r>
            <a:r>
              <a:rPr lang="el-GR" sz="1600" b="1" u="sng" dirty="0" smtClean="0">
                <a:solidFill>
                  <a:schemeClr val="bg1"/>
                </a:solidFill>
              </a:rPr>
              <a:t> </a:t>
            </a:r>
            <a:r>
              <a:rPr lang="el-GR" sz="1600" b="1" u="sng" dirty="0">
                <a:solidFill>
                  <a:schemeClr val="bg1"/>
                </a:solidFill>
              </a:rPr>
              <a:t>πυλώνας</a:t>
            </a:r>
          </a:p>
          <a:p>
            <a:pPr algn="ctr">
              <a:defRPr/>
            </a:pPr>
            <a:endParaRPr lang="el-GR" sz="1600" dirty="0"/>
          </a:p>
          <a:p>
            <a:pPr algn="ctr">
              <a:defRPr/>
            </a:pPr>
            <a:r>
              <a:rPr lang="el-GR" sz="1600" dirty="0">
                <a:solidFill>
                  <a:srgbClr val="C00000"/>
                </a:solidFill>
              </a:rPr>
              <a:t>Υποστήριξη πολιτικών για την Ανώτατη </a:t>
            </a:r>
            <a:r>
              <a:rPr lang="el-GR" sz="1600" dirty="0" smtClean="0">
                <a:solidFill>
                  <a:srgbClr val="C00000"/>
                </a:solidFill>
              </a:rPr>
              <a:t>Εκπαίδευση</a:t>
            </a:r>
            <a:endParaRPr lang="en-US" sz="1600" dirty="0" smtClean="0">
              <a:solidFill>
                <a:srgbClr val="C00000"/>
              </a:solidFill>
            </a:endParaRPr>
          </a:p>
          <a:p>
            <a:pPr algn="ctr">
              <a:defRPr/>
            </a:pPr>
            <a:endParaRPr lang="el-GR" sz="1600" dirty="0">
              <a:solidFill>
                <a:schemeClr val="tx1"/>
              </a:solidFill>
            </a:endParaRPr>
          </a:p>
          <a:p>
            <a:pPr marL="342900" indent="-342900" algn="ctr">
              <a:buAutoNum type="arabicPeriod"/>
              <a:defRPr/>
            </a:pPr>
            <a:r>
              <a:rPr lang="el-GR" sz="1600" dirty="0" smtClean="0">
                <a:solidFill>
                  <a:schemeClr val="tx1"/>
                </a:solidFill>
              </a:rPr>
              <a:t>Υποστήριξη </a:t>
            </a:r>
            <a:r>
              <a:rPr lang="el-GR" sz="1600" dirty="0">
                <a:solidFill>
                  <a:schemeClr val="tx1"/>
                </a:solidFill>
              </a:rPr>
              <a:t>ανοικτής μέθοδος συντονισμού, Ατζέντα εκσυγχρονισμού Ιδρυμάτων Ανώτατης Εκπαίδευσης, Διαδικασία της </a:t>
            </a:r>
            <a:r>
              <a:rPr lang="en-US" sz="1600" dirty="0">
                <a:solidFill>
                  <a:schemeClr val="tx1"/>
                </a:solidFill>
              </a:rPr>
              <a:t>Bologna</a:t>
            </a:r>
            <a:r>
              <a:rPr lang="el-GR" sz="1600" dirty="0">
                <a:solidFill>
                  <a:schemeClr val="tx1"/>
                </a:solidFill>
              </a:rPr>
              <a:t>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342900" indent="-342900" algn="ctr"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2.</a:t>
            </a:r>
            <a:r>
              <a:rPr lang="el-GR" sz="1600" dirty="0">
                <a:solidFill>
                  <a:schemeClr val="tx1"/>
                </a:solidFill>
              </a:rPr>
              <a:t>Ενίσχυση ανάπτυξης και εφαρμογής εργαλείων  διαφάνειας και ευρύτερων δικτύων στην </a:t>
            </a:r>
            <a:r>
              <a:rPr lang="el-GR" sz="1600" dirty="0" smtClean="0">
                <a:solidFill>
                  <a:schemeClr val="tx1"/>
                </a:solidFill>
              </a:rPr>
              <a:t>ΕΕ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l-GR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l-GR" sz="1600" dirty="0">
                <a:solidFill>
                  <a:schemeClr val="tx1"/>
                </a:solidFill>
              </a:rPr>
              <a:t>3.Υποστήριξη διαλόγου με τρίτες χώρες για θέματα  εκπαιδευτικής πολιτικής</a:t>
            </a:r>
          </a:p>
        </p:txBody>
      </p:sp>
      <p:sp>
        <p:nvSpPr>
          <p:cNvPr id="9" name="8 - Δεξιό βέλος"/>
          <p:cNvSpPr/>
          <p:nvPr/>
        </p:nvSpPr>
        <p:spPr>
          <a:xfrm>
            <a:off x="3275856" y="378904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8143875" y="0"/>
          <a:ext cx="1000125" cy="889000"/>
        </p:xfrm>
        <a:graphic>
          <a:graphicData uri="http://schemas.openxmlformats.org/presentationml/2006/ole">
            <p:oleObj spid="_x0000_s6146" name="Acrobat Document" r:id="rId4" imgW="1980952" imgH="1762371" progId="AcroExch.Document.7">
              <p:embed/>
            </p:oleObj>
          </a:graphicData>
        </a:graphic>
      </p:graphicFrame>
      <p:pic>
        <p:nvPicPr>
          <p:cNvPr id="6150" name="Picture 1" descr="EU_flag_LLP_EL-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29411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332656"/>
            <a:ext cx="6635750" cy="10937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4000" dirty="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el-GR" sz="4000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fr-BE" sz="40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l-GR" sz="4000" dirty="0" smtClean="0">
                <a:solidFill>
                  <a:srgbClr val="C00000"/>
                </a:solidFill>
                <a:cs typeface="Times New Roman" pitchFamily="18" charset="0"/>
              </a:rPr>
              <a:t>Χρονοδιάγραμμα</a:t>
            </a:r>
            <a:endParaRPr lang="en-GB" sz="4000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graphicFrame>
        <p:nvGraphicFramePr>
          <p:cNvPr id="215111" name="Group 71"/>
          <p:cNvGraphicFramePr>
            <a:graphicFrameLocks noGrp="1"/>
          </p:cNvGraphicFramePr>
          <p:nvPr>
            <p:ph idx="1"/>
          </p:nvPr>
        </p:nvGraphicFramePr>
        <p:xfrm>
          <a:off x="468313" y="1773238"/>
          <a:ext cx="8496175" cy="4896123"/>
        </p:xfrm>
        <a:graphic>
          <a:graphicData uri="http://schemas.openxmlformats.org/drawingml/2006/table">
            <a:tbl>
              <a:tblPr/>
              <a:tblGrid>
                <a:gridCol w="3814679"/>
                <a:gridCol w="4681496"/>
              </a:tblGrid>
              <a:tr h="10918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D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Περίοδος διαβούλευσης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D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2009 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Πράσινη Βίβλος για την Κινητικότητας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D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2010 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ηλεκτρονική διαβούλευση για τα νέα προγράμματα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D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Έγκριση του προταθέντος προϋπολογισμού για την περίοδο 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2014-2020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D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29 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Ιουνίου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2011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4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D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Έγκριση από την Ευρωπαϊκή Επιτροπή 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D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23 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Νοεμβρίου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2011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D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Απόφαση του Συμβουλίου και του Ε. Κοινοβουλίου 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D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Μέσα στο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2012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7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D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Πιθανή ημερομηνία έγκρισης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D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Τέλος 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2012 – 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αρχές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8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D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Έναρξη  Νέου Προγράμματος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D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Ιανουάριος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2014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170" name="Object 27"/>
          <p:cNvGraphicFramePr>
            <a:graphicFrameLocks noChangeAspect="1"/>
          </p:cNvGraphicFramePr>
          <p:nvPr/>
        </p:nvGraphicFramePr>
        <p:xfrm>
          <a:off x="8143875" y="0"/>
          <a:ext cx="1000125" cy="889000"/>
        </p:xfrm>
        <a:graphic>
          <a:graphicData uri="http://schemas.openxmlformats.org/presentationml/2006/ole">
            <p:oleObj spid="_x0000_s7170" name="Acrobat Document" r:id="rId4" imgW="2340000" imgH="2081160" progId="AcroExch.Document.7">
              <p:embed/>
            </p:oleObj>
          </a:graphicData>
        </a:graphic>
      </p:graphicFrame>
      <p:pic>
        <p:nvPicPr>
          <p:cNvPr id="7195" name="Picture 1" descr="EU_flag_LLP_EL-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29411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764704"/>
            <a:ext cx="8229600" cy="5095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4000" dirty="0" smtClean="0">
                <a:solidFill>
                  <a:srgbClr val="C00000"/>
                </a:solidFill>
                <a:cs typeface="Times New Roman" pitchFamily="18" charset="0"/>
              </a:rPr>
              <a:t>Ενίσχυση της ποιότητας</a:t>
            </a:r>
            <a:r>
              <a:rPr lang="fr-BE" sz="4000" dirty="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fr-BE" sz="4000" dirty="0" smtClean="0">
                <a:solidFill>
                  <a:srgbClr val="C00000"/>
                </a:solidFill>
                <a:cs typeface="Times New Roman" pitchFamily="18" charset="0"/>
              </a:rPr>
            </a:br>
            <a:endParaRPr lang="en-GB" sz="4000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0" y="1556793"/>
          <a:ext cx="9144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8143875" y="0"/>
          <a:ext cx="1000125" cy="889000"/>
        </p:xfrm>
        <a:graphic>
          <a:graphicData uri="http://schemas.openxmlformats.org/presentationml/2006/ole">
            <p:oleObj spid="_x0000_s8194" name="Acrobat Document" r:id="rId9" imgW="2340000" imgH="2081160" progId="AcroExch.Document.7">
              <p:embed/>
            </p:oleObj>
          </a:graphicData>
        </a:graphic>
      </p:graphicFrame>
      <p:pic>
        <p:nvPicPr>
          <p:cNvPr id="8197" name="Picture 1" descr="EU_flag_LLP_EL-0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229411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Quality assurance imag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1556792"/>
            <a:ext cx="1495906" cy="1095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764704"/>
            <a:ext cx="8229600" cy="790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l-GR" sz="4000" dirty="0" smtClean="0">
                <a:solidFill>
                  <a:srgbClr val="C00000"/>
                </a:solidFill>
              </a:rPr>
              <a:t>Πανεπιστημιακός χάρτης για τα ιδρύματα Ανώτατης Εκπαίδευσης 2014-2020</a:t>
            </a:r>
            <a:r>
              <a:rPr lang="el-GR" sz="3000" dirty="0" smtClean="0">
                <a:solidFill>
                  <a:srgbClr val="336699"/>
                </a:solidFill>
              </a:rPr>
              <a:t/>
            </a:r>
            <a:br>
              <a:rPr lang="el-GR" sz="3000" dirty="0" smtClean="0">
                <a:solidFill>
                  <a:srgbClr val="336699"/>
                </a:solidFill>
              </a:rPr>
            </a:br>
            <a:r>
              <a:rPr lang="el-GR" sz="3000" u="sng" dirty="0" smtClean="0">
                <a:solidFill>
                  <a:srgbClr val="C00000"/>
                </a:solidFill>
              </a:rPr>
              <a:t>ΒΑΣΙΚΕΣ ΑΡΧΕΣ</a:t>
            </a:r>
            <a:endParaRPr lang="en-GB" sz="3000" u="sng" dirty="0" smtClean="0">
              <a:solidFill>
                <a:srgbClr val="C00000"/>
              </a:solidFill>
            </a:endParaRPr>
          </a:p>
        </p:txBody>
      </p:sp>
      <p:graphicFrame>
        <p:nvGraphicFramePr>
          <p:cNvPr id="6" name="5 - Διάγραμμα"/>
          <p:cNvGraphicFramePr/>
          <p:nvPr/>
        </p:nvGraphicFramePr>
        <p:xfrm>
          <a:off x="107504" y="2852936"/>
          <a:ext cx="8820150" cy="3525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8143875" y="0"/>
          <a:ext cx="1000125" cy="889000"/>
        </p:xfrm>
        <a:graphic>
          <a:graphicData uri="http://schemas.openxmlformats.org/presentationml/2006/ole">
            <p:oleObj spid="_x0000_s9218" name="Acrobat Document" r:id="rId9" imgW="2340000" imgH="2081160" progId="AcroExch.Document.7">
              <p:embed/>
            </p:oleObj>
          </a:graphicData>
        </a:graphic>
      </p:graphicFrame>
      <p:pic>
        <p:nvPicPr>
          <p:cNvPr id="9221" name="Picture 1" descr="EU_flag_LLP_EL-0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20859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erasmus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64288" y="198884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Προσαρμοσμένος 4">
      <a:dk1>
        <a:sysClr val="windowText" lastClr="000000"/>
      </a:dk1>
      <a:lt1>
        <a:sysClr val="window" lastClr="FFFFFF"/>
      </a:lt1>
      <a:dk2>
        <a:srgbClr val="548DD4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19007</TotalTime>
  <Words>1097</Words>
  <Application>Microsoft Office PowerPoint</Application>
  <PresentationFormat>On-screen Show (4:3)</PresentationFormat>
  <Paragraphs>246</Paragraphs>
  <Slides>13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Ροή</vt:lpstr>
      <vt:lpstr>Acrobat Document</vt:lpstr>
      <vt:lpstr>Slide 1</vt:lpstr>
      <vt:lpstr>Slide 2</vt:lpstr>
      <vt:lpstr> Το νέο Πρόγραμμα 2014-2020</vt:lpstr>
      <vt:lpstr>Slide 4</vt:lpstr>
      <vt:lpstr>Slide 5</vt:lpstr>
      <vt:lpstr>Slide 6</vt:lpstr>
      <vt:lpstr>  Χρονοδιάγραμμα</vt:lpstr>
      <vt:lpstr>Ενίσχυση της ποιότητας </vt:lpstr>
      <vt:lpstr>Πανεπιστημιακός χάρτης για τα ιδρύματα Ανώτατης Εκπαίδευσης 2014-2020 ΒΑΣΙΚΕΣ ΑΡΧΕΣ</vt:lpstr>
      <vt:lpstr>EUC Πρόσκληση ενδιαφέροντος 2013</vt:lpstr>
      <vt:lpstr>     </vt:lpstr>
      <vt:lpstr>ΚΕΝΤΡΙΚΕΣ ΔΡΑΣΕΙΣ ERASMUS</vt:lpstr>
      <vt:lpstr>Slide 13</vt:lpstr>
    </vt:vector>
  </TitlesOfParts>
  <Company>Jo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mgrob</dc:creator>
  <cp:lastModifiedBy>Nikos</cp:lastModifiedBy>
  <cp:revision>494</cp:revision>
  <dcterms:created xsi:type="dcterms:W3CDTF">2004-10-20T09:06:11Z</dcterms:created>
  <dcterms:modified xsi:type="dcterms:W3CDTF">2012-12-09T15:35:25Z</dcterms:modified>
</cp:coreProperties>
</file>