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9" r:id="rId1"/>
  </p:sldMasterIdLst>
  <p:sldIdLst>
    <p:sldId id="256" r:id="rId2"/>
    <p:sldId id="258" r:id="rId3"/>
    <p:sldId id="259" r:id="rId4"/>
    <p:sldId id="257" r:id="rId5"/>
    <p:sldId id="268" r:id="rId6"/>
    <p:sldId id="263" r:id="rId7"/>
    <p:sldId id="264" r:id="rId8"/>
    <p:sldId id="266" r:id="rId9"/>
    <p:sldId id="260" r:id="rId10"/>
    <p:sldId id="265" r:id="rId11"/>
    <p:sldId id="267" r:id="rId12"/>
    <p:sldId id="261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1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8F7-03F4-A145-A609-BD71006256D3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7005-94DB-494B-AD37-73A00D0D5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83036-D352-EE46-8324-2E8792E14AC7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69B24-C505-4B4D-9792-09F437A1C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18513_10151338705045587_2071456580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1003300"/>
            <a:ext cx="6350000" cy="4851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680205"/>
          </a:xfrm>
        </p:spPr>
        <p:txBody>
          <a:bodyPr>
            <a:noAutofit/>
          </a:bodyPr>
          <a:lstStyle/>
          <a:p>
            <a:r>
              <a:rPr lang="en-GB" dirty="0" smtClean="0"/>
              <a:t>Forum 6 </a:t>
            </a:r>
            <a:r>
              <a:rPr lang="el-GR" dirty="0" smtClean="0"/>
              <a:t>«Η εφαρμογή της </a:t>
            </a:r>
            <a:br>
              <a:rPr lang="el-GR" dirty="0" smtClean="0"/>
            </a:br>
            <a:r>
              <a:rPr lang="el-GR" dirty="0" smtClean="0"/>
              <a:t>Διαδικασίας της </a:t>
            </a:r>
            <a:r>
              <a:rPr lang="en-US" dirty="0" smtClean="0"/>
              <a:t>Bologna</a:t>
            </a:r>
            <a:r>
              <a:rPr lang="el-GR" dirty="0" smtClean="0"/>
              <a:t>»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743"/>
            <a:ext cx="8229600" cy="4909457"/>
          </a:xfrm>
        </p:spPr>
        <p:txBody>
          <a:bodyPr>
            <a:normAutofit/>
          </a:bodyPr>
          <a:lstStyle/>
          <a:p>
            <a:endParaRPr lang="el-GR" sz="3000" dirty="0" smtClean="0"/>
          </a:p>
          <a:p>
            <a:r>
              <a:rPr lang="el-GR" sz="3000" dirty="0" smtClean="0"/>
              <a:t>20%  2020</a:t>
            </a:r>
          </a:p>
          <a:p>
            <a:r>
              <a:rPr lang="el-GR" sz="3000" dirty="0" smtClean="0"/>
              <a:t>Εναρμόνιση πιστωτικών μονάδων</a:t>
            </a:r>
            <a:r>
              <a:rPr lang="en-US" sz="3000" dirty="0" smtClean="0"/>
              <a:t> </a:t>
            </a:r>
            <a:r>
              <a:rPr lang="el-GR" sz="3000" dirty="0" smtClean="0"/>
              <a:t>βάσει του προτύπου 1 </a:t>
            </a:r>
            <a:r>
              <a:rPr lang="en-US" sz="3000" dirty="0" smtClean="0"/>
              <a:t>credit = 25-30 </a:t>
            </a:r>
            <a:r>
              <a:rPr lang="el-GR" sz="3000" dirty="0" smtClean="0"/>
              <a:t>ώρες</a:t>
            </a:r>
          </a:p>
          <a:p>
            <a:r>
              <a:rPr lang="el-GR" sz="3000" dirty="0" smtClean="0"/>
              <a:t>Εφαρμογή της κλίμακας βαθμολογίας </a:t>
            </a:r>
            <a:r>
              <a:rPr lang="en-US" sz="3000" dirty="0" smtClean="0"/>
              <a:t>ECTS</a:t>
            </a:r>
          </a:p>
          <a:p>
            <a:r>
              <a:rPr lang="el-GR" sz="3000" dirty="0" smtClean="0"/>
              <a:t>Κατάργηση διδάκτρων</a:t>
            </a:r>
          </a:p>
          <a:p>
            <a:r>
              <a:rPr lang="el-GR" sz="3000" dirty="0" smtClean="0"/>
              <a:t>Αυτοδιοίκηση και ανεξαρτησία πανεπιστημίων</a:t>
            </a:r>
          </a:p>
          <a:p>
            <a:r>
              <a:rPr lang="el-GR" sz="3000" dirty="0" smtClean="0"/>
              <a:t>Διαφάνεια κατά την διαδικασία επιλογής σε προπτυχιακά ή μεταπτυχιακά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065465"/>
          </a:xfrm>
        </p:spPr>
        <p:txBody>
          <a:bodyPr>
            <a:noAutofit/>
          </a:bodyPr>
          <a:lstStyle/>
          <a:p>
            <a:r>
              <a:rPr lang="en-GB" dirty="0" smtClean="0"/>
              <a:t>Forum 6 </a:t>
            </a:r>
            <a:r>
              <a:rPr lang="el-GR" dirty="0" smtClean="0"/>
              <a:t>«Η εφαρμογή της </a:t>
            </a:r>
            <a:br>
              <a:rPr lang="el-GR" dirty="0" smtClean="0"/>
            </a:br>
            <a:r>
              <a:rPr lang="el-GR" dirty="0" smtClean="0"/>
              <a:t>Διαδικασίας της </a:t>
            </a:r>
            <a:r>
              <a:rPr lang="en-US" dirty="0" smtClean="0"/>
              <a:t>Bologna</a:t>
            </a:r>
            <a:r>
              <a:rPr lang="el-GR" dirty="0" smtClean="0"/>
              <a:t>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4841"/>
            <a:ext cx="8229600" cy="417132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GB" sz="3529" dirty="0" smtClean="0"/>
          </a:p>
          <a:p>
            <a:pPr>
              <a:buNone/>
            </a:pPr>
            <a:endParaRPr lang="en-GB" sz="3529" dirty="0" smtClean="0"/>
          </a:p>
          <a:p>
            <a:r>
              <a:rPr lang="el-GR" sz="3529" dirty="0" smtClean="0"/>
              <a:t>Σύνδεση πανεπιστημίων με την αγορά εργασίας </a:t>
            </a:r>
          </a:p>
          <a:p>
            <a:r>
              <a:rPr lang="el-GR" sz="3529" dirty="0" smtClean="0"/>
              <a:t>Ευελιξία στα προγράμματα ανταλλαγής φοιτητών</a:t>
            </a:r>
          </a:p>
          <a:p>
            <a:r>
              <a:rPr lang="el-GR" sz="3529" dirty="0" smtClean="0"/>
              <a:t>Διδασκαλία μαθημάτων και σε άλλες γλώσσες</a:t>
            </a:r>
          </a:p>
          <a:p>
            <a:r>
              <a:rPr lang="el-GR" sz="3529" dirty="0" smtClean="0"/>
              <a:t>Κοινωνική διάσταση (ΑΜΕΑ, μειονότητες, οικονομικά ασθενέστεροι, πρόσβαση στη γνώση για όλους) </a:t>
            </a:r>
          </a:p>
          <a:p>
            <a:r>
              <a:rPr lang="el-GR" sz="3529" dirty="0" smtClean="0"/>
              <a:t>Περισσότερα προγράμματα πρακτικής άσκησης από τα Πανεπιστήμια</a:t>
            </a:r>
            <a:endParaRPr lang="en-US" sz="3529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131105"/>
          </a:xfrm>
        </p:spPr>
        <p:txBody>
          <a:bodyPr>
            <a:noAutofit/>
          </a:bodyPr>
          <a:lstStyle/>
          <a:p>
            <a:pPr algn="l"/>
            <a:r>
              <a:rPr lang="el-GR" sz="4000" dirty="0" smtClean="0"/>
              <a:t>Διαγωνιστικό τμήμα συνδιάσκεψης</a:t>
            </a:r>
            <a:r>
              <a:rPr lang="en-GB" sz="4000" dirty="0" smtClean="0"/>
              <a:t> :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200" dirty="0" smtClean="0"/>
              <a:t>Δημιουργία ταινίας μικρού μήκους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5743"/>
            <a:ext cx="8229600" cy="3614057"/>
          </a:xfrm>
        </p:spPr>
        <p:txBody>
          <a:bodyPr/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1</a:t>
            </a:r>
            <a:r>
              <a:rPr lang="el-GR" baseline="30000" dirty="0" smtClean="0"/>
              <a:t>ο</a:t>
            </a:r>
            <a:r>
              <a:rPr lang="el-GR" dirty="0" smtClean="0"/>
              <a:t> βραβείο: Εθνικό και Καποδιστριακό Πανεπιστήμιο Αθηνών</a:t>
            </a:r>
          </a:p>
          <a:p>
            <a:pPr>
              <a:buNone/>
            </a:pPr>
            <a:r>
              <a:rPr lang="el-GR" dirty="0" smtClean="0"/>
              <a:t>2</a:t>
            </a:r>
            <a:r>
              <a:rPr lang="el-GR" baseline="30000" dirty="0" smtClean="0"/>
              <a:t>ο</a:t>
            </a:r>
            <a:r>
              <a:rPr lang="el-GR" dirty="0" smtClean="0"/>
              <a:t> βραβείο: Πανεπιστήμιο της Λωζάνης</a:t>
            </a:r>
          </a:p>
          <a:p>
            <a:pPr>
              <a:buNone/>
            </a:pPr>
            <a:r>
              <a:rPr lang="el-GR" dirty="0" smtClean="0"/>
              <a:t>3</a:t>
            </a:r>
            <a:r>
              <a:rPr lang="el-GR" baseline="30000" dirty="0" smtClean="0"/>
              <a:t>ο</a:t>
            </a:r>
            <a:r>
              <a:rPr lang="el-GR" dirty="0" smtClean="0"/>
              <a:t> βραβείο: Πανεπιστήμιο της Σορβόννης </a:t>
            </a:r>
          </a:p>
          <a:p>
            <a:pPr>
              <a:buNone/>
            </a:pPr>
            <a:r>
              <a:rPr lang="en-GB" dirty="0" smtClean="0"/>
              <a:t>(Université Sorbonne Nouvelle, Paris III)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‘Οσλο, 13 Οκτωβρίου 2012</a:t>
            </a:r>
            <a:endParaRPr lang="en-US" dirty="0"/>
          </a:p>
        </p:txBody>
      </p:sp>
      <p:pic>
        <p:nvPicPr>
          <p:cNvPr id="4" name="Content Placeholder 3" descr="10262_470876239624329_1374548527_n.jpg"/>
          <p:cNvPicPr>
            <a:picLocks noGrp="1" noChangeAspect="1"/>
          </p:cNvPicPr>
          <p:nvPr>
            <p:ph idx="1"/>
          </p:nvPr>
        </p:nvPicPr>
        <p:blipFill>
          <a:blip r:embed="rId2"/>
          <a:srcRect l="-3318" r="-3318"/>
          <a:stretch>
            <a:fillRect/>
          </a:stretch>
        </p:blipFill>
        <p:spPr/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andara"/>
                <a:cs typeface="Candara"/>
              </a:rPr>
              <a:t>UNICA</a:t>
            </a:r>
            <a:r>
              <a:rPr lang="el-GR" dirty="0" smtClean="0">
                <a:latin typeface="Candara"/>
                <a:cs typeface="Candara"/>
              </a:rPr>
              <a:t/>
            </a:r>
            <a:br>
              <a:rPr lang="el-GR" dirty="0" smtClean="0">
                <a:latin typeface="Candara"/>
                <a:cs typeface="Candara"/>
              </a:rPr>
            </a:br>
            <a:r>
              <a:rPr lang="en-GB" sz="3100" dirty="0" smtClean="0">
                <a:latin typeface="Candara"/>
                <a:cs typeface="Candara"/>
              </a:rPr>
              <a:t>Network of Universities from the Capitals of Europe</a:t>
            </a:r>
            <a:endParaRPr lang="en-US" sz="3100" dirty="0">
              <a:latin typeface="Candara"/>
              <a:cs typeface="Candar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  </a:t>
            </a:r>
            <a:r>
              <a:rPr lang="el-GR" sz="3027" dirty="0" smtClean="0"/>
              <a:t>Δίκτυο Πανεπιστημίων των Πρωτευουσών της</a:t>
            </a:r>
          </a:p>
          <a:p>
            <a:pPr>
              <a:buNone/>
            </a:pPr>
            <a:r>
              <a:rPr lang="el-GR" sz="3027" dirty="0" smtClean="0"/>
              <a:t>  Ευρώπης:</a:t>
            </a:r>
            <a:endParaRPr lang="en-GB" sz="3027" dirty="0" smtClean="0"/>
          </a:p>
          <a:p>
            <a:r>
              <a:rPr lang="en-GB" dirty="0" smtClean="0"/>
              <a:t>4</a:t>
            </a:r>
            <a:r>
              <a:rPr lang="el-GR" dirty="0" smtClean="0"/>
              <a:t>4</a:t>
            </a:r>
            <a:r>
              <a:rPr lang="en-GB" dirty="0" smtClean="0"/>
              <a:t> </a:t>
            </a:r>
            <a:r>
              <a:rPr lang="el-GR" dirty="0" smtClean="0"/>
              <a:t>Πανεπιστήμια από 33 ευρωπαϊκές πρωτεύουσες  </a:t>
            </a:r>
          </a:p>
          <a:p>
            <a:r>
              <a:rPr lang="el-GR" dirty="0" smtClean="0"/>
              <a:t>1.800.000 φοιτητές</a:t>
            </a:r>
          </a:p>
          <a:p>
            <a:r>
              <a:rPr lang="el-GR" dirty="0" smtClean="0"/>
              <a:t>150.000 προσωπικό</a:t>
            </a:r>
          </a:p>
          <a:p>
            <a:r>
              <a:rPr lang="el-GR" dirty="0" smtClean="0"/>
              <a:t>έτος ίδρυσης 1990 </a:t>
            </a:r>
            <a:r>
              <a:rPr lang="en-US" dirty="0" smtClean="0"/>
              <a:t>(</a:t>
            </a:r>
            <a:r>
              <a:rPr lang="el-GR" dirty="0" smtClean="0"/>
              <a:t>ΕΚΠΑ ιδρυτικό μέλος</a:t>
            </a:r>
            <a:r>
              <a:rPr lang="en-US" dirty="0" smtClean="0"/>
              <a:t>)</a:t>
            </a:r>
            <a:endParaRPr lang="el-GR" dirty="0" smtClean="0"/>
          </a:p>
          <a:p>
            <a:r>
              <a:rPr lang="el-GR" dirty="0" smtClean="0"/>
              <a:t>διοργάνωση φοιτητικών συνδιασκέψεων κάθε 2 χρόνια από το 2000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6"/>
            <a:ext cx="8229600" cy="2322307"/>
          </a:xfrm>
        </p:spPr>
        <p:txBody>
          <a:bodyPr>
            <a:noAutofit/>
          </a:bodyPr>
          <a:lstStyle/>
          <a:p>
            <a:r>
              <a:rPr lang="el-GR" dirty="0" smtClean="0"/>
              <a:t>7η Φοιτητική Συνδιάσκεψη </a:t>
            </a:r>
            <a:r>
              <a:rPr lang="en-GB" dirty="0" smtClean="0"/>
              <a:t>UNICA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‘Οσλο </a:t>
            </a:r>
            <a:r>
              <a:rPr lang="en-US" dirty="0" smtClean="0"/>
              <a:t>10</a:t>
            </a:r>
            <a:r>
              <a:rPr lang="el-GR" dirty="0" smtClean="0"/>
              <a:t> </a:t>
            </a:r>
            <a:r>
              <a:rPr lang="en-US" dirty="0" smtClean="0"/>
              <a:t>–</a:t>
            </a:r>
            <a:r>
              <a:rPr lang="el-GR" dirty="0" smtClean="0"/>
              <a:t> </a:t>
            </a:r>
            <a:r>
              <a:rPr lang="en-US" dirty="0" smtClean="0"/>
              <a:t>13 </a:t>
            </a:r>
            <a:r>
              <a:rPr lang="el-GR" dirty="0" smtClean="0"/>
              <a:t>Οκτωβρίου</a:t>
            </a:r>
            <a:r>
              <a:rPr lang="en-GB" dirty="0" smtClean="0"/>
              <a:t> </a:t>
            </a:r>
            <a:r>
              <a:rPr lang="el-GR" dirty="0" smtClean="0"/>
              <a:t>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9543"/>
            <a:ext cx="8229600" cy="3796620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32 πανεπιστήμια 25 χωρών της Ευρώπης</a:t>
            </a:r>
          </a:p>
          <a:p>
            <a:r>
              <a:rPr lang="el-GR" dirty="0" smtClean="0"/>
              <a:t>&lt; 200 φοιτητές</a:t>
            </a:r>
          </a:p>
          <a:p>
            <a:r>
              <a:rPr lang="el-GR" dirty="0" smtClean="0"/>
              <a:t>3 ημέρες διαλέξεων/ομιλιών  </a:t>
            </a:r>
          </a:p>
          <a:p>
            <a:r>
              <a:rPr lang="el-GR" dirty="0" smtClean="0"/>
              <a:t>10 ομάδες παράλληλων συζητήσεων</a:t>
            </a:r>
          </a:p>
          <a:p>
            <a:r>
              <a:rPr lang="en-GB" dirty="0" smtClean="0"/>
              <a:t>forum </a:t>
            </a:r>
            <a:r>
              <a:rPr lang="el-GR" dirty="0" smtClean="0"/>
              <a:t>των υπεύθυνων καθηγητών</a:t>
            </a:r>
            <a:r>
              <a:rPr lang="en-GB" dirty="0" smtClean="0"/>
              <a:t> </a:t>
            </a:r>
            <a:endParaRPr lang="el-G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08860"/>
          </a:xfrm>
        </p:spPr>
        <p:txBody>
          <a:bodyPr>
            <a:normAutofit/>
          </a:bodyPr>
          <a:lstStyle/>
          <a:p>
            <a:r>
              <a:rPr lang="en-US" dirty="0" smtClean="0"/>
              <a:t>“An Ideal European University”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Το Ιδανικό Ευρωπαϊκό Πανεπιστήμιο...</a:t>
            </a:r>
          </a:p>
          <a:p>
            <a:pPr marL="514350" indent="-514350">
              <a:buNone/>
            </a:pPr>
            <a:endParaRPr lang="el-GR" dirty="0" smtClean="0"/>
          </a:p>
          <a:p>
            <a:pPr marL="514350" indent="-514350">
              <a:buAutoNum type="arabicPeriod"/>
            </a:pPr>
            <a:r>
              <a:rPr lang="el-GR" dirty="0" smtClean="0"/>
              <a:t>...απέναντι στις </a:t>
            </a:r>
            <a:r>
              <a:rPr lang="el-GR" dirty="0"/>
              <a:t>Μ</a:t>
            </a:r>
            <a:r>
              <a:rPr lang="el-GR" dirty="0" smtClean="0"/>
              <a:t>εγάλες Προκλήσεις</a:t>
            </a:r>
          </a:p>
          <a:p>
            <a:pPr marL="514350" indent="-514350">
              <a:buAutoNum type="arabicPeriod"/>
            </a:pPr>
            <a:r>
              <a:rPr lang="el-GR" dirty="0" smtClean="0"/>
              <a:t>…ως κομμάτι της κοινωνίας</a:t>
            </a:r>
          </a:p>
          <a:p>
            <a:pPr marL="514350" indent="-514350">
              <a:buAutoNum type="arabicPeriod"/>
            </a:pPr>
            <a:r>
              <a:rPr lang="el-GR" dirty="0" smtClean="0"/>
              <a:t>...και η Διεθνοποίηση</a:t>
            </a:r>
          </a:p>
          <a:p>
            <a:pPr marL="514350" indent="-514350">
              <a:buAutoNum type="arabicPeriod"/>
            </a:pPr>
            <a:r>
              <a:rPr lang="el-GR" dirty="0" smtClean="0"/>
              <a:t>...και το πρόγραμμα σπουδών</a:t>
            </a:r>
          </a:p>
          <a:p>
            <a:pPr marL="514350" indent="-514350">
              <a:buAutoNum type="arabicPeriod"/>
            </a:pPr>
            <a:r>
              <a:rPr lang="el-GR" dirty="0" smtClean="0"/>
              <a:t>...και η διαδικασία της εκμάθησης και της διδασκαλίας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566053"/>
          </a:xfrm>
        </p:spPr>
        <p:txBody>
          <a:bodyPr/>
          <a:lstStyle/>
          <a:p>
            <a:r>
              <a:rPr lang="en-US" dirty="0" smtClean="0"/>
              <a:t>“An Ideal European University”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endParaRPr lang="el-GR" dirty="0" smtClean="0"/>
          </a:p>
          <a:p>
            <a:pPr marL="514350" indent="-514350">
              <a:buNone/>
            </a:pPr>
            <a:r>
              <a:rPr lang="el-GR" dirty="0" smtClean="0"/>
              <a:t>Το Ιδανικό Ευρωπαϊκό Πανεπιστήμιο...</a:t>
            </a:r>
          </a:p>
          <a:p>
            <a:pPr marL="514350" indent="-514350">
              <a:buNone/>
            </a:pPr>
            <a:endParaRPr lang="el-GR" dirty="0" smtClean="0"/>
          </a:p>
          <a:p>
            <a:pPr marL="514350" indent="-514350">
              <a:buAutoNum type="arabicPeriod" startAt="6"/>
            </a:pPr>
            <a:r>
              <a:rPr lang="en-GB" dirty="0" smtClean="0"/>
              <a:t>…</a:t>
            </a:r>
            <a:r>
              <a:rPr lang="el-GR" dirty="0" smtClean="0"/>
              <a:t>και η εφαρμογή της Διαδικασίας της </a:t>
            </a:r>
            <a:r>
              <a:rPr lang="en-GB" dirty="0" smtClean="0"/>
              <a:t>Bologna</a:t>
            </a:r>
          </a:p>
          <a:p>
            <a:pPr marL="514350" indent="-514350">
              <a:buAutoNum type="arabicPeriod" startAt="6"/>
            </a:pPr>
            <a:r>
              <a:rPr lang="en-GB" dirty="0" smtClean="0"/>
              <a:t>…</a:t>
            </a:r>
            <a:r>
              <a:rPr lang="el-GR" dirty="0" smtClean="0"/>
              <a:t>ως «πράσινο» πανεπιστήμιο</a:t>
            </a:r>
          </a:p>
          <a:p>
            <a:pPr marL="514350" indent="-514350">
              <a:buAutoNum type="arabicPeriod" startAt="6"/>
            </a:pPr>
            <a:r>
              <a:rPr lang="el-GR" dirty="0" smtClean="0"/>
              <a:t>...και η καινοτομία</a:t>
            </a:r>
          </a:p>
          <a:p>
            <a:pPr marL="514350" indent="-514350">
              <a:buAutoNum type="arabicPeriod" startAt="6"/>
            </a:pPr>
            <a:r>
              <a:rPr lang="el-GR" dirty="0" smtClean="0"/>
              <a:t>...και ο σεβασμός στη διαφορετικότητα</a:t>
            </a:r>
          </a:p>
          <a:p>
            <a:pPr marL="514350" indent="-514350">
              <a:buAutoNum type="arabicPeriod" startAt="6"/>
            </a:pPr>
            <a:r>
              <a:rPr lang="el-GR" dirty="0" smtClean="0"/>
              <a:t>...και οι φοιτητές ως μέλη της ακαδημαϊκής κοινότητας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0648"/>
            <a:ext cx="8229600" cy="1080180"/>
          </a:xfrm>
        </p:spPr>
        <p:txBody>
          <a:bodyPr>
            <a:noAutofit/>
          </a:bodyPr>
          <a:lstStyle/>
          <a:p>
            <a:r>
              <a:rPr lang="en-US" dirty="0" smtClean="0"/>
              <a:t>Forum 3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Διεθνοποίηση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0828"/>
            <a:ext cx="8229600" cy="429985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l-GR" dirty="0" smtClean="0"/>
              <a:t>Προκλήσεις: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Ενίσχυση φοιτητικής κινητικότητας</a:t>
            </a:r>
          </a:p>
          <a:p>
            <a:r>
              <a:rPr lang="el-GR" dirty="0" smtClean="0"/>
              <a:t>Αποτελεσματικότερη ενσωμάτωση των φοιτητών ανταλλαγής</a:t>
            </a:r>
          </a:p>
          <a:p>
            <a:r>
              <a:rPr lang="el-GR" dirty="0" smtClean="0"/>
              <a:t>Επίλυση ζητημάτων της Διοίκησης του Πανεπιστημίου υποδοχής</a:t>
            </a:r>
          </a:p>
          <a:p>
            <a:r>
              <a:rPr lang="el-GR" dirty="0" smtClean="0"/>
              <a:t>Διπλά, μεικτά ή κοινά προγράμματα σπουδών και πτυχία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Forum 3</a:t>
            </a:r>
            <a:r>
              <a:rPr lang="el-GR" dirty="0" smtClean="0"/>
              <a:t>  Διεθνοποίηση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sz="12000" dirty="0" smtClean="0"/>
              <a:t>                                        </a:t>
            </a:r>
            <a:r>
              <a:rPr lang="el-GR" sz="12000" dirty="0" smtClean="0"/>
              <a:t>Προτάσεις:</a:t>
            </a:r>
          </a:p>
          <a:p>
            <a:pPr>
              <a:buNone/>
            </a:pPr>
            <a:endParaRPr lang="el-GR" sz="12000" dirty="0" smtClean="0"/>
          </a:p>
          <a:p>
            <a:r>
              <a:rPr lang="el-GR" sz="12000" dirty="0" smtClean="0"/>
              <a:t>Περαιτέρω ενίσχυση και ανάπτυξη φοιτητικών ενώσεων</a:t>
            </a:r>
            <a:endParaRPr lang="en-GB" sz="12000" dirty="0" smtClean="0"/>
          </a:p>
          <a:p>
            <a:r>
              <a:rPr lang="el-GR" sz="12000" dirty="0" smtClean="0"/>
              <a:t>Προγράμματα φοιτητικής στήριξης και αλληλεγγύης</a:t>
            </a:r>
          </a:p>
          <a:p>
            <a:r>
              <a:rPr lang="el-GR" sz="12000" dirty="0" smtClean="0"/>
              <a:t>Παγκόσμια βάση δεδομένων</a:t>
            </a:r>
          </a:p>
          <a:p>
            <a:r>
              <a:rPr lang="el-GR" sz="12000" dirty="0" smtClean="0"/>
              <a:t>Μορφοποίηση ιστοσελίδων σύμφωνα με κοινό ευρωπαϊκό πρότυπο</a:t>
            </a:r>
          </a:p>
          <a:p>
            <a:r>
              <a:rPr lang="el-GR" sz="12000" dirty="0" smtClean="0"/>
              <a:t>Γραφεία επίβλεψης και υποστήριξης της διαδικασίας αναγνώρισης</a:t>
            </a:r>
          </a:p>
          <a:p>
            <a:pPr>
              <a:buNone/>
            </a:pPr>
            <a:r>
              <a:rPr lang="el-GR" sz="6737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Forum 3</a:t>
            </a:r>
            <a:r>
              <a:rPr lang="el-GR" dirty="0" smtClean="0"/>
              <a:t>  Διεθνοποίηση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/>
              <a:t>                                        </a:t>
            </a:r>
            <a:r>
              <a:rPr lang="el-GR" dirty="0" smtClean="0"/>
              <a:t>Προτάσεις: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Σπουδές εξ αποστάσεως</a:t>
            </a:r>
          </a:p>
          <a:p>
            <a:r>
              <a:rPr lang="el-GR" dirty="0" smtClean="0"/>
              <a:t>Επικοινωνία/συνεργασία και σύνδεση μεταξύ πανεπιστημίων </a:t>
            </a:r>
          </a:p>
          <a:p>
            <a:r>
              <a:rPr lang="el-GR" dirty="0" smtClean="0"/>
              <a:t>Συμμετοχή/διοργάνωση φοιτητικών συνεδρίων </a:t>
            </a:r>
          </a:p>
          <a:p>
            <a:r>
              <a:rPr lang="el-GR" dirty="0" smtClean="0"/>
              <a:t>Συνεχής ενημέρωση των φοιτητών</a:t>
            </a:r>
          </a:p>
          <a:p>
            <a:r>
              <a:rPr lang="el-GR" dirty="0" smtClean="0"/>
              <a:t>Οικονομική ενίσχυση των φοιτητών με βάση τις ανάγκες τους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656"/>
            <a:ext cx="8229600" cy="2440127"/>
          </a:xfrm>
        </p:spPr>
        <p:txBody>
          <a:bodyPr>
            <a:noAutofit/>
          </a:bodyPr>
          <a:lstStyle/>
          <a:p>
            <a:r>
              <a:rPr lang="en-GB" dirty="0" smtClean="0"/>
              <a:t>Forum 6 </a:t>
            </a:r>
            <a:r>
              <a:rPr lang="el-GR" dirty="0" smtClean="0"/>
              <a:t>«Η εφαρμογή της </a:t>
            </a:r>
            <a:br>
              <a:rPr lang="el-GR" dirty="0" smtClean="0"/>
            </a:br>
            <a:r>
              <a:rPr lang="el-GR" dirty="0" smtClean="0"/>
              <a:t>Διαδικασίας της </a:t>
            </a:r>
            <a:r>
              <a:rPr lang="en-US" dirty="0" smtClean="0"/>
              <a:t>Bologna</a:t>
            </a:r>
            <a:r>
              <a:rPr lang="el-GR" dirty="0" smtClean="0"/>
              <a:t>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6371"/>
            <a:ext cx="8229600" cy="3589792"/>
          </a:xfrm>
        </p:spPr>
        <p:txBody>
          <a:bodyPr/>
          <a:lstStyle/>
          <a:p>
            <a:endParaRPr lang="el-GR" dirty="0" smtClean="0"/>
          </a:p>
          <a:p>
            <a:r>
              <a:rPr lang="el-GR" dirty="0" smtClean="0"/>
              <a:t>Κινητικότητα</a:t>
            </a:r>
            <a:r>
              <a:rPr lang="en-US" dirty="0" smtClean="0"/>
              <a:t>, ECTS, </a:t>
            </a:r>
            <a:r>
              <a:rPr lang="el-GR" dirty="0" smtClean="0"/>
              <a:t>κύκλοι σπουδών &amp; αναγνώριση</a:t>
            </a:r>
          </a:p>
          <a:p>
            <a:r>
              <a:rPr lang="el-GR" dirty="0" smtClean="0"/>
              <a:t>Χρηματοδότηση πανεπιστήμιων &amp; κοινωνική κινητικότητα</a:t>
            </a:r>
          </a:p>
          <a:p>
            <a:r>
              <a:rPr lang="el-GR" dirty="0" smtClean="0"/>
              <a:t>Απασχόληση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383</Words>
  <Application>Microsoft Office PowerPoint</Application>
  <PresentationFormat>On-screen Show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UNICA Network of Universities from the Capitals of Europe</vt:lpstr>
      <vt:lpstr>7η Φοιτητική Συνδιάσκεψη UNICA ‘Οσλο 10 – 13 Οκτωβρίου 2012</vt:lpstr>
      <vt:lpstr>“An Ideal European University”</vt:lpstr>
      <vt:lpstr>“An Ideal European University”</vt:lpstr>
      <vt:lpstr>Forum 3  Διεθνοποίηση </vt:lpstr>
      <vt:lpstr>Forum 3  Διεθνοποίηση</vt:lpstr>
      <vt:lpstr>Forum 3  Διεθνοποίηση</vt:lpstr>
      <vt:lpstr>Forum 6 «Η εφαρμογή της  Διαδικασίας της Bologna»</vt:lpstr>
      <vt:lpstr>Forum 6 «Η εφαρμογή της  Διαδικασίας της Bologna»</vt:lpstr>
      <vt:lpstr>Forum 6 «Η εφαρμογή της  Διαδικασίας της Bologna»</vt:lpstr>
      <vt:lpstr>Διαγωνιστικό τμήμα συνδιάσκεψης : Δημιουργία ταινίας μικρού μήκους</vt:lpstr>
      <vt:lpstr>‘Οσλο, 13 Οκτωβρίου 2012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UNICA STUDENT CONFERENCE</dc:title>
  <dc:creator>Phaedra</dc:creator>
  <cp:lastModifiedBy>dell</cp:lastModifiedBy>
  <cp:revision>28</cp:revision>
  <dcterms:created xsi:type="dcterms:W3CDTF">2012-12-09T16:21:24Z</dcterms:created>
  <dcterms:modified xsi:type="dcterms:W3CDTF">2012-12-09T18:16:03Z</dcterms:modified>
</cp:coreProperties>
</file>