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72" r:id="rId3"/>
    <p:sldId id="481" r:id="rId4"/>
    <p:sldId id="493" r:id="rId5"/>
    <p:sldId id="479" r:id="rId6"/>
    <p:sldId id="478" r:id="rId7"/>
    <p:sldId id="482" r:id="rId8"/>
    <p:sldId id="483" r:id="rId9"/>
    <p:sldId id="488" r:id="rId10"/>
    <p:sldId id="489" r:id="rId11"/>
    <p:sldId id="490" r:id="rId12"/>
    <p:sldId id="494" r:id="rId13"/>
    <p:sldId id="474" r:id="rId14"/>
    <p:sldId id="491" r:id="rId15"/>
    <p:sldId id="475" r:id="rId16"/>
    <p:sldId id="492" r:id="rId17"/>
    <p:sldId id="484" r:id="rId18"/>
    <p:sldId id="48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  <a:srgbClr val="FF0066"/>
    <a:srgbClr val="660033"/>
    <a:srgbClr val="003399"/>
    <a:srgbClr val="FFFF99"/>
    <a:srgbClr val="FF6D3F"/>
    <a:srgbClr val="FFD13F"/>
    <a:srgbClr val="FF6600"/>
    <a:srgbClr val="BCFC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 snapToGrid="0">
      <p:cViewPr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&#924;&#927;&#916;&#921;&#928;%20&#931;&#933;&#925;&#917;&#916;&#929;&#921;&#927;%20&#925;&#927;&#917;&#924;&#914;&#929;&#921;&#927;&#931;%202012\DATA%20201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&#924;&#927;&#916;&#921;&#928;%20&#931;&#933;&#925;&#917;&#916;&#929;&#921;&#927;%20&#925;&#927;&#917;&#924;&#914;&#929;&#921;&#927;&#931;%202012\DATA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&#924;&#927;&#916;&#921;&#928;%20&#931;&#933;&#925;&#917;&#916;&#929;&#921;&#927;%20&#925;&#927;&#917;&#924;&#914;&#929;&#921;&#927;&#931;%202012\DATA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&#924;&#927;&#916;&#921;&#928;%20&#931;&#933;&#925;&#917;&#916;&#929;&#921;&#927;%20&#925;&#927;&#917;&#924;&#914;&#929;&#921;&#927;&#931;%202012\DATA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asis\My%20work\&#932;&#917;&#921;\ERASMUS\&#917;&#960;&#953;&#964;&#961;&#959;&#960;&#942;\Newsletter\NEWS_SEP_2011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perspective val="30"/>
    </c:view3D>
    <c:floor>
      <c:spPr>
        <a:noFill/>
        <a:ln>
          <a:solidFill>
            <a:sysClr val="windowText" lastClr="000000"/>
          </a:solidFill>
        </a:ln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Φύλλο1!$P$2</c:f>
              <c:strCache>
                <c:ptCount val="1"/>
                <c:pt idx="0">
                  <c:v>ΠΡΑΚΤΙΚΗ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dLbls>
            <c:dLbl>
              <c:idx val="0"/>
              <c:layout>
                <c:manualLayout>
                  <c:x val="4.3613715723740398E-3"/>
                  <c:y val="-1.3145541849919389E-2"/>
                </c:manualLayout>
              </c:layout>
              <c:showVal val="1"/>
            </c:dLbl>
            <c:dLbl>
              <c:idx val="1"/>
              <c:layout>
                <c:manualLayout>
                  <c:x val="2.1806857861869974E-3"/>
                  <c:y val="-9.859156387439593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9.8591563874395483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5727709249596899E-3"/>
                </c:manualLayout>
              </c:layout>
              <c:showVal val="1"/>
            </c:dLbl>
            <c:dLbl>
              <c:idx val="4"/>
              <c:layout>
                <c:manualLayout>
                  <c:x val="-4.361371572374143E-3"/>
                  <c:y val="-6.5727709249596899E-3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Val val="1"/>
          </c:dLbls>
          <c:cat>
            <c:strRef>
              <c:f>Φύλλο1!$O$3:$O$7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Φύλλο1!$P$3:$P$7</c:f>
              <c:numCache>
                <c:formatCode>General</c:formatCode>
                <c:ptCount val="5"/>
                <c:pt idx="0">
                  <c:v>12</c:v>
                </c:pt>
                <c:pt idx="1">
                  <c:v>38</c:v>
                </c:pt>
                <c:pt idx="2">
                  <c:v>48</c:v>
                </c:pt>
                <c:pt idx="3">
                  <c:v>68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Φύλλο1!$Q$2</c:f>
              <c:strCache>
                <c:ptCount val="1"/>
                <c:pt idx="0">
                  <c:v>ΣΠΟΥΔΕΣ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 prstMaterial="metal">
              <a:bevelT prst="coolSlant"/>
            </a:sp3d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Val val="1"/>
          </c:dLbls>
          <c:cat>
            <c:strRef>
              <c:f>Φύλλο1!$O$3:$O$7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Φύλλο1!$Q$3:$Q$7</c:f>
              <c:numCache>
                <c:formatCode>General</c:formatCode>
                <c:ptCount val="5"/>
                <c:pt idx="0">
                  <c:v>71</c:v>
                </c:pt>
                <c:pt idx="1">
                  <c:v>88</c:v>
                </c:pt>
                <c:pt idx="2">
                  <c:v>92</c:v>
                </c:pt>
                <c:pt idx="3">
                  <c:v>104</c:v>
                </c:pt>
                <c:pt idx="4">
                  <c:v>78</c:v>
                </c:pt>
              </c:numCache>
            </c:numRef>
          </c:val>
        </c:ser>
        <c:shape val="cylinder"/>
        <c:axId val="62375040"/>
        <c:axId val="62376576"/>
        <c:axId val="61448640"/>
      </c:bar3DChart>
      <c:catAx>
        <c:axId val="62375040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62376576"/>
        <c:crosses val="autoZero"/>
        <c:auto val="1"/>
        <c:lblAlgn val="ctr"/>
        <c:lblOffset val="100"/>
      </c:catAx>
      <c:valAx>
        <c:axId val="62376576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62375040"/>
        <c:crosses val="autoZero"/>
        <c:crossBetween val="between"/>
      </c:valAx>
      <c:serAx>
        <c:axId val="61448640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400" b="1" cap="all" spc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el-GR"/>
          </a:p>
        </c:txPr>
        <c:crossAx val="62376576"/>
        <c:crosses val="autoZero"/>
      </c:serAx>
      <c:spPr>
        <a:noFill/>
      </c:spPr>
    </c:plotArea>
    <c:plotVisOnly val="1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"/>
  <c:chart>
    <c:autoTitleDeleted val="1"/>
    <c:view3D>
      <c:rotX val="20"/>
      <c:rotY val="25"/>
      <c:perspective val="10"/>
    </c:view3D>
    <c:floor>
      <c:spPr>
        <a:noFill/>
        <a:ln w="15875">
          <a:solidFill>
            <a:prstClr val="black"/>
          </a:solidFill>
        </a:ln>
      </c:spPr>
    </c:floor>
    <c:sideWall>
      <c:spPr>
        <a:ln w="15875">
          <a:solidFill>
            <a:schemeClr val="tx1"/>
          </a:solidFill>
        </a:ln>
      </c:spPr>
    </c:sideWall>
    <c:backWall>
      <c:spPr>
        <a:ln w="15875"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6.4511052691517731E-2"/>
          <c:y val="4.9664830722041899E-2"/>
          <c:w val="0.90493339396511951"/>
          <c:h val="0.75482553412010689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52400" h="50800" prst="softRound"/>
            </a:sp3d>
          </c:spPr>
          <c:dPt>
            <c:idx val="0"/>
            <c:spPr>
              <a:solidFill>
                <a:srgbClr val="00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"/>
            <c:spPr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3"/>
            <c:spPr>
              <a:solidFill>
                <a:srgbClr val="66003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cat>
            <c:strRef>
              <c:f>Φύλλο1!$A$118:$A$122</c:f>
              <c:strCache>
                <c:ptCount val="5"/>
                <c:pt idx="0">
                  <c:v>ΣΤΕΦ</c:v>
                </c:pt>
                <c:pt idx="1">
                  <c:v>ΣΤΕΓ</c:v>
                </c:pt>
                <c:pt idx="2">
                  <c:v>ΣΕΥΠ</c:v>
                </c:pt>
                <c:pt idx="3">
                  <c:v>ΣΔΟ</c:v>
                </c:pt>
                <c:pt idx="4">
                  <c:v>ΣΤΕΤ-Δ</c:v>
                </c:pt>
              </c:strCache>
            </c:strRef>
          </c:cat>
          <c:val>
            <c:numRef>
              <c:f>Φύλλο1!$C$118:$C$122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16</c:v>
                </c:pt>
                <c:pt idx="3">
                  <c:v>20</c:v>
                </c:pt>
                <c:pt idx="4">
                  <c:v>9</c:v>
                </c:pt>
              </c:numCache>
            </c:numRef>
          </c:val>
        </c:ser>
        <c:gapWidth val="73"/>
        <c:gapDepth val="124"/>
        <c:shape val="cylinder"/>
        <c:axId val="63825792"/>
        <c:axId val="63827328"/>
        <c:axId val="0"/>
      </c:bar3DChart>
      <c:catAx>
        <c:axId val="63825792"/>
        <c:scaling>
          <c:orientation val="minMax"/>
        </c:scaling>
        <c:delete val="1"/>
        <c:axPos val="b"/>
        <c:majorGridlines>
          <c:spPr>
            <a:ln w="15875">
              <a:solidFill>
                <a:prstClr val="black"/>
              </a:solidFill>
            </a:ln>
          </c:spPr>
        </c:majorGridlines>
        <c:majorTickMark val="none"/>
        <c:tickLblPos val="none"/>
        <c:crossAx val="63827328"/>
        <c:crosses val="autoZero"/>
        <c:lblAlgn val="ctr"/>
        <c:lblOffset val="30"/>
      </c:catAx>
      <c:valAx>
        <c:axId val="63827328"/>
        <c:scaling>
          <c:orientation val="minMax"/>
          <c:max val="25"/>
          <c:min val="0"/>
        </c:scaling>
        <c:axPos val="l"/>
        <c:majorGridlines>
          <c:spPr>
            <a:ln w="15875">
              <a:solidFill>
                <a:prstClr val="black"/>
              </a:solidFill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l-GR"/>
          </a:p>
        </c:txPr>
        <c:crossAx val="63825792"/>
        <c:crosses val="autoZero"/>
        <c:crossBetween val="between"/>
        <c:majorUnit val="5"/>
        <c:minorUnit val="1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"/>
  <c:chart>
    <c:autoTitleDeleted val="1"/>
    <c:view3D>
      <c:rotX val="20"/>
      <c:rotY val="25"/>
      <c:perspective val="10"/>
    </c:view3D>
    <c:floor>
      <c:spPr>
        <a:noFill/>
        <a:ln w="15875">
          <a:solidFill>
            <a:prstClr val="black"/>
          </a:solidFill>
        </a:ln>
      </c:spPr>
    </c:floor>
    <c:sideWall>
      <c:spPr>
        <a:ln w="15875">
          <a:solidFill>
            <a:schemeClr val="tx1"/>
          </a:solidFill>
        </a:ln>
      </c:spPr>
    </c:sideWall>
    <c:backWall>
      <c:spPr>
        <a:ln w="15875"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6.4511052691517731E-2"/>
          <c:y val="4.9664830722041919E-2"/>
          <c:w val="0.90493339396511951"/>
          <c:h val="0.7548255341201071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52400" h="50800" prst="softRound"/>
            </a:sp3d>
          </c:spPr>
          <c:dPt>
            <c:idx val="0"/>
            <c:spPr>
              <a:solidFill>
                <a:srgbClr val="00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"/>
            <c:spPr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3"/>
            <c:spPr>
              <a:solidFill>
                <a:srgbClr val="66003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cat>
            <c:strRef>
              <c:f>Φύλλο1!$A$118:$A$122</c:f>
              <c:strCache>
                <c:ptCount val="5"/>
                <c:pt idx="0">
                  <c:v>ΣΤΕΦ</c:v>
                </c:pt>
                <c:pt idx="1">
                  <c:v>ΣΤΕΓ</c:v>
                </c:pt>
                <c:pt idx="2">
                  <c:v>ΣΕΥΠ</c:v>
                </c:pt>
                <c:pt idx="3">
                  <c:v>ΣΔΟ</c:v>
                </c:pt>
                <c:pt idx="4">
                  <c:v>ΣΤΕΤ-Δ</c:v>
                </c:pt>
              </c:strCache>
            </c:strRef>
          </c:cat>
          <c:val>
            <c:numRef>
              <c:f>Φύλλο1!$D$118:$D$122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17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gapWidth val="73"/>
        <c:gapDepth val="124"/>
        <c:shape val="cylinder"/>
        <c:axId val="63910272"/>
        <c:axId val="63911808"/>
        <c:axId val="0"/>
      </c:bar3DChart>
      <c:catAx>
        <c:axId val="63910272"/>
        <c:scaling>
          <c:orientation val="minMax"/>
        </c:scaling>
        <c:delete val="1"/>
        <c:axPos val="b"/>
        <c:majorGridlines>
          <c:spPr>
            <a:ln w="15875">
              <a:solidFill>
                <a:prstClr val="black"/>
              </a:solidFill>
            </a:ln>
          </c:spPr>
        </c:majorGridlines>
        <c:majorTickMark val="none"/>
        <c:tickLblPos val="none"/>
        <c:crossAx val="63911808"/>
        <c:crosses val="autoZero"/>
        <c:lblAlgn val="ctr"/>
        <c:lblOffset val="30"/>
      </c:catAx>
      <c:valAx>
        <c:axId val="63911808"/>
        <c:scaling>
          <c:orientation val="minMax"/>
          <c:max val="25"/>
          <c:min val="0"/>
        </c:scaling>
        <c:axPos val="l"/>
        <c:majorGridlines>
          <c:spPr>
            <a:ln w="15875">
              <a:solidFill>
                <a:prstClr val="black"/>
              </a:solidFill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l-GR"/>
          </a:p>
        </c:txPr>
        <c:crossAx val="63910272"/>
        <c:crosses val="autoZero"/>
        <c:crossBetween val="between"/>
        <c:majorUnit val="5"/>
        <c:minorUnit val="1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ofPieChart>
        <c:ofPieType val="bar"/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9900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FF330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rgbClr val="FF660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1378361834239924"/>
                  <c:y val="-1.388888888888892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Φορέας υποδοχής</a:t>
                    </a:r>
                    <a:endParaRPr lang="en-US" sz="11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l-G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25%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9.447073124221228E-2"/>
                  <c:y val="4.6296296296296424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Εταιρία </a:t>
                    </a:r>
                    <a:r>
                      <a:rPr lang="el-G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στην </a:t>
                    </a:r>
                    <a:r>
                      <a:rPr lang="el-G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Ευρώπη</a:t>
                    </a:r>
                    <a:endParaRPr lang="en-US" sz="11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l-G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20%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0.1"/>
                  <c:y val="4.629629629629731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Val val="1"/>
              <c:showCatName val="1"/>
              <c:separator> </c:separator>
            </c:dLbl>
            <c:dLbl>
              <c:idx val="5"/>
              <c:layout>
                <c:manualLayout>
                  <c:x val="-0.19376902887139202"/>
                  <c:y val="-8.7846310877807005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ΕΡΓΑΣΙΑ</a:t>
                    </a:r>
                    <a:r>
                      <a:rPr lang="el-GR" sz="14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l-GR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l-G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r>
                      <a: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r>
                      <a:rPr lang="el-G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showVal val="1"/>
            <c:showCatName val="1"/>
            <c:separator> </c:separator>
          </c:dLbls>
          <c:cat>
            <c:strRef>
              <c:f>Φύλλο1!$B$167:$B$171</c:f>
              <c:strCache>
                <c:ptCount val="5"/>
                <c:pt idx="0">
                  <c:v>ΜΕΤΑΠΤΥΧΙΑΚΑ</c:v>
                </c:pt>
                <c:pt idx="1">
                  <c:v>ΌΧΙ</c:v>
                </c:pt>
                <c:pt idx="2">
                  <c:v>Φορέας υποδοχής</c:v>
                </c:pt>
                <c:pt idx="3">
                  <c:v>Εταιρία στην Ευρώπη</c:v>
                </c:pt>
                <c:pt idx="4">
                  <c:v>Εταιρία στην Ελλάδα</c:v>
                </c:pt>
              </c:strCache>
            </c:strRef>
          </c:cat>
          <c:val>
            <c:numRef>
              <c:f>Φύλλο1!$C$167:$C$171</c:f>
              <c:numCache>
                <c:formatCode>0%</c:formatCode>
                <c:ptCount val="5"/>
                <c:pt idx="0">
                  <c:v>0.28000000000000008</c:v>
                </c:pt>
                <c:pt idx="1">
                  <c:v>0.17</c:v>
                </c:pt>
                <c:pt idx="2">
                  <c:v>0.25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gapWidth val="193"/>
        <c:splitType val="pos"/>
        <c:splitPos val="3"/>
        <c:secondPieSize val="84"/>
        <c:serLines/>
      </c:ofPieChart>
    </c:plotArea>
    <c:plotVisOnly val="1"/>
  </c:chart>
  <c:spPr>
    <a:noFill/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ofPieChart>
        <c:ofPieType val="bar"/>
        <c:varyColors val="1"/>
        <c:ser>
          <c:idx val="0"/>
          <c:order val="0"/>
          <c:spPr>
            <a:ln>
              <a:solidFill>
                <a:prstClr val="white"/>
              </a:solidFill>
            </a:ln>
          </c:spPr>
          <c:dPt>
            <c:idx val="0"/>
            <c:spPr>
              <a:solidFill>
                <a:srgbClr val="C00000"/>
              </a:solidFill>
              <a:ln>
                <a:solidFill>
                  <a:prstClr val="white"/>
                </a:solidFill>
              </a:ln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  <a:ln>
                <a:solidFill>
                  <a:prstClr val="white"/>
                </a:solidFill>
              </a:ln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/>
                </a:solidFill>
              </a:ln>
            </c:spPr>
          </c:dPt>
          <c:dPt>
            <c:idx val="3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prstClr val="white"/>
                </a:solidFill>
              </a:ln>
            </c:spPr>
          </c:dPt>
          <c:dPt>
            <c:idx val="4"/>
            <c:spPr>
              <a:solidFill>
                <a:schemeClr val="tx2">
                  <a:lumMod val="75000"/>
                </a:schemeClr>
              </a:solidFill>
              <a:ln>
                <a:solidFill>
                  <a:prstClr val="white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9.1666666666667201E-2"/>
                  <c:y val="-1.3888888888888963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1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Ε</a:t>
                    </a:r>
                    <a:r>
                      <a:rPr lang="el-GR" sz="1100" dirty="0"/>
                      <a:t>υρώπη 2</a:t>
                    </a:r>
                    <a:r>
                      <a:rPr lang="en-US" sz="1100" dirty="0"/>
                      <a:t>5</a:t>
                    </a:r>
                    <a:r>
                      <a:rPr lang="el-GR" sz="1100" dirty="0"/>
                      <a:t>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0.1"/>
                  <c:y val="4.6296296296296528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10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Ε</a:t>
                    </a:r>
                    <a:r>
                      <a:rPr lang="el-GR" sz="1100"/>
                      <a:t>λλάδα </a:t>
                    </a:r>
                    <a:r>
                      <a:rPr lang="en-US" sz="1100"/>
                      <a:t>3</a:t>
                    </a:r>
                    <a:r>
                      <a:rPr lang="el-GR" sz="1100"/>
                      <a:t>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0.17782380936822731"/>
                  <c:y val="-1.388888888888892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Μ</a:t>
                    </a:r>
                    <a:r>
                      <a:rPr lang="el-GR" sz="1400">
                        <a:solidFill>
                          <a:schemeClr val="bg1"/>
                        </a:solidFill>
                      </a:rPr>
                      <a:t>ΕΤ/ΚΟ 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28</a:t>
                    </a:r>
                    <a:r>
                      <a:rPr lang="el-GR" sz="140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dLbl>
              <c:idx val="5"/>
              <c:layout>
                <c:manualLayout>
                  <c:x val="-0.19376902887139208"/>
                  <c:y val="-8.7846310877807005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l-GR" sz="12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Ε</a:t>
                    </a:r>
                    <a:r>
                      <a:rPr lang="el-GR" sz="1200" b="1">
                        <a:solidFill>
                          <a:schemeClr val="bg1"/>
                        </a:solidFill>
                      </a:rPr>
                      <a:t>ΡΓΑΣΙΑ:</a:t>
                    </a:r>
                    <a:r>
                      <a:rPr lang="el-GR" sz="1200" b="1" baseline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l-GR" sz="1200" b="1">
                        <a:solidFill>
                          <a:schemeClr val="bg1"/>
                        </a:solidFill>
                      </a:rPr>
                      <a:t> 56%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Val val="1"/>
            <c:showCatName val="1"/>
            <c:separator> </c:separator>
          </c:dLbls>
          <c:cat>
            <c:strRef>
              <c:f>Φύλλο1!$B$175:$B$178</c:f>
              <c:strCache>
                <c:ptCount val="4"/>
                <c:pt idx="0">
                  <c:v>ΕΡΓΑΣΙΑ</c:v>
                </c:pt>
                <c:pt idx="1">
                  <c:v>ΌΧΙ</c:v>
                </c:pt>
                <c:pt idx="2">
                  <c:v>Πανεπιστήμιο Ευρώπη</c:v>
                </c:pt>
                <c:pt idx="3">
                  <c:v>Πανεπιστήμιο Ελλάδα</c:v>
                </c:pt>
              </c:strCache>
            </c:strRef>
          </c:cat>
          <c:val>
            <c:numRef>
              <c:f>Φύλλο1!$C$175:$C$178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0.17</c:v>
                </c:pt>
                <c:pt idx="2">
                  <c:v>0.25</c:v>
                </c:pt>
                <c:pt idx="3">
                  <c:v>3.0000000000000002E-2</c:v>
                </c:pt>
              </c:numCache>
            </c:numRef>
          </c:val>
        </c:ser>
        <c:gapWidth val="193"/>
        <c:splitType val="pos"/>
        <c:splitPos val="2"/>
        <c:secondPieSize val="84"/>
        <c:serLines/>
      </c:ofPieChart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perspective val="20"/>
    </c:view3D>
    <c:floor>
      <c:spPr>
        <a:noFill/>
        <a:ln>
          <a:solidFill>
            <a:sysClr val="windowText" lastClr="000000"/>
          </a:solidFill>
        </a:ln>
      </c:spPr>
    </c:floor>
    <c:plotArea>
      <c:layout/>
      <c:bar3DChart>
        <c:barDir val="col"/>
        <c:grouping val="standard"/>
        <c:ser>
          <c:idx val="2"/>
          <c:order val="0"/>
          <c:tx>
            <c:strRef>
              <c:f>Φύλλο4!$I$10</c:f>
              <c:strCache>
                <c:ptCount val="1"/>
                <c:pt idx="0">
                  <c:v>ΑΝΑΤΟΛΙΚΗ</c:v>
                </c:pt>
              </c:strCache>
            </c:strRef>
          </c:tx>
          <c:spPr>
            <a:solidFill>
              <a:srgbClr val="E51A4B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cat>
            <c:strRef>
              <c:f>Φύλλο4!$J$7:$L$7</c:f>
              <c:strCache>
                <c:ptCount val="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</c:strCache>
            </c:strRef>
          </c:cat>
          <c:val>
            <c:numRef>
              <c:f>Φύλλο4!$J$10:$L$10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Φύλλο4!$I$8</c:f>
              <c:strCache>
                <c:ptCount val="1"/>
                <c:pt idx="0">
                  <c:v>ΜΕΣΟΓΕΙΟΣ</c:v>
                </c:pt>
              </c:strCache>
            </c:strRef>
          </c:tx>
          <c:spPr>
            <a:solidFill>
              <a:srgbClr val="02439E"/>
            </a:solidFill>
            <a:scene3d>
              <a:camera prst="orthographicFront"/>
              <a:lightRig rig="threePt" dir="t"/>
            </a:scene3d>
            <a:sp3d prstMaterial="metal">
              <a:bevelT prst="coolSlant"/>
            </a:sp3d>
          </c:spPr>
          <c:cat>
            <c:strRef>
              <c:f>Φύλλο4!$J$7:$L$7</c:f>
              <c:strCache>
                <c:ptCount val="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</c:strCache>
            </c:strRef>
          </c:cat>
          <c:val>
            <c:numRef>
              <c:f>Φύλλο4!$J$8:$L$8</c:f>
              <c:numCache>
                <c:formatCode>General</c:formatCode>
                <c:ptCount val="3"/>
                <c:pt idx="0">
                  <c:v>40</c:v>
                </c:pt>
                <c:pt idx="1">
                  <c:v>41</c:v>
                </c:pt>
                <c:pt idx="2">
                  <c:v>35</c:v>
                </c:pt>
              </c:numCache>
            </c:numRef>
          </c:val>
        </c:ser>
        <c:ser>
          <c:idx val="0"/>
          <c:order val="2"/>
          <c:tx>
            <c:strRef>
              <c:f>Φύλλο4!$I$9</c:f>
              <c:strCache>
                <c:ptCount val="1"/>
                <c:pt idx="0">
                  <c:v>ΒΟΡΕΙΑ</c:v>
                </c:pt>
              </c:strCache>
            </c:strRef>
          </c:tx>
          <c:spPr>
            <a:solidFill>
              <a:srgbClr val="009846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cat>
            <c:strRef>
              <c:f>Φύλλο4!$J$7:$L$7</c:f>
              <c:strCache>
                <c:ptCount val="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</c:strCache>
            </c:strRef>
          </c:cat>
          <c:val>
            <c:numRef>
              <c:f>Φύλλο4!$J$9:$L$9</c:f>
              <c:numCache>
                <c:formatCode>General</c:formatCode>
                <c:ptCount val="3"/>
                <c:pt idx="0">
                  <c:v>46</c:v>
                </c:pt>
                <c:pt idx="1">
                  <c:v>55</c:v>
                </c:pt>
                <c:pt idx="2">
                  <c:v>34</c:v>
                </c:pt>
              </c:numCache>
            </c:numRef>
          </c:val>
        </c:ser>
        <c:shape val="cylinder"/>
        <c:axId val="62718720"/>
        <c:axId val="62720256"/>
        <c:axId val="62665152"/>
      </c:bar3DChart>
      <c:catAx>
        <c:axId val="62718720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62720256"/>
        <c:crosses val="autoZero"/>
        <c:auto val="1"/>
        <c:lblAlgn val="ctr"/>
        <c:lblOffset val="100"/>
      </c:catAx>
      <c:valAx>
        <c:axId val="62720256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62718720"/>
        <c:crosses val="autoZero"/>
        <c:crossBetween val="between"/>
      </c:valAx>
      <c:serAx>
        <c:axId val="62665152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ckLblPos val="nextTo"/>
        <c:txPr>
          <a:bodyPr/>
          <a:lstStyle/>
          <a:p>
            <a:pPr>
              <a:defRPr sz="1100" b="1" cap="all" spc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el-GR"/>
          </a:p>
        </c:txPr>
        <c:crossAx val="62720256"/>
        <c:crosses val="autoZero"/>
      </c:serAx>
      <c:spPr>
        <a:noFill/>
      </c:spPr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perspective val="20"/>
    </c:view3D>
    <c:floor>
      <c:spPr>
        <a:noFill/>
        <a:ln>
          <a:solidFill>
            <a:sysClr val="windowText" lastClr="000000"/>
          </a:solidFill>
        </a:ln>
      </c:spPr>
    </c:floor>
    <c:plotArea>
      <c:layout/>
      <c:bar3DChart>
        <c:barDir val="col"/>
        <c:grouping val="standard"/>
        <c:ser>
          <c:idx val="1"/>
          <c:order val="0"/>
          <c:tx>
            <c:strRef>
              <c:f>Φύλλο4!$I$30</c:f>
              <c:strCache>
                <c:ptCount val="1"/>
                <c:pt idx="0">
                  <c:v>ΒΟΡΕΙΑ</c:v>
                </c:pt>
              </c:strCache>
            </c:strRef>
          </c:tx>
          <c:spPr>
            <a:solidFill>
              <a:srgbClr val="009846"/>
            </a:solidFill>
            <a:scene3d>
              <a:camera prst="orthographicFront"/>
              <a:lightRig rig="threePt" dir="t"/>
            </a:scene3d>
            <a:sp3d prstMaterial="metal">
              <a:bevelT prst="coolSlant"/>
            </a:sp3d>
          </c:spPr>
          <c:cat>
            <c:strRef>
              <c:f>Φύλλο4!$J$28:$L$28</c:f>
              <c:strCache>
                <c:ptCount val="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</c:strCache>
            </c:strRef>
          </c:cat>
          <c:val>
            <c:numRef>
              <c:f>Φύλλο4!$J$30:$L$30</c:f>
              <c:numCache>
                <c:formatCode>General</c:formatCode>
                <c:ptCount val="3"/>
                <c:pt idx="0">
                  <c:v>23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0"/>
          <c:order val="1"/>
          <c:tx>
            <c:strRef>
              <c:f>Φύλλο4!$I$31</c:f>
              <c:strCache>
                <c:ptCount val="1"/>
                <c:pt idx="0">
                  <c:v>ΑΝΑΤΟΛΙΚΗ</c:v>
                </c:pt>
              </c:strCache>
            </c:strRef>
          </c:tx>
          <c:spPr>
            <a:solidFill>
              <a:srgbClr val="E51A4B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cat>
            <c:strRef>
              <c:f>Φύλλο4!$J$28:$L$28</c:f>
              <c:strCache>
                <c:ptCount val="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</c:strCache>
            </c:strRef>
          </c:cat>
          <c:val>
            <c:numRef>
              <c:f>Φύλλο4!$J$31:$L$31</c:f>
              <c:numCache>
                <c:formatCode>General</c:formatCode>
                <c:ptCount val="3"/>
                <c:pt idx="0">
                  <c:v>44</c:v>
                </c:pt>
                <c:pt idx="1">
                  <c:v>26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Φύλλο4!$I$29</c:f>
              <c:strCache>
                <c:ptCount val="1"/>
                <c:pt idx="0">
                  <c:v>ΜΕΣΟΓΕΙΟΣ</c:v>
                </c:pt>
              </c:strCache>
            </c:strRef>
          </c:tx>
          <c:spPr>
            <a:solidFill>
              <a:srgbClr val="02439E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cat>
            <c:strRef>
              <c:f>Φύλλο4!$J$28:$L$28</c:f>
              <c:strCache>
                <c:ptCount val="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</c:strCache>
            </c:strRef>
          </c:cat>
          <c:val>
            <c:numRef>
              <c:f>Φύλλο4!$J$29:$L$29</c:f>
              <c:numCache>
                <c:formatCode>General</c:formatCode>
                <c:ptCount val="3"/>
                <c:pt idx="0">
                  <c:v>49</c:v>
                </c:pt>
                <c:pt idx="1">
                  <c:v>49</c:v>
                </c:pt>
                <c:pt idx="2">
                  <c:v>41</c:v>
                </c:pt>
              </c:numCache>
            </c:numRef>
          </c:val>
        </c:ser>
        <c:shape val="cylinder"/>
        <c:axId val="62755200"/>
        <c:axId val="62756736"/>
        <c:axId val="41858368"/>
      </c:bar3DChart>
      <c:catAx>
        <c:axId val="62755200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62756736"/>
        <c:crosses val="autoZero"/>
        <c:auto val="1"/>
        <c:lblAlgn val="ctr"/>
        <c:lblOffset val="100"/>
      </c:catAx>
      <c:valAx>
        <c:axId val="62756736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62755200"/>
        <c:crosses val="autoZero"/>
        <c:crossBetween val="between"/>
      </c:valAx>
      <c:serAx>
        <c:axId val="41858368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tickLblPos val="nextTo"/>
        <c:txPr>
          <a:bodyPr/>
          <a:lstStyle/>
          <a:p>
            <a:pPr>
              <a:defRPr sz="1100" b="1" cap="all" spc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el-GR"/>
          </a:p>
        </c:txPr>
        <c:crossAx val="62756736"/>
        <c:crosses val="autoZero"/>
      </c:serAx>
      <c:spPr>
        <a:noFill/>
      </c:spPr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otX val="30"/>
      <c:rotY val="40"/>
      <c:perspective val="30"/>
    </c:view3D>
    <c:plotArea>
      <c:layout>
        <c:manualLayout>
          <c:layoutTarget val="inner"/>
          <c:xMode val="edge"/>
          <c:yMode val="edge"/>
          <c:x val="3.6994750656167995E-2"/>
          <c:y val="0"/>
          <c:w val="0.94015069991251099"/>
          <c:h val="1"/>
        </c:manualLayout>
      </c:layout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39700" h="139700" prst="divot"/>
              <a:bevelB w="165100" h="152400" prst="coolSlant"/>
            </a:sp3d>
          </c:spPr>
          <c:explosion val="25"/>
          <c:dPt>
            <c:idx val="0"/>
            <c:explosion val="19"/>
            <c:spPr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1"/>
            <c:explosion val="15"/>
            <c:spPr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2"/>
            <c:explosion val="11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3"/>
            <c:explosion val="17"/>
            <c:spPr>
              <a:solidFill>
                <a:srgbClr val="3333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4"/>
            <c:explosion val="14"/>
            <c:spPr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5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6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Lbls>
            <c:dLbl>
              <c:idx val="4"/>
              <c:layout>
                <c:manualLayout>
                  <c:x val="0.15152434927018091"/>
                  <c:y val="-0.14390310586176819"/>
                </c:manualLayout>
              </c:layout>
              <c:showPercent val="1"/>
            </c:dLbl>
            <c:dLbl>
              <c:idx val="5"/>
              <c:layout>
                <c:manualLayout>
                  <c:x val="0.13330519530850538"/>
                  <c:y val="2.1177821522309844E-2"/>
                </c:manualLayout>
              </c:layout>
              <c:showPercent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Φύλλο1!$E$80:$E$86</c:f>
              <c:strCache>
                <c:ptCount val="7"/>
                <c:pt idx="0">
                  <c:v>GERMANY</c:v>
                </c:pt>
                <c:pt idx="1">
                  <c:v>SPAIN</c:v>
                </c:pt>
                <c:pt idx="2">
                  <c:v>ITALY</c:v>
                </c:pt>
                <c:pt idx="3">
                  <c:v>GREAT BRITAIN</c:v>
                </c:pt>
                <c:pt idx="4">
                  <c:v>NETHERLANDS</c:v>
                </c:pt>
                <c:pt idx="5">
                  <c:v>CYPRUS</c:v>
                </c:pt>
                <c:pt idx="6">
                  <c:v>OTHER</c:v>
                </c:pt>
              </c:strCache>
            </c:strRef>
          </c:cat>
          <c:val>
            <c:numRef>
              <c:f>Φύλλο1!$F$80:$F$86</c:f>
              <c:numCache>
                <c:formatCode>General</c:formatCode>
                <c:ptCount val="7"/>
                <c:pt idx="0">
                  <c:v>32</c:v>
                </c:pt>
                <c:pt idx="1">
                  <c:v>29</c:v>
                </c:pt>
                <c:pt idx="2">
                  <c:v>22</c:v>
                </c:pt>
                <c:pt idx="3">
                  <c:v>21</c:v>
                </c:pt>
                <c:pt idx="4">
                  <c:v>16</c:v>
                </c:pt>
                <c:pt idx="5">
                  <c:v>15</c:v>
                </c:pt>
                <c:pt idx="6">
                  <c:v>51</c:v>
                </c:pt>
              </c:numCache>
            </c:numRef>
          </c:val>
        </c:ser>
      </c:pie3DChart>
      <c:spPr>
        <a:noFill/>
        <a:scene3d>
          <a:camera prst="orthographicFront"/>
          <a:lightRig rig="threePt" dir="t"/>
        </a:scene3d>
        <a:sp3d>
          <a:bevelB prst="relaxedInset"/>
        </a:sp3d>
      </c:spPr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"/>
  <c:chart>
    <c:autoTitleDeleted val="1"/>
    <c:view3D>
      <c:rotX val="20"/>
      <c:rotY val="25"/>
      <c:perspective val="10"/>
    </c:view3D>
    <c:floor>
      <c:spPr>
        <a:noFill/>
        <a:ln w="15875">
          <a:solidFill>
            <a:prstClr val="black"/>
          </a:solidFill>
        </a:ln>
      </c:spPr>
    </c:floor>
    <c:sideWall>
      <c:spPr>
        <a:ln w="15875">
          <a:solidFill>
            <a:schemeClr val="tx1"/>
          </a:solidFill>
        </a:ln>
      </c:spPr>
    </c:sideWall>
    <c:backWall>
      <c:spPr>
        <a:ln w="15875"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6.4511052691517731E-2"/>
          <c:y val="4.9664830722041871E-2"/>
          <c:w val="0.90493339396511951"/>
          <c:h val="0.6335320783291796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52400" h="50800" prst="softRound"/>
            </a:sp3d>
          </c:spPr>
          <c:dPt>
            <c:idx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"/>
            <c:spPr>
              <a:solidFill>
                <a:srgbClr val="3333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2"/>
            <c:spPr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7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8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cat>
            <c:strRef>
              <c:f>Φύλλο1!$A$80:$A$90</c:f>
              <c:strCache>
                <c:ptCount val="11"/>
                <c:pt idx="0">
                  <c:v>SPAIN</c:v>
                </c:pt>
                <c:pt idx="1">
                  <c:v>GR. BRITAIN</c:v>
                </c:pt>
                <c:pt idx="2">
                  <c:v>GERMANY</c:v>
                </c:pt>
                <c:pt idx="3">
                  <c:v>CYPRUS</c:v>
                </c:pt>
                <c:pt idx="4">
                  <c:v>ITALY </c:v>
                </c:pt>
                <c:pt idx="5">
                  <c:v>PORTUGAL</c:v>
                </c:pt>
                <c:pt idx="6">
                  <c:v>FRANCE</c:v>
                </c:pt>
                <c:pt idx="7">
                  <c:v>NETHERLANDS</c:v>
                </c:pt>
                <c:pt idx="8">
                  <c:v>BELGIUM</c:v>
                </c:pt>
                <c:pt idx="9">
                  <c:v>FINLAND</c:v>
                </c:pt>
                <c:pt idx="10">
                  <c:v>BULGARIA</c:v>
                </c:pt>
              </c:strCache>
            </c:strRef>
          </c:cat>
          <c:val>
            <c:numRef>
              <c:f>Φύλλο1!$B$80:$B$90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gapWidth val="73"/>
        <c:gapDepth val="124"/>
        <c:shape val="cylinder"/>
        <c:axId val="63410560"/>
        <c:axId val="63412096"/>
        <c:axId val="0"/>
      </c:bar3DChart>
      <c:catAx>
        <c:axId val="63410560"/>
        <c:scaling>
          <c:orientation val="minMax"/>
        </c:scaling>
        <c:axPos val="b"/>
        <c:majorGridlines>
          <c:spPr>
            <a:ln w="15875">
              <a:solidFill>
                <a:prstClr val="black"/>
              </a:solidFill>
            </a:ln>
          </c:spPr>
        </c:majorGridlines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000" b="1">
                <a:solidFill>
                  <a:sysClr val="windowText" lastClr="000000"/>
                </a:solidFill>
                <a:latin typeface="+mn-lt"/>
                <a:ea typeface="Verdana" pitchFamily="34" charset="0"/>
                <a:cs typeface="Arial" pitchFamily="34" charset="0"/>
              </a:defRPr>
            </a:pPr>
            <a:endParaRPr lang="el-GR"/>
          </a:p>
        </c:txPr>
        <c:crossAx val="63412096"/>
        <c:crosses val="autoZero"/>
        <c:lblAlgn val="ctr"/>
        <c:lblOffset val="30"/>
      </c:catAx>
      <c:valAx>
        <c:axId val="63412096"/>
        <c:scaling>
          <c:orientation val="minMax"/>
          <c:max val="20"/>
          <c:min val="0"/>
        </c:scaling>
        <c:axPos val="l"/>
        <c:majorGridlines>
          <c:spPr>
            <a:ln w="15875">
              <a:solidFill>
                <a:prstClr val="black"/>
              </a:solidFill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3410560"/>
        <c:crosses val="autoZero"/>
        <c:crossBetween val="between"/>
        <c:majorUnit val="5"/>
        <c:minorUnit val="1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"/>
  <c:chart>
    <c:autoTitleDeleted val="1"/>
    <c:view3D>
      <c:rotX val="20"/>
      <c:rotY val="25"/>
      <c:perspective val="10"/>
    </c:view3D>
    <c:floor>
      <c:spPr>
        <a:noFill/>
        <a:ln w="15875">
          <a:solidFill>
            <a:prstClr val="black"/>
          </a:solidFill>
        </a:ln>
      </c:spPr>
    </c:floor>
    <c:sideWall>
      <c:spPr>
        <a:noFill/>
        <a:ln w="15875">
          <a:solidFill>
            <a:prstClr val="black"/>
          </a:solidFill>
        </a:ln>
      </c:spPr>
    </c:sideWall>
    <c:backWall>
      <c:spPr>
        <a:ln w="15875">
          <a:solidFill>
            <a:prstClr val="black"/>
          </a:solidFill>
        </a:ln>
      </c:spPr>
    </c:backWall>
    <c:plotArea>
      <c:layout>
        <c:manualLayout>
          <c:layoutTarget val="inner"/>
          <c:xMode val="edge"/>
          <c:yMode val="edge"/>
          <c:x val="6.4511052691517731E-2"/>
          <c:y val="4.4853833767933102E-2"/>
          <c:w val="0.9354888762537491"/>
          <c:h val="0.6645050581968148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52400" h="50800" prst="softRound"/>
            </a:sp3d>
          </c:spPr>
          <c:dPt>
            <c:idx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"/>
            <c:spPr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4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5"/>
            <c:spPr>
              <a:solidFill>
                <a:srgbClr val="354DF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8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1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2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3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4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5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6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cat>
            <c:strRef>
              <c:f>Φύλλο1!$A$21:$A$37</c:f>
              <c:strCache>
                <c:ptCount val="17"/>
                <c:pt idx="0">
                  <c:v>SPAIN</c:v>
                </c:pt>
                <c:pt idx="1">
                  <c:v>GERMANY</c:v>
                </c:pt>
                <c:pt idx="2">
                  <c:v>ITALY</c:v>
                </c:pt>
                <c:pt idx="3">
                  <c:v>CYRPUS</c:v>
                </c:pt>
                <c:pt idx="4">
                  <c:v>NETHERLANDS</c:v>
                </c:pt>
                <c:pt idx="5">
                  <c:v>GR. BRITAIN</c:v>
                </c:pt>
                <c:pt idx="6">
                  <c:v>HUNGARY</c:v>
                </c:pt>
                <c:pt idx="7">
                  <c:v>BELGIUM</c:v>
                </c:pt>
                <c:pt idx="8">
                  <c:v>FINLAND</c:v>
                </c:pt>
                <c:pt idx="9">
                  <c:v>IRELAND</c:v>
                </c:pt>
                <c:pt idx="10">
                  <c:v>PORTUGAL</c:v>
                </c:pt>
                <c:pt idx="11">
                  <c:v>SWEDEN</c:v>
                </c:pt>
                <c:pt idx="12">
                  <c:v>BULGARIA</c:v>
                </c:pt>
                <c:pt idx="13">
                  <c:v>FRANCE</c:v>
                </c:pt>
                <c:pt idx="14">
                  <c:v>LICHTENSTΕIN</c:v>
                </c:pt>
                <c:pt idx="15">
                  <c:v>SLOVENIA</c:v>
                </c:pt>
                <c:pt idx="16">
                  <c:v>TURKEY</c:v>
                </c:pt>
              </c:strCache>
            </c:strRef>
          </c:cat>
          <c:val>
            <c:numRef>
              <c:f>Φύλλο1!$B$21:$B$37</c:f>
              <c:numCache>
                <c:formatCode>General</c:formatCode>
                <c:ptCount val="17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gapWidth val="18"/>
        <c:gapDepth val="124"/>
        <c:shape val="cylinder"/>
        <c:axId val="63454592"/>
        <c:axId val="63464576"/>
        <c:axId val="0"/>
      </c:bar3DChart>
      <c:catAx>
        <c:axId val="63454592"/>
        <c:scaling>
          <c:orientation val="minMax"/>
        </c:scaling>
        <c:axPos val="b"/>
        <c:majorGridlines>
          <c:spPr>
            <a:ln w="15875">
              <a:solidFill>
                <a:prstClr val="black"/>
              </a:solidFill>
            </a:ln>
          </c:spPr>
        </c:majorGridlines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000" b="1">
                <a:solidFill>
                  <a:sysClr val="windowText" lastClr="000000"/>
                </a:solidFill>
                <a:latin typeface="+mn-lt"/>
                <a:ea typeface="Verdana" pitchFamily="34" charset="0"/>
                <a:cs typeface="Arial" pitchFamily="34" charset="0"/>
              </a:defRPr>
            </a:pPr>
            <a:endParaRPr lang="el-GR"/>
          </a:p>
        </c:txPr>
        <c:crossAx val="63464576"/>
        <c:crosses val="autoZero"/>
        <c:lblAlgn val="ctr"/>
        <c:lblOffset val="30"/>
      </c:catAx>
      <c:valAx>
        <c:axId val="63464576"/>
        <c:scaling>
          <c:orientation val="minMax"/>
          <c:max val="20"/>
          <c:min val="0"/>
        </c:scaling>
        <c:axPos val="l"/>
        <c:majorGridlines>
          <c:spPr>
            <a:ln w="15875">
              <a:solidFill>
                <a:prstClr val="black"/>
              </a:solidFill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3454592"/>
        <c:crosses val="autoZero"/>
        <c:crossBetween val="between"/>
        <c:majorUnit val="5"/>
        <c:minorUnit val="1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"/>
  <c:chart>
    <c:autoTitleDeleted val="1"/>
    <c:view3D>
      <c:rotX val="20"/>
      <c:rotY val="25"/>
      <c:perspective val="10"/>
    </c:view3D>
    <c:floor>
      <c:spPr>
        <a:noFill/>
        <a:ln w="15875">
          <a:solidFill>
            <a:prstClr val="black"/>
          </a:solidFill>
        </a:ln>
      </c:spPr>
    </c:floor>
    <c:sideWall>
      <c:spPr>
        <a:ln w="15875">
          <a:solidFill>
            <a:prstClr val="black"/>
          </a:solidFill>
        </a:ln>
      </c:spPr>
    </c:sideWall>
    <c:backWall>
      <c:spPr>
        <a:ln w="15875">
          <a:solidFill>
            <a:prstClr val="black"/>
          </a:solidFill>
        </a:ln>
      </c:spPr>
    </c:backWall>
    <c:plotArea>
      <c:layout>
        <c:manualLayout>
          <c:layoutTarget val="inner"/>
          <c:xMode val="edge"/>
          <c:yMode val="edge"/>
          <c:x val="6.4340858393198336E-2"/>
          <c:y val="4.4228518566326758E-2"/>
          <c:w val="0.90510370691824449"/>
          <c:h val="0.6681959828108798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52400" h="50800" prst="softRound"/>
            </a:sp3d>
          </c:spPr>
          <c:dPt>
            <c:idx val="0"/>
            <c:spPr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2"/>
            <c:spPr>
              <a:solidFill>
                <a:srgbClr val="F7CA0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3"/>
            <c:spPr>
              <a:solidFill>
                <a:srgbClr val="354DF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4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1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dPt>
            <c:idx val="12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softRound"/>
              </a:sp3d>
            </c:spPr>
          </c:dPt>
          <c:cat>
            <c:strRef>
              <c:f>Φύλλο1!$A$102:$A$114</c:f>
              <c:strCache>
                <c:ptCount val="13"/>
                <c:pt idx="0">
                  <c:v>GERMANY</c:v>
                </c:pt>
                <c:pt idx="1">
                  <c:v>SPAIN</c:v>
                </c:pt>
                <c:pt idx="2">
                  <c:v>ITALY</c:v>
                </c:pt>
                <c:pt idx="3">
                  <c:v>GR. BRITAIN</c:v>
                </c:pt>
                <c:pt idx="4">
                  <c:v>NETHERLANDS</c:v>
                </c:pt>
                <c:pt idx="5">
                  <c:v>FINLAND</c:v>
                </c:pt>
                <c:pt idx="6">
                  <c:v>HUNGARY</c:v>
                </c:pt>
                <c:pt idx="7">
                  <c:v>BELGIUM</c:v>
                </c:pt>
                <c:pt idx="8">
                  <c:v>CYPRUS</c:v>
                </c:pt>
                <c:pt idx="9">
                  <c:v>AUSTRIA</c:v>
                </c:pt>
                <c:pt idx="10">
                  <c:v>NORWAY</c:v>
                </c:pt>
                <c:pt idx="11">
                  <c:v>PORTUGAL</c:v>
                </c:pt>
                <c:pt idx="12">
                  <c:v>TURKEY</c:v>
                </c:pt>
              </c:strCache>
            </c:strRef>
          </c:cat>
          <c:val>
            <c:numRef>
              <c:f>Φύλλο1!$B$102:$B$114</c:f>
              <c:numCache>
                <c:formatCode>#,##0</c:formatCode>
                <c:ptCount val="13"/>
                <c:pt idx="0">
                  <c:v>16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gapWidth val="48"/>
        <c:gapDepth val="124"/>
        <c:shape val="cylinder"/>
        <c:axId val="63505536"/>
        <c:axId val="63507072"/>
        <c:axId val="0"/>
      </c:bar3DChart>
      <c:catAx>
        <c:axId val="63505536"/>
        <c:scaling>
          <c:orientation val="minMax"/>
        </c:scaling>
        <c:axPos val="b"/>
        <c:majorGridlines>
          <c:spPr>
            <a:ln w="15875">
              <a:solidFill>
                <a:prstClr val="black"/>
              </a:solidFill>
            </a:ln>
          </c:spPr>
        </c:majorGridlines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000" b="1">
                <a:solidFill>
                  <a:sysClr val="windowText" lastClr="000000"/>
                </a:solidFill>
                <a:latin typeface="+mn-lt"/>
                <a:ea typeface="Verdana" pitchFamily="34" charset="0"/>
                <a:cs typeface="Arial" pitchFamily="34" charset="0"/>
              </a:defRPr>
            </a:pPr>
            <a:endParaRPr lang="el-GR"/>
          </a:p>
        </c:txPr>
        <c:crossAx val="63507072"/>
        <c:crosses val="autoZero"/>
        <c:lblAlgn val="ctr"/>
        <c:lblOffset val="30"/>
      </c:catAx>
      <c:valAx>
        <c:axId val="63507072"/>
        <c:scaling>
          <c:orientation val="minMax"/>
          <c:max val="20"/>
          <c:min val="0"/>
        </c:scaling>
        <c:axPos val="l"/>
        <c:majorGridlines>
          <c:spPr>
            <a:ln w="15875">
              <a:solidFill>
                <a:prstClr val="black"/>
              </a:solidFill>
            </a:ln>
          </c:spPr>
        </c:majorGridlines>
        <c:numFmt formatCode="#,##0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3505536"/>
        <c:crosses val="autoZero"/>
        <c:crossBetween val="between"/>
        <c:majorUnit val="5"/>
        <c:minorUnit val="1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otX val="30"/>
      <c:rotY val="280"/>
      <c:perspective val="30"/>
    </c:view3D>
    <c:plotArea>
      <c:layout>
        <c:manualLayout>
          <c:layoutTarget val="inner"/>
          <c:xMode val="edge"/>
          <c:yMode val="edge"/>
          <c:x val="3.6994750656167995E-2"/>
          <c:y val="0"/>
          <c:w val="0.94015069991251099"/>
          <c:h val="1"/>
        </c:manualLayout>
      </c:layout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39700" h="139700" prst="divot"/>
              <a:bevelB w="165100" h="152400" prst="coolSlant"/>
            </a:sp3d>
          </c:spPr>
          <c:explosion val="25"/>
          <c:dPt>
            <c:idx val="0"/>
            <c:explosion val="19"/>
            <c:spPr>
              <a:solidFill>
                <a:srgbClr val="00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1"/>
            <c:explosion val="15"/>
            <c:spPr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2"/>
            <c:explosion val="11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3"/>
            <c:explosion val="17"/>
            <c:spPr>
              <a:solidFill>
                <a:srgbClr val="660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Pt>
            <c:idx val="4"/>
            <c:explosion val="14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39700" h="139700" prst="divot"/>
                <a:bevelB w="165100" h="152400" prst="coolSlant"/>
              </a:sp3d>
            </c:spPr>
          </c:dPt>
          <c:dLbls>
            <c:dLbl>
              <c:idx val="0"/>
              <c:layout>
                <c:manualLayout>
                  <c:x val="0.15775412885097542"/>
                  <c:y val="0.10479913969087197"/>
                </c:manualLayout>
              </c:layout>
              <c:showPercent val="1"/>
            </c:dLbl>
            <c:dLbl>
              <c:idx val="1"/>
              <c:layout>
                <c:manualLayout>
                  <c:x val="-0.14609987173938976"/>
                  <c:y val="0.10390893846602509"/>
                </c:manualLayout>
              </c:layout>
              <c:showPercent val="1"/>
            </c:dLbl>
            <c:dLbl>
              <c:idx val="2"/>
              <c:layout>
                <c:manualLayout>
                  <c:x val="-0.20422900831821866"/>
                  <c:y val="-0.19475284339457569"/>
                </c:manualLayout>
              </c:layout>
              <c:showPercent val="1"/>
            </c:dLbl>
            <c:dLbl>
              <c:idx val="3"/>
              <c:layout>
                <c:manualLayout>
                  <c:x val="0.13099801209115344"/>
                  <c:y val="-0.32660797608632258"/>
                </c:manualLayout>
              </c:layout>
              <c:showPercent val="1"/>
            </c:dLbl>
            <c:dLbl>
              <c:idx val="4"/>
              <c:layout>
                <c:manualLayout>
                  <c:x val="0.16501972670824763"/>
                  <c:y val="-0.15110053951589394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Φύλλο1!$A$98:$A$102</c:f>
              <c:strCache>
                <c:ptCount val="5"/>
                <c:pt idx="0">
                  <c:v>ΣΤΕΦ</c:v>
                </c:pt>
                <c:pt idx="1">
                  <c:v>ΣΤΕΓ</c:v>
                </c:pt>
                <c:pt idx="2">
                  <c:v>ΣΕΥΠ</c:v>
                </c:pt>
                <c:pt idx="3">
                  <c:v>ΣΔΟ</c:v>
                </c:pt>
                <c:pt idx="4">
                  <c:v>ΣΤΕΤ-Δ</c:v>
                </c:pt>
              </c:strCache>
            </c:strRef>
          </c:cat>
          <c:val>
            <c:numRef>
              <c:f>Φύλλο1!$E$98:$E$102</c:f>
              <c:numCache>
                <c:formatCode>General</c:formatCode>
                <c:ptCount val="5"/>
                <c:pt idx="0">
                  <c:v>45</c:v>
                </c:pt>
                <c:pt idx="1">
                  <c:v>33</c:v>
                </c:pt>
                <c:pt idx="2">
                  <c:v>47</c:v>
                </c:pt>
                <c:pt idx="3">
                  <c:v>36</c:v>
                </c:pt>
                <c:pt idx="4">
                  <c:v>23</c:v>
                </c:pt>
              </c:numCache>
            </c:numRef>
          </c:val>
        </c:ser>
      </c:pie3DChart>
      <c:spPr>
        <a:noFill/>
        <a:scene3d>
          <a:camera prst="orthographicFront"/>
          <a:lightRig rig="threePt" dir="t"/>
        </a:scene3d>
        <a:sp3d>
          <a:bevelB prst="relaxedInset"/>
        </a:sp3d>
      </c:spPr>
    </c:plotArea>
    <c:plotVisOnly val="1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"/>
  <c:chart>
    <c:autoTitleDeleted val="1"/>
    <c:view3D>
      <c:rotX val="20"/>
      <c:rotY val="25"/>
      <c:perspective val="10"/>
    </c:view3D>
    <c:floor>
      <c:spPr>
        <a:noFill/>
        <a:ln w="15875">
          <a:solidFill>
            <a:prstClr val="black"/>
          </a:solidFill>
        </a:ln>
      </c:spPr>
    </c:floor>
    <c:sideWall>
      <c:spPr>
        <a:ln w="15875">
          <a:solidFill>
            <a:schemeClr val="tx1"/>
          </a:solidFill>
        </a:ln>
      </c:spPr>
    </c:sideWall>
    <c:backWall>
      <c:spPr>
        <a:ln w="15875"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6.4511052691517731E-2"/>
          <c:y val="4.9664830722041885E-2"/>
          <c:w val="0.90493339396511951"/>
          <c:h val="0.8047269022539949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52400" h="50800" prst="relaxedInset"/>
            </a:sp3d>
          </c:spPr>
          <c:dPt>
            <c:idx val="0"/>
            <c:spPr>
              <a:solidFill>
                <a:srgbClr val="00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relaxedInset"/>
              </a:sp3d>
            </c:spPr>
          </c:dPt>
          <c:dPt>
            <c:idx val="1"/>
            <c:spPr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relaxedInset"/>
              </a:sp3d>
            </c:spPr>
          </c:dPt>
          <c:dPt>
            <c:idx val="3"/>
            <c:spPr>
              <a:solidFill>
                <a:srgbClr val="66003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relaxedInset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52400" h="50800" prst="relaxedInset"/>
              </a:sp3d>
            </c:spPr>
          </c:dPt>
          <c:cat>
            <c:strRef>
              <c:f>Φύλλο1!$A$118:$A$122</c:f>
              <c:strCache>
                <c:ptCount val="5"/>
                <c:pt idx="0">
                  <c:v>ΣΤΕΦ</c:v>
                </c:pt>
                <c:pt idx="1">
                  <c:v>ΣΤΕΓ</c:v>
                </c:pt>
                <c:pt idx="2">
                  <c:v>ΣΕΥΠ</c:v>
                </c:pt>
                <c:pt idx="3">
                  <c:v>ΣΔΟ</c:v>
                </c:pt>
                <c:pt idx="4">
                  <c:v>ΣΤΕΤ-Δ</c:v>
                </c:pt>
              </c:strCache>
            </c:strRef>
          </c:cat>
          <c:val>
            <c:numRef>
              <c:f>Φύλλο1!$B$118:$B$122</c:f>
              <c:numCache>
                <c:formatCode>General</c:formatCode>
                <c:ptCount val="5"/>
                <c:pt idx="0">
                  <c:v>22</c:v>
                </c:pt>
                <c:pt idx="1">
                  <c:v>16</c:v>
                </c:pt>
                <c:pt idx="2">
                  <c:v>14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gapWidth val="73"/>
        <c:gapDepth val="124"/>
        <c:shape val="cylinder"/>
        <c:axId val="63786368"/>
        <c:axId val="63788160"/>
        <c:axId val="0"/>
      </c:bar3DChart>
      <c:catAx>
        <c:axId val="63786368"/>
        <c:scaling>
          <c:orientation val="minMax"/>
        </c:scaling>
        <c:delete val="1"/>
        <c:axPos val="b"/>
        <c:majorGridlines>
          <c:spPr>
            <a:ln w="15875">
              <a:solidFill>
                <a:prstClr val="black"/>
              </a:solidFill>
            </a:ln>
          </c:spPr>
        </c:majorGridlines>
        <c:majorTickMark val="none"/>
        <c:tickLblPos val="none"/>
        <c:crossAx val="63788160"/>
        <c:crosses val="autoZero"/>
        <c:lblAlgn val="ctr"/>
        <c:lblOffset val="30"/>
      </c:catAx>
      <c:valAx>
        <c:axId val="63788160"/>
        <c:scaling>
          <c:orientation val="minMax"/>
          <c:max val="25"/>
          <c:min val="0"/>
        </c:scaling>
        <c:axPos val="l"/>
        <c:majorGridlines>
          <c:spPr>
            <a:ln w="15875">
              <a:solidFill>
                <a:prstClr val="black"/>
              </a:solidFill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l-GR"/>
          </a:p>
        </c:txPr>
        <c:crossAx val="63786368"/>
        <c:crosses val="autoZero"/>
        <c:crossBetween val="between"/>
        <c:majorUnit val="5"/>
        <c:minorUnit val="1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7B1D8-1809-4522-A9B2-D2CF6CBE7E63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EEAD6-66D0-43F6-A231-F7ADE645F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noFill/>
              </a:ln>
            </a:endParaRPr>
          </a:p>
        </p:txBody>
      </p:sp>
      <p:pic>
        <p:nvPicPr>
          <p:cNvPr id="9" name="8 - Εικόνα" descr="background_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9050" y="-1"/>
            <a:ext cx="9180000" cy="504626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79376" y="328922"/>
            <a:ext cx="5032612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380930" y="3886200"/>
            <a:ext cx="4339989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back_pages_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7894999" y="5623383"/>
            <a:ext cx="1370910" cy="1128475"/>
          </a:xfrm>
          <a:prstGeom prst="rect">
            <a:avLst/>
          </a:prstGeom>
        </p:spPr>
      </p:pic>
      <p:pic>
        <p:nvPicPr>
          <p:cNvPr id="9" name="8 - Εικόνα" descr="back_pages.png"/>
          <p:cNvPicPr>
            <a:picLocks noChangeAspect="1"/>
          </p:cNvPicPr>
          <p:nvPr userDrawn="1"/>
        </p:nvPicPr>
        <p:blipFill>
          <a:blip r:embed="rId3" cstate="print"/>
          <a:srcRect b="9295"/>
          <a:stretch>
            <a:fillRect/>
          </a:stretch>
        </p:blipFill>
        <p:spPr>
          <a:xfrm>
            <a:off x="0" y="0"/>
            <a:ext cx="9144000" cy="88710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52883" y="40940"/>
            <a:ext cx="5691117" cy="77792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355600" indent="0" algn="l">
              <a:defRPr sz="2200" b="0" i="0" cap="none" spc="15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defRPr>
            </a:lvl1pPr>
          </a:lstStyle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87366" y="1132764"/>
            <a:ext cx="7299434" cy="5153757"/>
          </a:xfrm>
          <a:noFill/>
          <a:ln>
            <a:noFill/>
          </a:ln>
        </p:spPr>
        <p:txBody>
          <a:bodyPr>
            <a:normAutofit/>
          </a:bodyPr>
          <a:lstStyle>
            <a:lvl1pPr marL="361950" indent="-361950">
              <a:spcBef>
                <a:spcPts val="1200"/>
              </a:spcBef>
              <a:spcAft>
                <a:spcPts val="0"/>
              </a:spcAft>
              <a:buSzPct val="90000"/>
              <a:buFont typeface="Arial" pitchFamily="34" charset="0"/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defRPr>
            </a:lvl1pPr>
            <a:lvl2pPr marL="712788" indent="-350838">
              <a:spcBef>
                <a:spcPts val="600"/>
              </a:spcBef>
              <a:buSzPct val="80000"/>
              <a:buFont typeface="Times New Roman" pitchFamily="18" charset="0"/>
              <a:buChar char="●"/>
              <a:defRPr sz="2000">
                <a:latin typeface="+mj-lt"/>
                <a:cs typeface="Times New Roman" pitchFamily="18" charset="0"/>
              </a:defRPr>
            </a:lvl2pPr>
            <a:lvl3pPr marL="989013" indent="-276225">
              <a:buFont typeface="Arial" pitchFamily="34" charset="0"/>
              <a:buChar char="–"/>
              <a:defRPr sz="1800">
                <a:latin typeface="+mj-lt"/>
                <a:cs typeface="Times New Roman" pitchFamily="18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 marL="0" indent="1828800"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endParaRPr lang="el-GR" dirty="0" smtClean="0"/>
          </a:p>
        </p:txBody>
      </p:sp>
      <p:pic>
        <p:nvPicPr>
          <p:cNvPr id="7" name="6 - Εικόνα" descr="europe_puzzle_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86371" y="5912069"/>
            <a:ext cx="878804" cy="83556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69" y="6464202"/>
            <a:ext cx="1816843" cy="39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7 - Εικόνα" descr="TEI_Logo_Color.gif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" y="6443932"/>
            <a:ext cx="456074" cy="414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6 - Εικόνα" descr="back_final_p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766" y="-63064"/>
            <a:ext cx="9159766" cy="2659844"/>
          </a:xfrm>
          <a:prstGeom prst="rect">
            <a:avLst/>
          </a:prstGeom>
        </p:spPr>
      </p:pic>
      <p:pic>
        <p:nvPicPr>
          <p:cNvPr id="8" name="7 - Εικόνα" descr="back_pages_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16200000">
            <a:off x="7894999" y="5623383"/>
            <a:ext cx="1370910" cy="1128475"/>
          </a:xfrm>
          <a:prstGeom prst="rect">
            <a:avLst/>
          </a:prstGeom>
        </p:spPr>
      </p:pic>
      <p:pic>
        <p:nvPicPr>
          <p:cNvPr id="9" name="8 - Εικόνα" descr="europe_puzzle_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86371" y="5912069"/>
            <a:ext cx="878804" cy="83556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69" y="6464202"/>
            <a:ext cx="1816843" cy="39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7 - Εικόνα" descr="TEI_Logo_Color.gif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" y="6443932"/>
            <a:ext cx="456074" cy="414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B7B58-76C9-438A-8497-CE9FCDF754B5}" type="datetimeFigureOut">
              <a:rPr lang="el-GR" smtClean="0"/>
              <a:pPr/>
              <a:t>3/12/2012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F9B0-E729-4790-8544-59C15BA368B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tif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gif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gif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jpeg"/><Relationship Id="rId9" Type="http://schemas.openxmlformats.org/officeDocument/2006/relationships/image" Target="../media/image32.gif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94" y="6089868"/>
            <a:ext cx="3543886" cy="76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7 - Εικόνα" descr="TEI_Logo_Color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0141" y="6073254"/>
            <a:ext cx="860811" cy="784746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3029803" y="110559"/>
            <a:ext cx="6114197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Ποιοτικά Κριτήρια και αξιολόγηση αποτελεσμάτων της κινητικότητας </a:t>
            </a:r>
            <a:r>
              <a:rPr lang="en-US" sz="2400" b="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Erasmus</a:t>
            </a:r>
            <a:r>
              <a:rPr lang="el-GR" sz="2400" b="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l-GR" sz="2400" b="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2400" b="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στο ΑΤΕΙ Θεσσαλονίκης</a:t>
            </a:r>
            <a:endParaRPr lang="el-GR" sz="2400" b="0" spc="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- Υπότιτλος"/>
          <p:cNvSpPr>
            <a:spLocks noGrp="1"/>
          </p:cNvSpPr>
          <p:nvPr>
            <p:ph type="subTitle" idx="1"/>
          </p:nvPr>
        </p:nvSpPr>
        <p:spPr>
          <a:xfrm>
            <a:off x="5800298" y="1705969"/>
            <a:ext cx="3343701" cy="805219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1800"/>
              </a:spcBef>
            </a:pPr>
            <a:r>
              <a:rPr lang="el-G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ΟΡΓΑΝΩΣΗ – ΕΠΙΜΕΛΕΙΑ</a:t>
            </a:r>
          </a:p>
          <a:p>
            <a:pPr algn="ctr"/>
            <a:r>
              <a:rPr lang="el-GR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Έφη Γρηγοριάδου</a:t>
            </a:r>
          </a:p>
          <a:p>
            <a:pPr algn="ctr"/>
            <a:r>
              <a:rPr lang="el-GR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Αθανάσιος </a:t>
            </a:r>
            <a:r>
              <a:rPr lang="el-GR" sz="16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Ιωσηφίδης</a:t>
            </a:r>
            <a:endParaRPr lang="el-GR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835022" y="3727055"/>
            <a:ext cx="530897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85238" algn="r"/>
              </a:tabLst>
            </a:pPr>
            <a:r>
              <a:rPr kumimoji="0" lang="el-GR" b="1" i="0" u="none" strike="noStrike" cap="none" spc="40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Θεματική εκδήλωση </a:t>
            </a:r>
            <a:endParaRPr kumimoji="0" lang="el-GR" sz="1600" b="1" i="0" u="none" strike="noStrike" cap="none" spc="40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b="1" spc="40" dirty="0" smtClean="0">
                <a:ea typeface="Times New Roman" pitchFamily="18" charset="0"/>
                <a:cs typeface="Arial" pitchFamily="34" charset="0"/>
              </a:rPr>
              <a:t>«Ημερίδα Ενημέρωσης και Διάδοσης των αποτελεσμάτων του προγράμματος </a:t>
            </a:r>
            <a:r>
              <a:rPr kumimoji="0" lang="en-US" sz="1600" b="1" i="0" u="none" strike="noStrike" cap="none" spc="40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ERASMUS</a:t>
            </a:r>
            <a:r>
              <a:rPr kumimoji="0" lang="el-GR" sz="1600" b="1" i="0" u="none" strike="noStrike" cap="none" spc="40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l-GR" sz="1400" b="0" i="0" u="none" strike="noStrike" cap="none" spc="40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449164" y="5014710"/>
            <a:ext cx="3929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>
                <a:ea typeface="Times New Roman" pitchFamily="18" charset="0"/>
                <a:cs typeface="Arial" pitchFamily="34" charset="0"/>
              </a:rPr>
              <a:t>  Ξενοδοχείο «Αμαλία» 10 Δεκεμβρίου 2012</a:t>
            </a:r>
            <a:endParaRPr lang="el-G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3685" y="1002040"/>
            <a:ext cx="8054529" cy="5644420"/>
          </a:xfrm>
        </p:spPr>
        <p:txBody>
          <a:bodyPr>
            <a:normAutofit/>
          </a:bodyPr>
          <a:lstStyle/>
          <a:p>
            <a:pPr marL="711200" lvl="1" indent="-71120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Newsletter</a:t>
            </a: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lvl="1" indent="-355600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Προβολή ιδρύματος και καλών πρακτικών</a:t>
            </a:r>
          </a:p>
          <a:p>
            <a:pPr marL="355600" lvl="1" indent="-355600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Ενημέρωση συνεργαζόμενων και νέων πανεπιστημίων</a:t>
            </a: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καλή υποδοχή και ανταπόκριση από τα συνεργαζόμενα ιδρύματα</a:t>
            </a:r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Ενέργειες βελτίωσης</a:t>
            </a:r>
            <a:endParaRPr lang="el-GR" dirty="0"/>
          </a:p>
        </p:txBody>
      </p:sp>
      <p:pic>
        <p:nvPicPr>
          <p:cNvPr id="7" name="6 - Εικόνα" descr="Newsletter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2175" y="2497542"/>
            <a:ext cx="2221466" cy="314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Newsletter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4173" y="2456599"/>
            <a:ext cx="2221466" cy="314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Newslette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8085" y="2415655"/>
            <a:ext cx="2221466" cy="314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- Εικόνα" descr="Newsletter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400" y="2374712"/>
            <a:ext cx="2221466" cy="314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 - Ομάδα"/>
          <p:cNvGrpSpPr/>
          <p:nvPr/>
        </p:nvGrpSpPr>
        <p:grpSpPr>
          <a:xfrm>
            <a:off x="5959378" y="2206945"/>
            <a:ext cx="2756669" cy="2872131"/>
            <a:chOff x="5249694" y="1893047"/>
            <a:chExt cx="2756669" cy="2872131"/>
          </a:xfrm>
        </p:grpSpPr>
        <p:pic>
          <p:nvPicPr>
            <p:cNvPr id="16" name="15 - Εικόνα" descr="Application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5162" y="2626697"/>
              <a:ext cx="1511201" cy="2138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hreePt" dir="t"/>
            </a:scene3d>
            <a:sp3d prstMaterial="matte">
              <a:bevelT w="25400" h="12700"/>
              <a:contourClr>
                <a:srgbClr val="FFFFFF"/>
              </a:contourClr>
            </a:sp3d>
          </p:spPr>
        </p:pic>
        <p:pic>
          <p:nvPicPr>
            <p:cNvPr id="15" name="14 - Εικόνα" descr="Application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0673" y="2476370"/>
              <a:ext cx="1511201" cy="2138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hreePt" dir="t"/>
            </a:scene3d>
            <a:sp3d prstMaterial="matte">
              <a:bevelT w="25400" h="12700"/>
              <a:contourClr>
                <a:srgbClr val="FFFFFF"/>
              </a:contourClr>
            </a:sp3d>
          </p:spPr>
        </p:pic>
        <p:pic>
          <p:nvPicPr>
            <p:cNvPr id="14" name="13 - Εικόνα" descr="Application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6535" y="1893047"/>
              <a:ext cx="1511201" cy="2138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hreePt" dir="t"/>
            </a:scene3d>
            <a:sp3d prstMaterial="matte">
              <a:bevelT w="25400" h="12700"/>
              <a:contourClr>
                <a:srgbClr val="FFFFFF"/>
              </a:contourClr>
            </a:sp3d>
          </p:spPr>
        </p:pic>
        <p:pic>
          <p:nvPicPr>
            <p:cNvPr id="13" name="12 - Εικόνα" descr="Application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9694" y="2192593"/>
              <a:ext cx="1511201" cy="2138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hreePt" dir="t"/>
            </a:scene3d>
            <a:sp3d prstMaterial="matte">
              <a:bevelT w="25400" h="12700"/>
              <a:contourClr>
                <a:srgbClr val="FFFFFF"/>
              </a:contourClr>
            </a:sp3d>
          </p:spPr>
        </p:pic>
      </p:grp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522513" y="1132764"/>
            <a:ext cx="8130167" cy="5390866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Προϋποθέσεις συμμετοχής φοιτητών στο πρόγραμμα</a:t>
            </a:r>
          </a:p>
          <a:p>
            <a:pPr indent="-266700">
              <a:spcBef>
                <a:spcPts val="600"/>
              </a:spcBef>
              <a:buFont typeface="Calibri" pitchFamily="34" charset="0"/>
              <a:buChar char="●"/>
            </a:pPr>
            <a:r>
              <a:rPr lang="el-GR" sz="2000" b="0" dirty="0" smtClean="0"/>
              <a:t>Να έχουν συμπληρώσει δύο τουλάχιστον εξάμηνα σπουδών και  τουλάχιστον 60 διδακτικές μονάδες.</a:t>
            </a:r>
          </a:p>
          <a:p>
            <a:pPr indent="-266700">
              <a:spcBef>
                <a:spcPts val="600"/>
              </a:spcBef>
              <a:buFont typeface="Calibri" pitchFamily="34" charset="0"/>
              <a:buChar char="●"/>
            </a:pPr>
            <a:r>
              <a:rPr lang="el-GR" sz="2000" b="0" dirty="0" smtClean="0"/>
              <a:t>Να κατέχουν πιστοποιητικό γλωσσομάθειας επιπέδου τουλάχιστον Β2 στην γλώσσα διδασκαλίας του ιδρύματος υποδοχής ή/και στην Αγγλική.</a:t>
            </a:r>
          </a:p>
          <a:p>
            <a:r>
              <a:rPr lang="el-GR" sz="2200" dirty="0" smtClean="0"/>
              <a:t>Κριτήρια αξιολόγησης</a:t>
            </a:r>
          </a:p>
          <a:p>
            <a:pPr indent="-266700">
              <a:spcBef>
                <a:spcPts val="600"/>
              </a:spcBef>
              <a:buFont typeface="Calibri" pitchFamily="34" charset="0"/>
              <a:buChar char="●"/>
            </a:pPr>
            <a:r>
              <a:rPr lang="el-GR" sz="2000" b="0" dirty="0" smtClean="0"/>
              <a:t>Ακαδημαϊκή επίδοση: Οι φοιτητές κατατάσσονται σε 1 από 4 δυνατά επίπεδα (25%, 50%, 75% και 100%). </a:t>
            </a:r>
          </a:p>
          <a:p>
            <a:pPr indent="-266700">
              <a:spcBef>
                <a:spcPts val="600"/>
              </a:spcBef>
              <a:buFont typeface="Calibri" pitchFamily="34" charset="0"/>
              <a:buChar char="●"/>
            </a:pPr>
            <a:r>
              <a:rPr lang="el-GR" sz="2000" b="0" dirty="0" smtClean="0"/>
              <a:t>Συνέντευξη – </a:t>
            </a:r>
            <a:r>
              <a:rPr lang="el-GR" sz="2000" b="0" dirty="0" err="1" smtClean="0"/>
              <a:t>motivation</a:t>
            </a:r>
            <a:r>
              <a:rPr lang="el-GR" sz="2000" b="0" dirty="0" smtClean="0"/>
              <a:t> </a:t>
            </a:r>
            <a:r>
              <a:rPr lang="el-GR" sz="2000" b="0" dirty="0" err="1" smtClean="0"/>
              <a:t>letter</a:t>
            </a:r>
            <a:r>
              <a:rPr lang="el-GR" sz="2000" b="0" dirty="0" smtClean="0"/>
              <a:t>: Οι φοιτητές αξιολογούνται με προσωπική συνέντευξη. Επιπρόσθετα, υποβάλλεται από τον φοιτητή </a:t>
            </a:r>
            <a:r>
              <a:rPr lang="el-GR" sz="2000" b="0" dirty="0" err="1" smtClean="0"/>
              <a:t>motivation</a:t>
            </a:r>
            <a:r>
              <a:rPr lang="el-GR" sz="2000" b="0" dirty="0" smtClean="0"/>
              <a:t> </a:t>
            </a:r>
            <a:r>
              <a:rPr lang="el-GR" sz="2000" b="0" dirty="0" err="1" smtClean="0"/>
              <a:t>letter</a:t>
            </a:r>
            <a:r>
              <a:rPr lang="el-GR" sz="2000" b="0" dirty="0" smtClean="0"/>
              <a:t> στην Αγγλική. Από τον συνδυασμό των δύο προκύπτει βαθμολογία που κυμαίνεται από 0% έως 100%.</a:t>
            </a:r>
          </a:p>
          <a:p>
            <a:pPr marL="0" indent="0"/>
            <a:r>
              <a:rPr lang="el-GR" sz="2200" dirty="0" smtClean="0"/>
              <a:t>Ο τελικός δείκτης αξιολόγησης προκύπτει ως ο μέσος όρος των δύο παραπάνω δεικτών και πρέπει να ξεπερνά το 60%.</a:t>
            </a:r>
            <a:endParaRPr lang="el-GR" sz="2200" dirty="0" smtClean="0">
              <a:effectLst/>
              <a:latin typeface="+mn-l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Κριτήρια επιλογής φοιτητών</a:t>
            </a:r>
            <a:endParaRPr lang="el-GR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 - Ομάδα"/>
          <p:cNvGrpSpPr/>
          <p:nvPr/>
        </p:nvGrpSpPr>
        <p:grpSpPr>
          <a:xfrm>
            <a:off x="5959378" y="2206945"/>
            <a:ext cx="2756669" cy="2872131"/>
            <a:chOff x="5249694" y="1893047"/>
            <a:chExt cx="2756669" cy="2872131"/>
          </a:xfrm>
        </p:grpSpPr>
        <p:pic>
          <p:nvPicPr>
            <p:cNvPr id="16" name="15 - Εικόνα" descr="Application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5162" y="2626697"/>
              <a:ext cx="1511201" cy="2138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hreePt" dir="t"/>
            </a:scene3d>
            <a:sp3d prstMaterial="matte">
              <a:bevelT w="25400" h="12700"/>
              <a:contourClr>
                <a:srgbClr val="FFFFFF"/>
              </a:contourClr>
            </a:sp3d>
          </p:spPr>
        </p:pic>
        <p:pic>
          <p:nvPicPr>
            <p:cNvPr id="15" name="14 - Εικόνα" descr="Application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0673" y="2476370"/>
              <a:ext cx="1511201" cy="2138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hreePt" dir="t"/>
            </a:scene3d>
            <a:sp3d prstMaterial="matte">
              <a:bevelT w="25400" h="12700"/>
              <a:contourClr>
                <a:srgbClr val="FFFFFF"/>
              </a:contourClr>
            </a:sp3d>
          </p:spPr>
        </p:pic>
        <p:pic>
          <p:nvPicPr>
            <p:cNvPr id="14" name="13 - Εικόνα" descr="Application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6535" y="1893047"/>
              <a:ext cx="1511201" cy="2138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hreePt" dir="t"/>
            </a:scene3d>
            <a:sp3d prstMaterial="matte">
              <a:bevelT w="25400" h="12700"/>
              <a:contourClr>
                <a:srgbClr val="FFFFFF"/>
              </a:contourClr>
            </a:sp3d>
          </p:spPr>
        </p:pic>
        <p:pic>
          <p:nvPicPr>
            <p:cNvPr id="13" name="12 - Εικόνα" descr="Application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9694" y="2192593"/>
              <a:ext cx="1511201" cy="2138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hreePt" dir="t"/>
            </a:scene3d>
            <a:sp3d prstMaterial="matte">
              <a:bevelT w="25400" h="12700"/>
              <a:contourClr>
                <a:srgbClr val="FFFFFF"/>
              </a:contourClr>
            </a:sp3d>
          </p:spPr>
        </p:pic>
      </p:grp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32013" y="832513"/>
            <a:ext cx="8420668" cy="5691117"/>
          </a:xfrm>
        </p:spPr>
        <p:txBody>
          <a:bodyPr>
            <a:noAutofit/>
          </a:bodyPr>
          <a:lstStyle/>
          <a:p>
            <a:r>
              <a:rPr lang="el-GR" sz="2000" cap="small" dirty="0" smtClean="0"/>
              <a:t>ΠΙΝΑΚΑΣ ΑΞΙΟΛΟΓΗΣΗΣ ΥΠΟΨΗΦΙΟΥ</a:t>
            </a:r>
            <a:endParaRPr lang="el-GR" sz="2000" dirty="0" smtClean="0"/>
          </a:p>
          <a:p>
            <a:r>
              <a:rPr lang="el-GR" sz="2000" cap="small" dirty="0" smtClean="0"/>
              <a:t>ΑΚΑΔΗΜΑΪΚΗ ΕΠΙΔΟΣΗ (25%, 50%, 75%, 100%)</a:t>
            </a:r>
            <a:endParaRPr lang="el-GR" sz="2000" dirty="0" smtClean="0"/>
          </a:p>
          <a:p>
            <a:r>
              <a:rPr lang="el-GR" sz="2000" cap="small" dirty="0" smtClean="0"/>
              <a:t> ΣΥΝΕΝΤΕΥΞΗ / </a:t>
            </a:r>
            <a:r>
              <a:rPr lang="en-US" sz="2000" cap="small" dirty="0" smtClean="0"/>
              <a:t>MOTIVATION LETTER </a:t>
            </a:r>
            <a:r>
              <a:rPr lang="el-GR" sz="2000" cap="small" dirty="0" smtClean="0"/>
              <a:t>(0%  – 100 %) </a:t>
            </a:r>
            <a:endParaRPr lang="el-GR" sz="2000" dirty="0" smtClean="0"/>
          </a:p>
          <a:p>
            <a:r>
              <a:rPr lang="el-GR" sz="2000" cap="small" dirty="0" smtClean="0"/>
              <a:t> ΣΥΝΟΛΙΚΟΣ ΔΕΙΚΤΗΣ ΑΞΙΟΛΟΓΗΣΗΣ (0%  – 100 %)</a:t>
            </a:r>
            <a:endParaRPr lang="el-GR" sz="2000" dirty="0" smtClean="0"/>
          </a:p>
          <a:p>
            <a:r>
              <a:rPr lang="el-GR" sz="2000" cap="small" dirty="0" smtClean="0"/>
              <a:t> </a:t>
            </a:r>
            <a:r>
              <a:rPr lang="el-GR" sz="1800" dirty="0" smtClean="0"/>
              <a:t>Εγκρίνεται η μετακίνηση του/της φοιτητή/</a:t>
            </a:r>
            <a:r>
              <a:rPr lang="el-GR" sz="1800" dirty="0" err="1" smtClean="0"/>
              <a:t>τριας</a:t>
            </a:r>
            <a:r>
              <a:rPr lang="el-GR" sz="1800" dirty="0" smtClean="0"/>
              <a:t>  . . .</a:t>
            </a:r>
          </a:p>
          <a:p>
            <a:r>
              <a:rPr lang="el-GR" sz="1800" dirty="0" smtClean="0"/>
              <a:t>στο (φορέας υποδοχής) . . .</a:t>
            </a:r>
          </a:p>
          <a:p>
            <a:r>
              <a:rPr lang="el-GR" sz="1800" cap="small" dirty="0" smtClean="0"/>
              <a:t> </a:t>
            </a:r>
            <a:r>
              <a:rPr lang="el-GR" sz="1800" dirty="0" smtClean="0"/>
              <a:t>Απορρίπτεται η μετακίνηση του/της φοιτητή/</a:t>
            </a:r>
            <a:r>
              <a:rPr lang="el-GR" sz="1800" dirty="0" err="1" smtClean="0"/>
              <a:t>ριας</a:t>
            </a:r>
            <a:r>
              <a:rPr lang="el-GR" sz="1800" dirty="0" smtClean="0"/>
              <a:t>  . . .</a:t>
            </a:r>
          </a:p>
          <a:p>
            <a:r>
              <a:rPr lang="el-GR" sz="2000" cap="small" dirty="0" smtClean="0"/>
              <a:t> </a:t>
            </a:r>
            <a:r>
              <a:rPr lang="el-GR" sz="2000" dirty="0" smtClean="0"/>
              <a:t>Σχόλια</a:t>
            </a:r>
          </a:p>
          <a:p>
            <a:r>
              <a:rPr lang="el-GR" sz="2000" dirty="0" smtClean="0"/>
              <a:t> * Συμπληρώνεται από τον ακαδημαϊκό υπεύθυνο</a:t>
            </a:r>
          </a:p>
          <a:p>
            <a:r>
              <a:rPr lang="el-GR" sz="2000" dirty="0" smtClean="0"/>
              <a:t>	Ο Ακαδημαϊκός Υπεύθυνος	                                          Ο Προϊστάμενος</a:t>
            </a:r>
          </a:p>
          <a:p>
            <a:r>
              <a:rPr lang="el-GR" sz="2000" dirty="0" smtClean="0"/>
              <a:t>	        του τμήματος	                                                             του τμήματος</a:t>
            </a:r>
          </a:p>
          <a:p>
            <a:r>
              <a:rPr lang="el-GR" sz="2000" dirty="0" smtClean="0"/>
              <a:t> </a:t>
            </a:r>
          </a:p>
          <a:p>
            <a:r>
              <a:rPr lang="el-GR" sz="2000" dirty="0" smtClean="0"/>
              <a:t> </a:t>
            </a:r>
          </a:p>
          <a:p>
            <a:r>
              <a:rPr lang="el-GR" sz="2000" dirty="0" smtClean="0"/>
              <a:t> </a:t>
            </a:r>
          </a:p>
          <a:p>
            <a:r>
              <a:rPr lang="el-GR" sz="2000" dirty="0" smtClean="0"/>
              <a:t> </a:t>
            </a:r>
          </a:p>
          <a:p>
            <a:r>
              <a:rPr lang="el-GR" sz="2000" dirty="0" smtClean="0"/>
              <a:t>	</a:t>
            </a:r>
          </a:p>
          <a:p>
            <a:r>
              <a:rPr lang="el-GR" sz="2000" dirty="0" smtClean="0"/>
              <a:t>	</a:t>
            </a:r>
          </a:p>
          <a:p>
            <a:endParaRPr lang="el-GR" sz="2000" dirty="0" smtClean="0">
              <a:effectLst/>
              <a:latin typeface="+mn-l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975212" y="40940"/>
            <a:ext cx="6619163" cy="777926"/>
          </a:xfrm>
        </p:spPr>
        <p:txBody>
          <a:bodyPr>
            <a:noAutofit/>
          </a:bodyPr>
          <a:lstStyle/>
          <a:p>
            <a:r>
              <a:rPr lang="el-GR" sz="2000" dirty="0" smtClean="0"/>
              <a:t>ΑΞΙΟΛΟΓΗΣΗ ΥΠΟΨΗΦΙΟΥ ΓΙΑ ΚΙΝΗΤΙΚΟΤΗΤΑ ΦΟΙΤΗΤΗ ΓΙΑ ΣΠΟΥΔΕΣ / ΠΡΑΚΤΙΚΗ ΑΣΚΗΣΗ</a:t>
            </a:r>
            <a:br>
              <a:rPr lang="el-GR" sz="2000" dirty="0" smtClean="0"/>
            </a:br>
            <a:endParaRPr 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3686" y="1002040"/>
            <a:ext cx="7173310" cy="5644420"/>
          </a:xfrm>
        </p:spPr>
        <p:txBody>
          <a:bodyPr>
            <a:normAutofit fontScale="92500" lnSpcReduction="20000"/>
          </a:bodyPr>
          <a:lstStyle/>
          <a:p>
            <a:pPr marL="376237" indent="-363538">
              <a:spcBef>
                <a:spcPts val="2100"/>
              </a:spcBef>
            </a:pPr>
            <a:r>
              <a:rPr lang="el-GR" sz="2200" dirty="0" smtClean="0"/>
              <a:t>Δημιουργία κύκλου επαφών</a:t>
            </a:r>
            <a:endParaRPr lang="en-US" sz="2200" b="1" dirty="0" smtClean="0"/>
          </a:p>
          <a:p>
            <a:pPr marL="727075" lvl="1" indent="-363538"/>
            <a:r>
              <a:rPr lang="en-US" sz="1900" dirty="0" smtClean="0"/>
              <a:t>A</a:t>
            </a:r>
            <a:r>
              <a:rPr lang="el-GR" sz="1900" dirty="0" err="1" smtClean="0"/>
              <a:t>καδημαϊκοί</a:t>
            </a:r>
            <a:r>
              <a:rPr lang="el-GR" sz="1900" dirty="0" smtClean="0"/>
              <a:t> υπεύθυνοι</a:t>
            </a:r>
            <a:r>
              <a:rPr lang="en-US" sz="1900" dirty="0" smtClean="0"/>
              <a:t>, </a:t>
            </a:r>
            <a:r>
              <a:rPr lang="el-GR" sz="1900" dirty="0" smtClean="0"/>
              <a:t>Γραφείο </a:t>
            </a:r>
            <a:r>
              <a:rPr lang="en-US" sz="1900" dirty="0" smtClean="0"/>
              <a:t>Erasmus</a:t>
            </a:r>
          </a:p>
          <a:p>
            <a:pPr marL="727075" lvl="1" indent="-363538"/>
            <a:r>
              <a:rPr lang="el-GR" sz="1900" dirty="0" smtClean="0"/>
              <a:t>Σε αρκετές περιπτώσεις </a:t>
            </a:r>
            <a:r>
              <a:rPr lang="en-US" sz="1900" dirty="0" smtClean="0"/>
              <a:t>o</a:t>
            </a:r>
            <a:r>
              <a:rPr lang="el-GR" sz="1900" dirty="0" smtClean="0"/>
              <a:t>ι φοιτητές βρίσκουν μόνοι τους το φορέα (</a:t>
            </a:r>
            <a:r>
              <a:rPr lang="el-GR" sz="1700" dirty="0" smtClean="0"/>
              <a:t>προσπάθεια ενίσχυσης αυτής της διαδικασίας</a:t>
            </a:r>
            <a:r>
              <a:rPr lang="el-GR" sz="1900" dirty="0" smtClean="0"/>
              <a:t>)</a:t>
            </a:r>
          </a:p>
          <a:p>
            <a:pPr marL="711200" lvl="1" indent="-711200">
              <a:buNone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αίτησης εκπόνησης πρακτικής άσκησης </a:t>
            </a:r>
            <a:r>
              <a:rPr lang="el-GR" sz="1700" dirty="0" smtClean="0"/>
              <a:t>(αίτηση – έλεγχος – έγκριση)</a:t>
            </a:r>
            <a:r>
              <a:rPr lang="el-GR" sz="1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11200" lvl="1" indent="-711200">
              <a:buNone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επιλογής στο πρόγραμμα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LLP/Erasmus</a:t>
            </a: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700" dirty="0" smtClean="0"/>
              <a:t>(αίτηση – αξιολόγηση – έγκριση )</a:t>
            </a:r>
            <a:r>
              <a:rPr lang="el-GR" dirty="0" smtClean="0"/>
              <a:t> </a:t>
            </a:r>
            <a:endParaRPr lang="en-US" dirty="0" smtClean="0"/>
          </a:p>
          <a:p>
            <a:pPr marL="711200" lvl="1" indent="-711200">
              <a:buNone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Διερεύνηση επιλογών πρακτικής άσκησης</a:t>
            </a:r>
          </a:p>
          <a:p>
            <a:pPr marL="711200" lvl="1" indent="-349250"/>
            <a:r>
              <a:rPr lang="el-GR" sz="1900" dirty="0" smtClean="0"/>
              <a:t>Επαφή με τους φοιτητές και τους φορείς </a:t>
            </a:r>
          </a:p>
          <a:p>
            <a:pPr marL="711200" lvl="1" indent="-349250"/>
            <a:r>
              <a:rPr lang="el-GR" sz="1900" dirty="0" smtClean="0"/>
              <a:t>Αξιολόγηση περιπτώσεων που εισηγούνται οι φοιτητές</a:t>
            </a:r>
          </a:p>
          <a:p>
            <a:pPr marL="711200" lvl="1" indent="-349250"/>
            <a:r>
              <a:rPr lang="en-US" sz="1900" dirty="0" smtClean="0"/>
              <a:t>Training Agreement</a:t>
            </a:r>
          </a:p>
          <a:p>
            <a:pPr marL="711200" lvl="1" indent="-711200">
              <a:buNone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Επίβλεψη</a:t>
            </a:r>
          </a:p>
          <a:p>
            <a:pPr marL="711200" lvl="1" indent="-349250"/>
            <a:r>
              <a:rPr lang="el-GR" sz="1900" dirty="0" smtClean="0"/>
              <a:t>Επικοινωνία με τους φορείς (τακτικές/τελικές αναφορές)</a:t>
            </a:r>
          </a:p>
          <a:p>
            <a:pPr marL="711200" lvl="1" indent="-349250"/>
            <a:r>
              <a:rPr lang="el-GR" sz="1900" dirty="0" smtClean="0"/>
              <a:t>Τακτική επικοινωνία με τους φοιτητές </a:t>
            </a:r>
          </a:p>
          <a:p>
            <a:pPr marL="711200" lvl="1" indent="-711200">
              <a:buNone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Τελική αξιολόγηση πρακτικής άσκησης</a:t>
            </a:r>
          </a:p>
          <a:p>
            <a:pPr marL="711200" lvl="1" indent="-349250"/>
            <a:r>
              <a:rPr lang="el-GR" sz="1900" dirty="0" smtClean="0"/>
              <a:t>Εισήγηση ακαδημαϊκού υπευθύνου </a:t>
            </a:r>
          </a:p>
          <a:p>
            <a:pPr marL="711200" lvl="1" indent="-349250"/>
            <a:r>
              <a:rPr lang="el-GR" sz="1900" dirty="0" smtClean="0"/>
              <a:t>Έγκριση από τον υπεύθυνο πρακτικής άσκησης</a:t>
            </a:r>
            <a:endParaRPr lang="en-US" sz="19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Διαδικασίες για την Πρακτική Άσκηση - διασφάλιση ποιότητας 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Έρευνα του Γραφείου </a:t>
            </a:r>
            <a:r>
              <a:rPr lang="en-US" dirty="0" smtClean="0"/>
              <a:t>Erasmus </a:t>
            </a:r>
            <a:r>
              <a:rPr lang="el-GR" dirty="0" smtClean="0"/>
              <a:t>στο πλαίσιο της πρακτικής άσκησης</a:t>
            </a:r>
            <a:endParaRPr lang="el-GR" i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522514" y="1132764"/>
            <a:ext cx="7730837" cy="5153757"/>
          </a:xfrm>
        </p:spPr>
        <p:txBody>
          <a:bodyPr>
            <a:normAutofit/>
          </a:bodyPr>
          <a:lstStyle/>
          <a:p>
            <a:pPr marL="0" indent="0"/>
            <a:r>
              <a:rPr lang="el-GR" sz="2000" dirty="0" smtClean="0">
                <a:latin typeface="Calibri" pitchFamily="34" charset="0"/>
              </a:rPr>
              <a:t>Η συμμετοχή σας στο πρόγραμμα πρακτικής άσκησης του </a:t>
            </a:r>
            <a:r>
              <a:rPr lang="en-US" sz="2000" dirty="0" smtClean="0">
                <a:latin typeface="Calibri" pitchFamily="34" charset="0"/>
              </a:rPr>
              <a:t>Erasmus </a:t>
            </a:r>
            <a:r>
              <a:rPr lang="el-GR" sz="2000" dirty="0" smtClean="0">
                <a:latin typeface="Calibri" pitchFamily="34" charset="0"/>
              </a:rPr>
              <a:t>σας βοήθησε…</a:t>
            </a:r>
            <a:endParaRPr lang="en-US" sz="2000" dirty="0" smtClean="0">
              <a:latin typeface="Calibri" pitchFamily="34" charset="0"/>
            </a:endParaRPr>
          </a:p>
          <a:p>
            <a:endParaRPr lang="el-GR" sz="1800" dirty="0" smtClean="0">
              <a:latin typeface="Segoe Script" pitchFamily="34" charset="0"/>
            </a:endParaRPr>
          </a:p>
          <a:p>
            <a:endParaRPr lang="el-GR" sz="1800" dirty="0" smtClean="0">
              <a:latin typeface="Segoe Script" pitchFamily="34" charset="0"/>
            </a:endParaRPr>
          </a:p>
          <a:p>
            <a:endParaRPr lang="el-GR" sz="1800" dirty="0" smtClean="0">
              <a:latin typeface="Segoe Script" pitchFamily="34" charset="0"/>
            </a:endParaRPr>
          </a:p>
          <a:p>
            <a:endParaRPr lang="el-GR" sz="1800" dirty="0" smtClean="0">
              <a:latin typeface="Segoe Script" pitchFamily="34" charset="0"/>
            </a:endParaRPr>
          </a:p>
          <a:p>
            <a:endParaRPr lang="el-GR" sz="1800" dirty="0" smtClean="0">
              <a:latin typeface="Segoe Script" pitchFamily="34" charset="0"/>
            </a:endParaRPr>
          </a:p>
          <a:p>
            <a:endParaRPr lang="el-GR" sz="1800" dirty="0" smtClean="0">
              <a:latin typeface="Segoe Script" pitchFamily="34" charset="0"/>
            </a:endParaRPr>
          </a:p>
          <a:p>
            <a:endParaRPr lang="el-GR" sz="1800" dirty="0" smtClean="0">
              <a:latin typeface="Segoe Script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38687" y="1822944"/>
            <a:ext cx="3461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55600" algn="l"/>
              </a:tabLst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α)	…στην ανεύρεση εργασίας;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940489" y="1822944"/>
            <a:ext cx="3930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β)	…στην πραγματοποίηση μεταπτυχιακών σπουδών;</a:t>
            </a:r>
          </a:p>
        </p:txBody>
      </p:sp>
      <p:sp>
        <p:nvSpPr>
          <p:cNvPr id="9" name="8 - Έλλειψη"/>
          <p:cNvSpPr/>
          <p:nvPr/>
        </p:nvSpPr>
        <p:spPr>
          <a:xfrm>
            <a:off x="3616657" y="5090618"/>
            <a:ext cx="1678674" cy="167867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10" name="9 - TextBox"/>
          <p:cNvSpPr txBox="1"/>
          <p:nvPr/>
        </p:nvSpPr>
        <p:spPr>
          <a:xfrm>
            <a:off x="4046562" y="5565846"/>
            <a:ext cx="81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ΝΑΙ 100%</a:t>
            </a:r>
            <a:endPara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07324" y="4632362"/>
            <a:ext cx="800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γ)	…να αποκτήσετε γνώσεις και εφόδια για την επαγγελματική σας αποκατάσταση;</a:t>
            </a:r>
            <a:endParaRPr lang="el-GR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2" name="38 - Γράφημα"/>
          <p:cNvGraphicFramePr/>
          <p:nvPr/>
        </p:nvGraphicFramePr>
        <p:xfrm>
          <a:off x="0" y="2073167"/>
          <a:ext cx="45937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40 - Γράφημα"/>
          <p:cNvGraphicFramePr/>
          <p:nvPr/>
        </p:nvGraphicFramePr>
        <p:xfrm>
          <a:off x="4552950" y="2131828"/>
          <a:ext cx="4591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6745" y="954742"/>
            <a:ext cx="7362496" cy="5603713"/>
          </a:xfrm>
        </p:spPr>
        <p:txBody>
          <a:bodyPr>
            <a:normAutofit/>
          </a:bodyPr>
          <a:lstStyle/>
          <a:p>
            <a:pPr marL="376237" indent="-363538">
              <a:spcBef>
                <a:spcPts val="2100"/>
              </a:spcBef>
            </a:pPr>
            <a:r>
              <a:rPr lang="el-GR" sz="2200" dirty="0" smtClean="0"/>
              <a:t>Για τους φοιτητές</a:t>
            </a:r>
            <a:endParaRPr lang="en-US" sz="2200" dirty="0" smtClean="0"/>
          </a:p>
          <a:p>
            <a:pPr marL="727075" lvl="1" indent="-363538"/>
            <a:r>
              <a:rPr lang="el-GR" dirty="0" smtClean="0"/>
              <a:t>Συνέχιση σπουδών στο εξωτερικό (μεταπτυχιακά – διδακτορικά σε κάποιες περιπτώσεις με υποτροφίες)</a:t>
            </a:r>
            <a:endParaRPr lang="en-US" dirty="0" smtClean="0"/>
          </a:p>
          <a:p>
            <a:pPr marL="727075" lvl="1" indent="-363538"/>
            <a:r>
              <a:rPr lang="el-GR" dirty="0" smtClean="0"/>
              <a:t>Ανάπτυξη δεξιοτήτων </a:t>
            </a:r>
            <a:r>
              <a:rPr lang="el-GR" sz="1800" dirty="0" smtClean="0"/>
              <a:t>(γλωσσικές, διαπολιτισμικές, επαγγελματικές)</a:t>
            </a:r>
            <a:endParaRPr lang="en-US" sz="1800" dirty="0" smtClean="0"/>
          </a:p>
          <a:p>
            <a:pPr marL="727075" lvl="1" indent="-363538"/>
            <a:r>
              <a:rPr lang="el-GR" dirty="0" smtClean="0"/>
              <a:t>Επαγγελματική αποκατάσταση και καριέρα</a:t>
            </a:r>
          </a:p>
          <a:p>
            <a:pPr marL="1254125" lvl="2" indent="-363538"/>
            <a:r>
              <a:rPr lang="el-GR" b="1" dirty="0" smtClean="0"/>
              <a:t>Άμεση</a:t>
            </a:r>
            <a:r>
              <a:rPr lang="el-GR" dirty="0" smtClean="0"/>
              <a:t>, στο φορέα απασχόλησης</a:t>
            </a:r>
          </a:p>
          <a:p>
            <a:pPr marL="1254125" lvl="2" indent="-363538"/>
            <a:r>
              <a:rPr lang="el-GR" b="1" dirty="0" smtClean="0"/>
              <a:t>Έμμεση</a:t>
            </a:r>
            <a:r>
              <a:rPr lang="el-GR" dirty="0" smtClean="0"/>
              <a:t>, μέσω του κύκλου επαφών που αναπτύσσει ο φοιτητής</a:t>
            </a:r>
            <a:endParaRPr lang="en-US" dirty="0" smtClean="0"/>
          </a:p>
          <a:p>
            <a:pPr marL="1254125" lvl="2" indent="-363538"/>
            <a:endParaRPr lang="el-GR" dirty="0" smtClean="0"/>
          </a:p>
          <a:p>
            <a:pPr marL="711200" lvl="1" indent="-711200">
              <a:buNone/>
            </a:pP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τα τμήματα</a:t>
            </a:r>
          </a:p>
          <a:p>
            <a:pPr marL="711200" lvl="1" indent="-349250"/>
            <a:r>
              <a:rPr lang="el-GR" dirty="0" smtClean="0"/>
              <a:t>Ανάπτυξη συνεργασίας με τους φορείς υποδοχής</a:t>
            </a:r>
          </a:p>
          <a:p>
            <a:pPr marL="1254125" lvl="2" indent="-363538"/>
            <a:r>
              <a:rPr lang="el-GR" dirty="0" smtClean="0"/>
              <a:t>Ερευνητικές δραστηριότητες με ερευνητικά ινστιτούτα, εταιρίες και πανεπιστήμια</a:t>
            </a:r>
          </a:p>
          <a:p>
            <a:pPr marL="1254125" lvl="2" indent="-363538"/>
            <a:r>
              <a:rPr lang="el-GR" dirty="0" smtClean="0"/>
              <a:t>Συνέργιες για τη δημιουργία εντατικών προγραμμάτων ή μεταπτυχιακών σπουδών</a:t>
            </a: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>
          <a:xfrm>
            <a:off x="3452883" y="40940"/>
            <a:ext cx="5854890" cy="77792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Συμπεράσματα Έρευνας - Προοπτικές</a:t>
            </a:r>
            <a:r>
              <a:rPr lang="en-US" dirty="0" smtClean="0"/>
              <a:t> - </a:t>
            </a:r>
            <a:r>
              <a:rPr lang="el-GR" dirty="0" smtClean="0"/>
              <a:t>Προστιθέμενη αξία πρακτικής άσκησης</a:t>
            </a:r>
            <a:r>
              <a:rPr lang="en-US" dirty="0" smtClean="0"/>
              <a:t> </a:t>
            </a:r>
            <a:r>
              <a:rPr lang="el-GR" dirty="0" smtClean="0"/>
              <a:t>      </a:t>
            </a:r>
            <a:r>
              <a:rPr lang="en-US" dirty="0" smtClean="0"/>
              <a:t>Erasmus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 stories </a:t>
            </a:r>
            <a:r>
              <a:rPr lang="el-GR" dirty="0" smtClean="0"/>
              <a:t>το τελευταίο έτος στο τμήμα Ηλεκτρονικής</a:t>
            </a:r>
            <a:endParaRPr lang="el-GR" i="1" dirty="0"/>
          </a:p>
        </p:txBody>
      </p:sp>
      <p:pic>
        <p:nvPicPr>
          <p:cNvPr id="9" name="0 - Εικόνα" descr="IMGP1824-photosho.jpg"/>
          <p:cNvPicPr>
            <a:picLocks noChangeAspect="1"/>
          </p:cNvPicPr>
          <p:nvPr/>
        </p:nvPicPr>
        <p:blipFill>
          <a:blip r:embed="rId2" cstate="print"/>
          <a:srcRect t="4152" r="4424" b="34293"/>
          <a:stretch>
            <a:fillRect/>
          </a:stretch>
        </p:blipFill>
        <p:spPr>
          <a:xfrm>
            <a:off x="6537434" y="1225353"/>
            <a:ext cx="1886026" cy="1360868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614855" y="1173293"/>
            <a:ext cx="61958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Παναγιώτης Παπαϊωάννου – Γεώργιος </a:t>
            </a:r>
            <a:r>
              <a:rPr lang="el-G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Ξακόπουλος</a:t>
            </a: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Πτυχιακή εργασία στο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ΜΚ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Φινλανδία) </a:t>
            </a: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srgbClr val="003399"/>
                </a:solidFill>
              </a:rPr>
              <a:t>Πρόταση για βράβευση της πτυχιακής εργασίας  τους σε επίπεδο σχολής (για πρώτη φορά στην ιστορία της σχολής 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l-GR" dirty="0" smtClean="0">
                <a:solidFill>
                  <a:srgbClr val="003399"/>
                </a:solidFill>
              </a:rPr>
              <a:t>προτάθηκαν φοιτητές </a:t>
            </a:r>
            <a:r>
              <a:rPr lang="en-US" dirty="0" smtClean="0">
                <a:solidFill>
                  <a:srgbClr val="003399"/>
                </a:solidFill>
              </a:rPr>
              <a:t>Erasmus).</a:t>
            </a:r>
            <a:endParaRPr lang="el-GR" dirty="0" smtClean="0">
              <a:solidFill>
                <a:srgbClr val="003399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454164" y="3028372"/>
            <a:ext cx="668983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Μιχαήλ </a:t>
            </a:r>
            <a:r>
              <a:rPr lang="el-G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Πληγουρούδης</a:t>
            </a: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Πρακτική εργασία στο ερευνητικό ινστιτούτο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GSI (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Γερμανία) </a:t>
            </a: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srgbClr val="003399"/>
                </a:solidFill>
              </a:rPr>
              <a:t>Έλαβε εξαιρετικές κριτικές για την εργασία που πραγματοποίησε. Πρόσληψη  από το ινστιτούτο στο πλαίσιο ερευνητικού προγράμματος και  εκπόνηση διδακτορικού </a:t>
            </a:r>
            <a:r>
              <a:rPr lang="en-US" dirty="0" smtClean="0">
                <a:solidFill>
                  <a:srgbClr val="003399"/>
                </a:solidFill>
              </a:rPr>
              <a:t>.</a:t>
            </a:r>
            <a:endParaRPr lang="el-GR" dirty="0" smtClean="0">
              <a:solidFill>
                <a:srgbClr val="003399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41737" y="4694262"/>
            <a:ext cx="61958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Τσβετάν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Μπουρτιτσέλοβ</a:t>
            </a: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Πτυχιακή εργασία στο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York (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Αγγλία) </a:t>
            </a: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srgbClr val="003399"/>
                </a:solidFill>
              </a:rPr>
              <a:t>Κέρδισε το βραβείο «</a:t>
            </a:r>
            <a:r>
              <a:rPr lang="en-US" dirty="0" smtClean="0">
                <a:solidFill>
                  <a:srgbClr val="003399"/>
                </a:solidFill>
              </a:rPr>
              <a:t>The York EMC Services Ltd Project Prize</a:t>
            </a:r>
            <a:r>
              <a:rPr lang="el-GR" dirty="0" smtClean="0">
                <a:solidFill>
                  <a:srgbClr val="003399"/>
                </a:solidFill>
              </a:rPr>
              <a:t>»</a:t>
            </a:r>
            <a:r>
              <a:rPr lang="en-US" dirty="0" smtClean="0">
                <a:solidFill>
                  <a:srgbClr val="003399"/>
                </a:solidFill>
              </a:rPr>
              <a:t>.</a:t>
            </a:r>
            <a:r>
              <a:rPr lang="el-GR" dirty="0" smtClean="0">
                <a:solidFill>
                  <a:srgbClr val="003399"/>
                </a:solidFill>
              </a:rPr>
              <a:t> Συνεχίζει την πρακτική του στο ίδιο αντικείμενο και του έγινε πρόταση για να πραγματοποιήσει διδακτορική διατριβή</a:t>
            </a:r>
          </a:p>
        </p:txBody>
      </p:sp>
      <p:pic>
        <p:nvPicPr>
          <p:cNvPr id="18" name="17 - Εικόνα" descr="2012-04-10 16.18.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6736" y="4745421"/>
            <a:ext cx="1234440" cy="1554480"/>
          </a:xfrm>
          <a:prstGeom prst="rect">
            <a:avLst/>
          </a:prstGeom>
        </p:spPr>
      </p:pic>
      <p:pic>
        <p:nvPicPr>
          <p:cNvPr id="8" name="7 - Εικόνα" descr="280379_10151079106633151_1584451150_o.jpg"/>
          <p:cNvPicPr>
            <a:picLocks noChangeAspect="1"/>
          </p:cNvPicPr>
          <p:nvPr/>
        </p:nvPicPr>
        <p:blipFill>
          <a:blip r:embed="rId4" cstate="print"/>
          <a:srcRect l="21379" t="23448" r="17241" b="10115"/>
          <a:stretch>
            <a:fillRect/>
          </a:stretch>
        </p:blipFill>
        <p:spPr>
          <a:xfrm>
            <a:off x="504498" y="3105807"/>
            <a:ext cx="1796028" cy="14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70746" y="128551"/>
            <a:ext cx="6250675" cy="663019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Ουμπέρτο </a:t>
            </a:r>
            <a:r>
              <a:rPr lang="el-GR" sz="2400" b="1" dirty="0" err="1" smtClean="0"/>
              <a:t>Έκο</a:t>
            </a:r>
            <a:r>
              <a:rPr lang="en-US" sz="2400" b="1" dirty="0" smtClean="0"/>
              <a:t>:</a:t>
            </a:r>
            <a:r>
              <a:rPr lang="el-GR" dirty="0" smtClean="0"/>
              <a:t> </a:t>
            </a:r>
            <a:r>
              <a:rPr lang="el-GR" dirty="0" smtClean="0"/>
              <a:t>"O πολιτισμός, η μόνη κοινή </a:t>
            </a:r>
            <a:r>
              <a:rPr lang="en-US" dirty="0" smtClean="0"/>
              <a:t>    </a:t>
            </a:r>
            <a:r>
              <a:rPr lang="el-GR" dirty="0" smtClean="0"/>
              <a:t>μας ευρωπαϊκή ταυτότητα" 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83642" y="2756847"/>
            <a:ext cx="6387151" cy="3794077"/>
          </a:xfrm>
        </p:spPr>
        <p:txBody>
          <a:bodyPr>
            <a:normAutofit fontScale="92500"/>
          </a:bodyPr>
          <a:lstStyle/>
          <a:p>
            <a:pPr marL="1588" lvl="1" indent="-1588" algn="just">
              <a:buNone/>
            </a:pPr>
            <a:r>
              <a:rPr lang="el-GR" dirty="0" smtClean="0"/>
              <a:t>Το ευρωπαϊκό πρόγραμμα «</a:t>
            </a:r>
            <a:r>
              <a:rPr lang="en-US" dirty="0" smtClean="0"/>
              <a:t>Erasmus</a:t>
            </a:r>
            <a:r>
              <a:rPr lang="el-GR" dirty="0" smtClean="0"/>
              <a:t>» δεν αναφέρεται σχεδόν ποτέ στις οικονομικές σελίδες των εφημερίδων κι όμως </a:t>
            </a:r>
            <a:r>
              <a:rPr lang="el-GR" u="sng" dirty="0" smtClean="0"/>
              <a:t>το “</a:t>
            </a:r>
            <a:r>
              <a:rPr lang="en-US" u="sng" dirty="0" smtClean="0"/>
              <a:t>Erasmus</a:t>
            </a:r>
            <a:r>
              <a:rPr lang="el-GR" u="sng" dirty="0" smtClean="0"/>
              <a:t>" δημιούργησε την </a:t>
            </a:r>
            <a:r>
              <a:rPr lang="el-GR" b="1" u="sng" dirty="0" smtClean="0"/>
              <a:t>πρώτη</a:t>
            </a:r>
            <a:r>
              <a:rPr lang="el-GR" u="sng" dirty="0" smtClean="0"/>
              <a:t> γενιά νέων </a:t>
            </a:r>
            <a:r>
              <a:rPr lang="el-GR" u="sng" dirty="0" err="1" smtClean="0"/>
              <a:t>Ευρωπαϊων</a:t>
            </a:r>
            <a:r>
              <a:rPr lang="el-GR" u="sng" dirty="0" smtClean="0"/>
              <a:t>. </a:t>
            </a:r>
            <a:endParaRPr lang="en-US" u="sng" dirty="0" smtClean="0"/>
          </a:p>
          <a:p>
            <a:pPr marL="1588" lvl="1" indent="-1588" algn="just">
              <a:buNone/>
            </a:pPr>
            <a:r>
              <a:rPr lang="el-GR" dirty="0" smtClean="0"/>
              <a:t>Το </a:t>
            </a:r>
            <a:r>
              <a:rPr lang="el-GR" dirty="0" smtClean="0"/>
              <a:t>ονομάζω σεξουαλική επανάσταση: ένας νεαρός </a:t>
            </a:r>
            <a:r>
              <a:rPr lang="el-GR" dirty="0" err="1" smtClean="0"/>
              <a:t>Καταλανός</a:t>
            </a:r>
            <a:r>
              <a:rPr lang="el-GR" dirty="0" smtClean="0"/>
              <a:t> γνωρίζει μια </a:t>
            </a:r>
            <a:r>
              <a:rPr lang="el-GR" dirty="0" err="1" smtClean="0"/>
              <a:t>Φλαμανδή</a:t>
            </a:r>
            <a:r>
              <a:rPr lang="el-GR" dirty="0" smtClean="0"/>
              <a:t>, ερωτεύονται, παντρεύονται και γίνονται Ευρωπαίοι. Το ίδιο και τα παιδιά τους. Η ιδέα του «</a:t>
            </a:r>
            <a:r>
              <a:rPr lang="en-US" dirty="0" smtClean="0"/>
              <a:t>Erasmus</a:t>
            </a:r>
            <a:r>
              <a:rPr lang="el-GR" dirty="0" smtClean="0"/>
              <a:t>» θα έπρεπε να είναι υποχρεωτική και όχι μόνο για τους σπουδαστές αλλά και για τους </a:t>
            </a:r>
            <a:r>
              <a:rPr lang="el-GR" b="1" dirty="0" smtClean="0"/>
              <a:t>ταξιτζήδες</a:t>
            </a:r>
            <a:r>
              <a:rPr lang="el-GR" dirty="0" smtClean="0"/>
              <a:t>, τους </a:t>
            </a:r>
            <a:r>
              <a:rPr lang="el-GR" b="1" dirty="0" smtClean="0"/>
              <a:t>υδραυλικούς</a:t>
            </a:r>
            <a:r>
              <a:rPr lang="el-GR" dirty="0" smtClean="0"/>
              <a:t> και άλλους </a:t>
            </a:r>
            <a:r>
              <a:rPr lang="el-GR" b="1" dirty="0" smtClean="0"/>
              <a:t>εργάτες</a:t>
            </a:r>
            <a:r>
              <a:rPr lang="el-GR" dirty="0" smtClean="0"/>
              <a:t>. Αυτό που στην πραγματικότητα εννοώ είναι ότι πρέπει να ζήσουν σε διαφορετικές ευρωπαϊκές χώρες, πρέπει ν‘</a:t>
            </a:r>
            <a:r>
              <a:rPr lang="en-US" dirty="0" smtClean="0"/>
              <a:t> </a:t>
            </a:r>
            <a:r>
              <a:rPr lang="el-GR" dirty="0" smtClean="0"/>
              <a:t>αφομοιωθούν αναμεταξύ τους". </a:t>
            </a:r>
          </a:p>
        </p:txBody>
      </p:sp>
      <p:pic>
        <p:nvPicPr>
          <p:cNvPr id="2050" name="Picture 2" descr="http://www.lifo.gr/uploads/image/356825/umberto%20e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03123"/>
            <a:ext cx="2715904" cy="1638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690782" y="3294993"/>
            <a:ext cx="7772400" cy="654708"/>
          </a:xfrm>
        </p:spPr>
        <p:txBody>
          <a:bodyPr>
            <a:normAutofit/>
          </a:bodyPr>
          <a:lstStyle/>
          <a:p>
            <a:pPr marL="1588" lvl="1" indent="-1588" algn="ctr">
              <a:buNone/>
            </a:pPr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Ευχαριστώ για την προσοχή σας</a:t>
            </a:r>
          </a:p>
        </p:txBody>
      </p:sp>
      <p:pic>
        <p:nvPicPr>
          <p:cNvPr id="4" name="7 - Εικόνα" descr="TEI_Logo_Color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997" y="4023172"/>
            <a:ext cx="1545692" cy="1409108"/>
          </a:xfrm>
          <a:prstGeom prst="rect">
            <a:avLst/>
          </a:prstGeom>
        </p:spPr>
      </p:pic>
      <p:sp>
        <p:nvSpPr>
          <p:cNvPr id="6" name="6 - Τίτλος"/>
          <p:cNvSpPr txBox="1">
            <a:spLocks/>
          </p:cNvSpPr>
          <p:nvPr/>
        </p:nvSpPr>
        <p:spPr>
          <a:xfrm>
            <a:off x="4067033" y="202792"/>
            <a:ext cx="4872248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5600"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Ποιοτικά Κριτήρια και αξιολόγηση αποτελεσμάτων της κινητικότητας </a:t>
            </a:r>
            <a:r>
              <a:rPr lang="en-US" sz="20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Erasmus</a:t>
            </a:r>
            <a:r>
              <a:rPr lang="el-GR" sz="20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στο ΑΤΕΙ Θεσσαλονίκης</a:t>
            </a:r>
            <a:endParaRPr lang="el-GR" sz="2000" spc="1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08082" y="1103586"/>
            <a:ext cx="7078717" cy="5454869"/>
          </a:xfrm>
        </p:spPr>
        <p:txBody>
          <a:bodyPr>
            <a:normAutofit/>
          </a:bodyPr>
          <a:lstStyle/>
          <a:p>
            <a:pPr marL="536575" indent="-534988" defTabSz="536575">
              <a:spcBef>
                <a:spcPts val="600"/>
              </a:spcBef>
            </a:pPr>
            <a:r>
              <a:rPr lang="el-GR" b="0" dirty="0" smtClean="0"/>
              <a:t>Εξέλιξη κινητικότητας</a:t>
            </a:r>
          </a:p>
          <a:p>
            <a:pPr marL="536575" indent="-534988" defTabSz="536575">
              <a:spcBef>
                <a:spcPts val="600"/>
              </a:spcBef>
            </a:pPr>
            <a:r>
              <a:rPr lang="el-GR" b="0" dirty="0" smtClean="0">
                <a:latin typeface="Calibri" pitchFamily="34" charset="0"/>
              </a:rPr>
              <a:t>Ενέργειες βελτίωσης</a:t>
            </a:r>
            <a:r>
              <a:rPr lang="en-US" b="0" dirty="0" smtClean="0">
                <a:latin typeface="Calibri" pitchFamily="34" charset="0"/>
              </a:rPr>
              <a:t> </a:t>
            </a:r>
            <a:r>
              <a:rPr lang="el-GR" b="0" dirty="0" smtClean="0">
                <a:latin typeface="Calibri" pitchFamily="34" charset="0"/>
              </a:rPr>
              <a:t>μετά από την επίσκεψη </a:t>
            </a:r>
            <a:r>
              <a:rPr lang="en-US" b="0" dirty="0" smtClean="0">
                <a:latin typeface="Calibri" pitchFamily="34" charset="0"/>
              </a:rPr>
              <a:t>ECA</a:t>
            </a:r>
            <a:endParaRPr lang="el-GR" b="0" dirty="0" smtClean="0">
              <a:latin typeface="Calibri" pitchFamily="34" charset="0"/>
            </a:endParaRPr>
          </a:p>
          <a:p>
            <a:pPr marL="536575" indent="-534988" defTabSz="536575">
              <a:spcBef>
                <a:spcPts val="600"/>
              </a:spcBef>
            </a:pPr>
            <a:r>
              <a:rPr lang="el-GR" b="0" dirty="0" smtClean="0"/>
              <a:t>Διαδικασίες</a:t>
            </a:r>
          </a:p>
          <a:p>
            <a:pPr marL="536575" indent="-534988" defTabSz="536575">
              <a:spcBef>
                <a:spcPts val="600"/>
              </a:spcBef>
            </a:pPr>
            <a:r>
              <a:rPr lang="el-GR" b="0" dirty="0" smtClean="0"/>
              <a:t>Έρευνα</a:t>
            </a:r>
          </a:p>
          <a:p>
            <a:pPr marL="536575" indent="-534988" defTabSz="536575">
              <a:spcBef>
                <a:spcPts val="600"/>
              </a:spcBef>
            </a:pPr>
            <a:r>
              <a:rPr lang="el-GR" b="0" dirty="0" smtClean="0"/>
              <a:t>Συμπεράσματα – Προοπτικές</a:t>
            </a:r>
          </a:p>
          <a:p>
            <a:pPr marL="536575" indent="-534988" defTabSz="536575">
              <a:spcBef>
                <a:spcPts val="600"/>
              </a:spcBef>
            </a:pPr>
            <a:r>
              <a:rPr lang="el-GR" b="0" dirty="0" smtClean="0"/>
              <a:t>Καλές Πρακτικές</a:t>
            </a:r>
          </a:p>
          <a:p>
            <a:pPr marL="711200" lvl="1" indent="-71120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>
          <a:xfrm>
            <a:off x="3138985" y="40940"/>
            <a:ext cx="6005015" cy="777926"/>
          </a:xfrm>
        </p:spPr>
        <p:txBody>
          <a:bodyPr>
            <a:normAutofit fontScale="90000"/>
          </a:bodyPr>
          <a:lstStyle/>
          <a:p>
            <a:r>
              <a:rPr lang="el-GR" sz="2000" dirty="0" smtClean="0"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Ποιοτικά Κριτήρια και αξιολόγηση αποτελεσμάτων της κινητικότητας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Erasmus </a:t>
            </a:r>
            <a:br>
              <a:rPr lang="en-US" sz="2000" dirty="0" smtClean="0"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el-GR" dirty="0" smtClean="0"/>
              <a:t>στο ΑΤΕΙ Θεσσαλονίκης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30620" y="1087821"/>
            <a:ext cx="7267903" cy="5454869"/>
          </a:xfrm>
        </p:spPr>
        <p:txBody>
          <a:bodyPr>
            <a:normAutofit fontScale="92500" lnSpcReduction="20000"/>
          </a:bodyPr>
          <a:lstStyle/>
          <a:p>
            <a:pPr marL="363538" lvl="1" indent="-363538" algn="ctr">
              <a:buNone/>
            </a:pPr>
            <a:r>
              <a:rPr lang="el-G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κινητικότητα για πρακτική άσκηση αυξάνεται συνεχώς σε αντίθεση με την κινητικότητα για σπουδές</a:t>
            </a:r>
          </a:p>
          <a:p>
            <a:pPr marL="727075" lvl="1" indent="-363538" algn="ctr">
              <a:spcBef>
                <a:spcPts val="300"/>
              </a:spcBef>
              <a:buNone/>
            </a:pPr>
            <a:r>
              <a:rPr lang="el-GR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14.5% σε </a:t>
            </a:r>
            <a:r>
              <a:rPr lang="en-US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el-GR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σε </a:t>
            </a:r>
            <a:r>
              <a:rPr lang="en-US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χρόνια</a:t>
            </a:r>
          </a:p>
          <a:p>
            <a:pPr marL="376237" indent="-363538"/>
            <a:endParaRPr lang="el-GR" sz="2000" i="1" dirty="0" smtClean="0"/>
          </a:p>
          <a:p>
            <a:pPr marL="376237" indent="-363538"/>
            <a:endParaRPr lang="el-GR" sz="2000" i="1" dirty="0" smtClean="0"/>
          </a:p>
          <a:p>
            <a:pPr marL="376237" indent="-363538"/>
            <a:endParaRPr lang="el-GR" sz="2000" i="1" dirty="0" smtClean="0"/>
          </a:p>
          <a:p>
            <a:pPr marL="376237" indent="-363538"/>
            <a:endParaRPr lang="el-GR" sz="2000" i="1" dirty="0" smtClean="0"/>
          </a:p>
          <a:p>
            <a:pPr marL="376237" indent="-363538"/>
            <a:endParaRPr lang="el-GR" sz="2000" i="1" dirty="0" smtClean="0"/>
          </a:p>
          <a:p>
            <a:pPr marL="376237" indent="-363538"/>
            <a:endParaRPr lang="el-GR" sz="2000" i="1" dirty="0" smtClean="0"/>
          </a:p>
          <a:p>
            <a:pPr marL="376237" indent="-363538">
              <a:spcBef>
                <a:spcPts val="2100"/>
              </a:spcBef>
            </a:pPr>
            <a:endParaRPr lang="el-GR" sz="2200" dirty="0" smtClean="0"/>
          </a:p>
          <a:p>
            <a:pPr marL="376237" indent="-363538">
              <a:spcBef>
                <a:spcPts val="2100"/>
              </a:spcBef>
            </a:pPr>
            <a:r>
              <a:rPr lang="el-GR" sz="2200" dirty="0" smtClean="0">
                <a:latin typeface="Calibri" pitchFamily="34" charset="0"/>
              </a:rPr>
              <a:t>Βασικοί λόγοι</a:t>
            </a:r>
            <a:endParaRPr lang="en-US" sz="2200" b="1" dirty="0" smtClean="0">
              <a:latin typeface="Calibri" pitchFamily="34" charset="0"/>
            </a:endParaRPr>
          </a:p>
          <a:p>
            <a:pPr marL="727075" lvl="1" indent="-363538">
              <a:spcBef>
                <a:spcPts val="300"/>
              </a:spcBef>
            </a:pPr>
            <a:r>
              <a:rPr lang="el-GR" sz="2200" dirty="0" smtClean="0">
                <a:latin typeface="Calibri" pitchFamily="34" charset="0"/>
              </a:rPr>
              <a:t>Οικονομική κρίση</a:t>
            </a:r>
            <a:endParaRPr lang="en-US" sz="2200" dirty="0" smtClean="0">
              <a:latin typeface="Calibri" pitchFamily="34" charset="0"/>
            </a:endParaRPr>
          </a:p>
          <a:p>
            <a:pPr marL="727075" lvl="1" indent="-363538">
              <a:spcBef>
                <a:spcPts val="300"/>
              </a:spcBef>
            </a:pPr>
            <a:r>
              <a:rPr lang="el-GR" sz="2200" dirty="0" smtClean="0">
                <a:latin typeface="Calibri" pitchFamily="34" charset="0"/>
              </a:rPr>
              <a:t>Οι φοιτητές κατανοούν την σημασία της πρακτικής άσκησης και της διεθνούς προϋπηρεσίας</a:t>
            </a:r>
            <a:endParaRPr lang="en-US" sz="2200" dirty="0" smtClean="0">
              <a:latin typeface="Calibri" pitchFamily="34" charset="0"/>
            </a:endParaRPr>
          </a:p>
          <a:p>
            <a:pPr marL="727075" lvl="1" indent="-363538">
              <a:spcBef>
                <a:spcPts val="300"/>
              </a:spcBef>
            </a:pPr>
            <a:r>
              <a:rPr lang="el-GR" sz="2200" dirty="0" smtClean="0">
                <a:latin typeface="Calibri" pitchFamily="34" charset="0"/>
              </a:rPr>
              <a:t>Οι ακαδημαϊκοί υπεύθυνοι εντείνουν τις προσπάθειές τους</a:t>
            </a:r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Εξέλιξη κινητικότητας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graphicFrame>
        <p:nvGraphicFramePr>
          <p:cNvPr id="5" name="21 - Γράφημα"/>
          <p:cNvGraphicFramePr/>
          <p:nvPr/>
        </p:nvGraphicFramePr>
        <p:xfrm>
          <a:off x="1326879" y="1719385"/>
          <a:ext cx="5823856" cy="38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2459426" y="1891863"/>
            <a:ext cx="3820148" cy="307777"/>
          </a:xfrm>
          <a:prstGeom prst="rect">
            <a:avLst/>
          </a:prstGeom>
          <a:noFill/>
          <a:scene3d>
            <a:camera prst="orthographicFront">
              <a:rot lat="480000" lon="1200000" rev="0"/>
            </a:camera>
            <a:lightRig rig="threePt" dir="t"/>
          </a:scene3d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1400" b="1" cap="all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ΑΡΙΘΜΟΣ ΕΞΕΡΧΟΜΕΝΩΝ ΦΟΙΤΗΤΩΝ ΑΝΑ ΕΤΟΣ</a:t>
            </a:r>
            <a:endParaRPr lang="el-GR" sz="1400" b="1" cap="all" dirty="0">
              <a:ln w="0">
                <a:noFill/>
              </a:ln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3" grpId="0"/>
      <p:bldGraphic spid="5" grpId="0">
        <p:bldAsOne/>
      </p:bldGraphic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3685" y="1002040"/>
            <a:ext cx="7835459" cy="5385112"/>
          </a:xfrm>
        </p:spPr>
        <p:txBody>
          <a:bodyPr>
            <a:normAutofit/>
          </a:bodyPr>
          <a:lstStyle/>
          <a:p>
            <a:pPr marL="0" indent="0">
              <a:tabLst>
                <a:tab pos="3594100" algn="r"/>
                <a:tab pos="3768725" algn="l"/>
              </a:tabLst>
            </a:pPr>
            <a:r>
              <a:rPr lang="el-GR" sz="2000" b="0" i="1" dirty="0" smtClean="0"/>
              <a:t>	ΕΞΕΡΧΟΜΕΝΟΙ	ΕΙΣΕΡΧΟΜΕΝΟΙ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r>
              <a:rPr lang="el-GR" sz="2600" dirty="0" smtClean="0"/>
              <a:t>		</a:t>
            </a: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lnSpc>
                <a:spcPts val="2000"/>
              </a:lnSpc>
              <a:spcBef>
                <a:spcPts val="0"/>
              </a:spcBef>
              <a:buNone/>
              <a:tabLst>
                <a:tab pos="3594100" algn="r"/>
                <a:tab pos="3768725" algn="l"/>
              </a:tabLst>
            </a:pP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Κινητικότητα για σπουδές ανά χώρα</a:t>
            </a:r>
            <a:endParaRPr lang="el-GR" dirty="0"/>
          </a:p>
        </p:txBody>
      </p:sp>
      <p:pic>
        <p:nvPicPr>
          <p:cNvPr id="4" name="3 - Εικόνα" descr="outgoing_stud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653" y="1021524"/>
            <a:ext cx="3591427" cy="3148452"/>
          </a:xfrm>
          <a:prstGeom prst="rect">
            <a:avLst/>
          </a:prstGeom>
        </p:spPr>
      </p:pic>
      <p:pic>
        <p:nvPicPr>
          <p:cNvPr id="5" name="4 - Εικόνα" descr="incoming_studi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9967" y="1021524"/>
            <a:ext cx="3591427" cy="3148452"/>
          </a:xfrm>
          <a:prstGeom prst="rect">
            <a:avLst/>
          </a:prstGeom>
        </p:spPr>
      </p:pic>
      <p:graphicFrame>
        <p:nvGraphicFramePr>
          <p:cNvPr id="6" name="1 - Γράφημα"/>
          <p:cNvGraphicFramePr/>
          <p:nvPr/>
        </p:nvGraphicFramePr>
        <p:xfrm>
          <a:off x="417435" y="4044443"/>
          <a:ext cx="3840666" cy="241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2 - Γράφημα"/>
          <p:cNvGraphicFramePr/>
          <p:nvPr/>
        </p:nvGraphicFramePr>
        <p:xfrm>
          <a:off x="4757186" y="4153624"/>
          <a:ext cx="3922789" cy="234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8 - Ευθεία γραμμή σύνδεσης"/>
          <p:cNvCxnSpPr/>
          <p:nvPr/>
        </p:nvCxnSpPr>
        <p:spPr>
          <a:xfrm>
            <a:off x="4477407" y="977462"/>
            <a:ext cx="0" cy="55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477670" y="338464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26%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393139" y="337327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28%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24 - Γράφημα"/>
          <p:cNvGraphicFramePr/>
          <p:nvPr/>
        </p:nvGraphicFramePr>
        <p:xfrm>
          <a:off x="4557652" y="4312693"/>
          <a:ext cx="3483731" cy="201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25 - Στεφάνη"/>
          <p:cNvSpPr/>
          <p:nvPr/>
        </p:nvSpPr>
        <p:spPr>
          <a:xfrm>
            <a:off x="5251113" y="4416725"/>
            <a:ext cx="1932317" cy="707365"/>
          </a:xfrm>
          <a:prstGeom prst="blockArc">
            <a:avLst>
              <a:gd name="adj1" fmla="val 11146463"/>
              <a:gd name="adj2" fmla="val 21042775"/>
              <a:gd name="adj3" fmla="val 204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57649" y="1128168"/>
            <a:ext cx="8229600" cy="5331779"/>
          </a:xfrm>
        </p:spPr>
        <p:txBody>
          <a:bodyPr>
            <a:normAutofit/>
          </a:bodyPr>
          <a:lstStyle/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Κινητικότητα για Πρακτική Άσκηση ανά χώρα υποδοχής</a:t>
            </a:r>
            <a:endParaRPr lang="el-GR" dirty="0"/>
          </a:p>
        </p:txBody>
      </p:sp>
      <p:graphicFrame>
        <p:nvGraphicFramePr>
          <p:cNvPr id="7" name="23 - Γράφημα"/>
          <p:cNvGraphicFramePr/>
          <p:nvPr/>
        </p:nvGraphicFramePr>
        <p:xfrm>
          <a:off x="-141883" y="964988"/>
          <a:ext cx="4721767" cy="303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12 - Γράφημα"/>
          <p:cNvGraphicFramePr/>
          <p:nvPr/>
        </p:nvGraphicFramePr>
        <p:xfrm>
          <a:off x="4120426" y="1007106"/>
          <a:ext cx="4724038" cy="303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0 - Γράφημα"/>
          <p:cNvGraphicFramePr/>
          <p:nvPr/>
        </p:nvGraphicFramePr>
        <p:xfrm>
          <a:off x="-9753" y="3799490"/>
          <a:ext cx="4455637" cy="286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1838837" y="973863"/>
            <a:ext cx="1394934" cy="369332"/>
          </a:xfrm>
          <a:prstGeom prst="rect">
            <a:avLst/>
          </a:prstGeom>
          <a:noFill/>
          <a:scene3d>
            <a:camera prst="orthographicFront">
              <a:rot lat="600000" lon="21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2009 – 2010</a:t>
            </a:r>
            <a:endParaRPr lang="el-GR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6064065" y="988750"/>
            <a:ext cx="1342034" cy="369332"/>
          </a:xfrm>
          <a:prstGeom prst="rect">
            <a:avLst/>
          </a:prstGeom>
          <a:noFill/>
          <a:scene3d>
            <a:camera prst="orthographicFront">
              <a:rot lat="600000" lon="21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2010 – 2011</a:t>
            </a:r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1790042" y="3767703"/>
            <a:ext cx="1342034" cy="369332"/>
          </a:xfrm>
          <a:prstGeom prst="rect">
            <a:avLst/>
          </a:prstGeom>
          <a:noFill/>
          <a:scene3d>
            <a:camera prst="orthographicFront">
              <a:rot lat="600000" lon="24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2011 – 2012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7410668" y="4435523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GERMANY</a:t>
            </a:r>
            <a:endParaRPr lang="el-GR" sz="16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451612" y="5584209"/>
            <a:ext cx="691728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SPAIN</a:t>
            </a:r>
            <a:endParaRPr lang="el-GR" sz="16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155076" y="6070979"/>
            <a:ext cx="62497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ITALY</a:t>
            </a:r>
            <a:endParaRPr lang="el-GR" sz="16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899483" y="5861714"/>
            <a:ext cx="869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GREAT</a:t>
            </a:r>
          </a:p>
          <a:p>
            <a:r>
              <a:rPr lang="en-US" sz="1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BRITAIN</a:t>
            </a:r>
            <a:endParaRPr lang="el-GR" sz="16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028300" y="5086066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NETHER-</a:t>
            </a:r>
          </a:p>
          <a:p>
            <a:r>
              <a:rPr lang="en-US" sz="1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LANDS</a:t>
            </a:r>
            <a:endParaRPr lang="el-GR" sz="16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4301255" y="4462817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6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CYPRUS</a:t>
            </a:r>
            <a:endParaRPr lang="el-GR" sz="16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854833" y="4238660"/>
            <a:ext cx="7200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73%</a:t>
            </a:r>
            <a:endParaRPr lang="el-G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5062444" y="3880420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ΤΡΙΕΤΙΑ </a:t>
            </a:r>
            <a:r>
              <a:rPr lang="en-US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20</a:t>
            </a:r>
            <a:r>
              <a:rPr lang="el-GR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09</a:t>
            </a:r>
            <a:r>
              <a:rPr lang="en-US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 – 201</a:t>
            </a:r>
            <a:r>
              <a:rPr lang="el-GR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l-GR" sz="2000" b="1" cap="all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22 - TextBox"/>
          <p:cNvSpPr txBox="1"/>
          <p:nvPr/>
        </p:nvSpPr>
        <p:spPr>
          <a:xfrm rot="16080000">
            <a:off x="-394138" y="1711469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ΑΡΙΘΜΟΣ ΦΟΙΤΗΤΩΝ</a:t>
            </a:r>
            <a:endParaRPr lang="el-GR" sz="1200" b="1" dirty="0"/>
          </a:p>
        </p:txBody>
      </p:sp>
      <p:sp>
        <p:nvSpPr>
          <p:cNvPr id="24" name="23 - TextBox"/>
          <p:cNvSpPr txBox="1"/>
          <p:nvPr/>
        </p:nvSpPr>
        <p:spPr>
          <a:xfrm rot="16080000">
            <a:off x="3862429" y="1757545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ΑΡΙΘΜΟΣ ΦΟΙΤΗΤΩΝ</a:t>
            </a:r>
            <a:endParaRPr lang="el-GR" sz="1200" b="1" dirty="0"/>
          </a:p>
        </p:txBody>
      </p:sp>
      <p:sp>
        <p:nvSpPr>
          <p:cNvPr id="25" name="24 - TextBox"/>
          <p:cNvSpPr txBox="1"/>
          <p:nvPr/>
        </p:nvSpPr>
        <p:spPr>
          <a:xfrm rot="16080000">
            <a:off x="-355152" y="4525552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ΑΡΙΘΜΟΣ ΦΟΙΤΗΤΩΝ</a:t>
            </a:r>
            <a:endParaRPr lang="el-GR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6" grpId="0" animBg="1"/>
      <p:bldP spid="3" grpId="0" build="p"/>
      <p:bldP spid="133" grpId="0"/>
      <p:bldGraphic spid="7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7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8168"/>
            <a:ext cx="8229600" cy="5331779"/>
          </a:xfrm>
        </p:spPr>
        <p:txBody>
          <a:bodyPr>
            <a:normAutofit/>
          </a:bodyPr>
          <a:lstStyle/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Κινητικότητα για Πρακτική Άσκηση  ανά σχολή</a:t>
            </a:r>
            <a:endParaRPr lang="el-GR" dirty="0"/>
          </a:p>
        </p:txBody>
      </p:sp>
      <p:sp>
        <p:nvSpPr>
          <p:cNvPr id="44" name="43 - TextBox"/>
          <p:cNvSpPr txBox="1"/>
          <p:nvPr/>
        </p:nvSpPr>
        <p:spPr>
          <a:xfrm>
            <a:off x="2192154" y="3171847"/>
            <a:ext cx="15500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woPt" dir="t"/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16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ΤΕΧΝΟΛΟΓΙΚΩΝ</a:t>
            </a:r>
          </a:p>
          <a:p>
            <a:r>
              <a:rPr lang="el-GR" sz="1600" b="1" cap="all" dirty="0" smtClean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</a:rPr>
              <a:t>ΕΦΑΡΜΟΓΩΝ</a:t>
            </a:r>
            <a:endParaRPr lang="el-GR" sz="1600" b="1" cap="all" dirty="0">
              <a:ln w="0"/>
              <a:solidFill>
                <a:srgbClr val="00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5493147" y="3215069"/>
            <a:ext cx="13849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1600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ΤΕΧΝΟΛΟΓΙΑΣ</a:t>
            </a:r>
          </a:p>
          <a:p>
            <a:r>
              <a:rPr lang="el-GR" sz="1600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ΓΕΩΠΟΝΙΑΣ</a:t>
            </a:r>
            <a:endParaRPr lang="el-GR" sz="1600" b="1" cap="all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6208655" y="4448133"/>
            <a:ext cx="15874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ΕΠΑΓΓΕΛΜΑΤΩΝ</a:t>
            </a:r>
          </a:p>
          <a:p>
            <a:r>
              <a:rPr lang="el-GR" sz="1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ΥΓΕΙΑΣ</a:t>
            </a:r>
            <a:endParaRPr lang="el-GR" sz="1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3074853" y="5568671"/>
            <a:ext cx="135113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1600" b="1" cap="all" dirty="0" smtClean="0">
                <a:ln w="0"/>
                <a:solidFill>
                  <a:srgbClr val="660033"/>
                </a:solidFill>
                <a:effectLst>
                  <a:reflection blurRad="12700" stA="50000" endPos="50000" dist="5000" dir="5400000" sy="-100000" rotWithShape="0"/>
                </a:effectLst>
              </a:rPr>
              <a:t>ΔΙΟΙΚΗΣΗΣ &amp;</a:t>
            </a:r>
            <a:endParaRPr lang="en-US" sz="1600" b="1" cap="all" dirty="0" smtClean="0">
              <a:ln w="0"/>
              <a:solidFill>
                <a:srgbClr val="660033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l-GR" sz="1600" b="1" cap="all" dirty="0" smtClean="0">
                <a:ln w="0"/>
                <a:solidFill>
                  <a:srgbClr val="660033"/>
                </a:solidFill>
                <a:effectLst>
                  <a:reflection blurRad="12700" stA="50000" endPos="50000" dist="5000" dir="5400000" sy="-100000" rotWithShape="0"/>
                </a:effectLst>
              </a:rPr>
              <a:t>ΟΙΚΟΝΟΜΙΑΣ</a:t>
            </a:r>
            <a:endParaRPr lang="el-GR" sz="1600" b="1" cap="all" dirty="0">
              <a:ln w="0"/>
              <a:solidFill>
                <a:srgbClr val="66003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1307907" y="4553620"/>
            <a:ext cx="139814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1600" b="1" cap="all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ΤΕχΝΟΛΟΓΙΑΣ</a:t>
            </a:r>
            <a:endParaRPr lang="en-US" sz="1600" b="1" cap="all" dirty="0" smtClean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l-GR" sz="16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ΤΡΟΦΙΜΩΝ &amp;</a:t>
            </a:r>
          </a:p>
          <a:p>
            <a:r>
              <a:rPr lang="el-GR" sz="16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ΔΙΑΤΡΟΦΗΣ</a:t>
            </a:r>
            <a:endParaRPr lang="el-GR" sz="1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759030" y="3261503"/>
            <a:ext cx="2042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ΑΥΤΟΜΑΤΙΣΜΟΥ</a:t>
            </a:r>
          </a:p>
          <a:p>
            <a:r>
              <a:rPr lang="el-GR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ΕΡΓΩΝ ΥΠΟΔΟΜΗΣ</a:t>
            </a:r>
          </a:p>
          <a:p>
            <a:r>
              <a:rPr lang="el-GR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ΗΛΕΚΤΡΟΝΙΚΗΣ</a:t>
            </a:r>
          </a:p>
          <a:p>
            <a:r>
              <a:rPr lang="el-G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ΠΛΗΡΟΦΟΡΙΚΗΣ</a:t>
            </a:r>
          </a:p>
          <a:p>
            <a:r>
              <a:rPr lang="el-GR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ΤΕΧΝΟΛΟΓΙΑΣ ΟΧΗΜΑΤΩΝ</a:t>
            </a:r>
          </a:p>
        </p:txBody>
      </p:sp>
      <p:sp>
        <p:nvSpPr>
          <p:cNvPr id="50" name="49 - TextBox"/>
          <p:cNvSpPr txBox="1"/>
          <p:nvPr/>
        </p:nvSpPr>
        <p:spPr>
          <a:xfrm>
            <a:off x="6617606" y="3422603"/>
            <a:ext cx="1845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ln w="10541" cmpd="sng">
                  <a:solidFill>
                    <a:srgbClr val="008000"/>
                  </a:solidFill>
                  <a:prstDash val="solid"/>
                </a:ln>
                <a:gradFill>
                  <a:gsLst>
                    <a:gs pos="0">
                      <a:srgbClr val="BCFCBE"/>
                    </a:gs>
                    <a:gs pos="9000">
                      <a:srgbClr val="92D050"/>
                    </a:gs>
                    <a:gs pos="50000">
                      <a:srgbClr val="008000"/>
                    </a:gs>
                    <a:gs pos="79000">
                      <a:srgbClr val="92D050"/>
                    </a:gs>
                    <a:gs pos="100000">
                      <a:srgbClr val="BCFCBE"/>
                    </a:gs>
                  </a:gsLst>
                  <a:lin ang="5400000"/>
                </a:gradFill>
              </a:rPr>
              <a:t>ΦΥΤΙΚΗΣ ΠΑΡΑΓΩΓΗΣ</a:t>
            </a:r>
          </a:p>
          <a:p>
            <a:r>
              <a:rPr lang="el-GR" sz="1300" dirty="0" smtClean="0">
                <a:ln w="10541" cmpd="sng">
                  <a:solidFill>
                    <a:srgbClr val="008000"/>
                  </a:solidFill>
                  <a:prstDash val="solid"/>
                </a:ln>
                <a:gradFill>
                  <a:gsLst>
                    <a:gs pos="0">
                      <a:srgbClr val="BCFCBE"/>
                    </a:gs>
                    <a:gs pos="9000">
                      <a:srgbClr val="92D050"/>
                    </a:gs>
                    <a:gs pos="50000">
                      <a:srgbClr val="008000"/>
                    </a:gs>
                    <a:gs pos="79000">
                      <a:srgbClr val="92D050"/>
                    </a:gs>
                    <a:gs pos="100000">
                      <a:srgbClr val="BCFCBE"/>
                    </a:gs>
                  </a:gsLst>
                  <a:lin ang="5400000"/>
                </a:gradFill>
              </a:rPr>
              <a:t>ΖΩΙΚΗΣ ΠΑΡΑΓΩΓΗΣ</a:t>
            </a:r>
          </a:p>
          <a:p>
            <a:r>
              <a:rPr lang="el-GR" sz="1300" dirty="0" smtClean="0">
                <a:ln w="10541" cmpd="sng">
                  <a:solidFill>
                    <a:srgbClr val="008000"/>
                  </a:solidFill>
                  <a:prstDash val="solid"/>
                </a:ln>
                <a:gradFill>
                  <a:gsLst>
                    <a:gs pos="0">
                      <a:srgbClr val="BCFCBE"/>
                    </a:gs>
                    <a:gs pos="9000">
                      <a:srgbClr val="92D050"/>
                    </a:gs>
                    <a:gs pos="50000">
                      <a:srgbClr val="008000"/>
                    </a:gs>
                    <a:gs pos="79000">
                      <a:srgbClr val="92D050"/>
                    </a:gs>
                    <a:gs pos="100000">
                      <a:srgbClr val="BCFCBE"/>
                    </a:gs>
                  </a:gsLst>
                  <a:lin ang="5400000"/>
                </a:gradFill>
              </a:rPr>
              <a:t>ΑΓΡΟΤΙΚΗΣ ΑΝΑΠΤΥΞΗΣ</a:t>
            </a:r>
            <a:endParaRPr lang="el-GR" sz="1300" dirty="0">
              <a:ln w="10541" cmpd="sng">
                <a:solidFill>
                  <a:srgbClr val="008000"/>
                </a:solidFill>
                <a:prstDash val="solid"/>
              </a:ln>
              <a:gradFill>
                <a:gsLst>
                  <a:gs pos="0">
                    <a:srgbClr val="BCFCBE"/>
                  </a:gs>
                  <a:gs pos="9000">
                    <a:srgbClr val="92D050"/>
                  </a:gs>
                  <a:gs pos="50000">
                    <a:srgbClr val="008000"/>
                  </a:gs>
                  <a:gs pos="79000">
                    <a:srgbClr val="92D050"/>
                  </a:gs>
                  <a:gs pos="100000">
                    <a:srgbClr val="BCFCBE"/>
                  </a:gs>
                </a:gsLst>
                <a:lin ang="5400000"/>
              </a:gradFill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6357253" y="4951200"/>
            <a:ext cx="229800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rgbClr val="C00000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ΑΙΣΘΗΤΙΚΗΣ</a:t>
            </a:r>
          </a:p>
          <a:p>
            <a:r>
              <a:rPr lang="el-GR" sz="13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rgbClr val="C00000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ΒΡΕΦΟΝΗΠΙΟΚΟΜΙΑΣ</a:t>
            </a:r>
          </a:p>
          <a:p>
            <a:r>
              <a:rPr lang="el-GR" sz="13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rgbClr val="C00000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ΤΕΧΝ. ΙΑΤΡΙΚΩΝ ΕΡΓΑΣΤΗΡΙΩΝ</a:t>
            </a:r>
          </a:p>
          <a:p>
            <a:r>
              <a:rPr lang="el-GR" sz="13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rgbClr val="C00000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ΜΑΙΕΥΤΙΚΗΣ</a:t>
            </a:r>
          </a:p>
          <a:p>
            <a:r>
              <a:rPr lang="el-GR" sz="14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rgbClr val="C00000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ΝΟΣΗΛΕΥΤΙΚΗΣ</a:t>
            </a:r>
          </a:p>
          <a:p>
            <a:r>
              <a:rPr lang="el-GR" sz="13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rgbClr val="C00000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ΦΥΣΙΟΘΕΡΑΠΕΙΑΣ</a:t>
            </a:r>
            <a:endParaRPr lang="el-GR" sz="130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9000">
                    <a:schemeClr val="accent6">
                      <a:lumMod val="60000"/>
                      <a:lumOff val="40000"/>
                    </a:schemeClr>
                  </a:gs>
                  <a:gs pos="50000">
                    <a:srgbClr val="C00000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4285668" y="5794526"/>
            <a:ext cx="233147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dirty="0" smtClean="0">
                <a:ln w="10541" cmpd="sng">
                  <a:solidFill>
                    <a:srgbClr val="660033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rgbClr val="660033"/>
                    </a:gs>
                    <a:gs pos="79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ΒΙΒΛΙΟΘΗΚΟΝΟΜΙΑΣ</a:t>
            </a:r>
          </a:p>
          <a:p>
            <a:r>
              <a:rPr lang="el-GR" sz="1300" dirty="0" smtClean="0">
                <a:ln w="10541" cmpd="sng">
                  <a:solidFill>
                    <a:srgbClr val="660033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rgbClr val="660033"/>
                    </a:gs>
                    <a:gs pos="79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ΕΜΠΟΡΙΑΣ &amp; ΔΙΑΦΗΜΙΣΗΣ</a:t>
            </a:r>
          </a:p>
          <a:p>
            <a:r>
              <a:rPr lang="el-GR" sz="1300" dirty="0" smtClean="0">
                <a:ln w="10541" cmpd="sng">
                  <a:solidFill>
                    <a:srgbClr val="660033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rgbClr val="660033"/>
                    </a:gs>
                    <a:gs pos="79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ΛΟΓΙΣΤΙΚΗΣ</a:t>
            </a:r>
          </a:p>
          <a:p>
            <a:r>
              <a:rPr lang="el-GR" sz="1400" b="1" dirty="0" smtClean="0">
                <a:ln w="10541" cmpd="sng">
                  <a:solidFill>
                    <a:srgbClr val="660033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rgbClr val="660033"/>
                    </a:gs>
                    <a:gs pos="79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ΤΟΥΡΙΣΤΙΚΩΝ ΕΠΙΧΕΙΡΗΣΕΩΝ</a:t>
            </a:r>
            <a:endParaRPr lang="el-GR" sz="1400" b="1" dirty="0">
              <a:ln w="10541" cmpd="sng">
                <a:solidFill>
                  <a:srgbClr val="660033"/>
                </a:solidFill>
                <a:prstDash val="solid"/>
              </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9000">
                    <a:schemeClr val="accent2">
                      <a:lumMod val="60000"/>
                      <a:lumOff val="40000"/>
                    </a:schemeClr>
                  </a:gs>
                  <a:gs pos="50000">
                    <a:srgbClr val="660033"/>
                  </a:gs>
                  <a:gs pos="79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726254" y="5307472"/>
            <a:ext cx="21746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dirty="0" smtClean="0">
                <a:ln w="10541" cmpd="sng">
                  <a:solidFill>
                    <a:srgbClr val="FF6600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rgbClr val="FF6600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ΔΙΑΤΡΟΦΗΣ</a:t>
            </a:r>
          </a:p>
          <a:p>
            <a:r>
              <a:rPr lang="el-GR" sz="1400" b="1" dirty="0" smtClean="0">
                <a:ln w="10541" cmpd="sng">
                  <a:solidFill>
                    <a:srgbClr val="FF6600"/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rgbClr val="FF6600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ΤΕΧΝΟΛΟΓΙΑΣ ΤΡΟΦΙΜΩΝ</a:t>
            </a:r>
            <a:endParaRPr lang="el-GR" sz="1400" b="1" dirty="0">
              <a:ln w="10541" cmpd="sng">
                <a:solidFill>
                  <a:srgbClr val="FF6600"/>
                </a:solidFill>
                <a:prstDash val="solid"/>
              </a:ln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9000">
                    <a:schemeClr val="accent6">
                      <a:lumMod val="60000"/>
                      <a:lumOff val="40000"/>
                    </a:schemeClr>
                  </a:gs>
                  <a:gs pos="50000">
                    <a:srgbClr val="FF6600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9" name="16 - Γράφημα"/>
          <p:cNvGraphicFramePr/>
          <p:nvPr/>
        </p:nvGraphicFramePr>
        <p:xfrm>
          <a:off x="2306639" y="3389597"/>
          <a:ext cx="4314872" cy="256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22 - TextBox"/>
          <p:cNvSpPr txBox="1"/>
          <p:nvPr/>
        </p:nvSpPr>
        <p:spPr>
          <a:xfrm>
            <a:off x="3107499" y="2713771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ΤΡΙΕΤΙΑ </a:t>
            </a:r>
            <a:r>
              <a:rPr lang="en-US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20</a:t>
            </a:r>
            <a:r>
              <a:rPr lang="el-GR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09</a:t>
            </a:r>
            <a:r>
              <a:rPr lang="en-US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 – 201</a:t>
            </a:r>
            <a:r>
              <a:rPr lang="el-GR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l-GR" sz="2000" b="1" cap="all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5" name="25 - Γράφημα"/>
          <p:cNvGraphicFramePr/>
          <p:nvPr/>
        </p:nvGraphicFramePr>
        <p:xfrm>
          <a:off x="6148552" y="1229708"/>
          <a:ext cx="2609189" cy="168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27 - Γράφημα"/>
          <p:cNvGraphicFramePr/>
          <p:nvPr/>
        </p:nvGraphicFramePr>
        <p:xfrm>
          <a:off x="3231931" y="1229708"/>
          <a:ext cx="2743200" cy="178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28 - Γράφημα"/>
          <p:cNvGraphicFramePr/>
          <p:nvPr/>
        </p:nvGraphicFramePr>
        <p:xfrm>
          <a:off x="394138" y="1229709"/>
          <a:ext cx="2664371" cy="178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23 - TextBox"/>
          <p:cNvSpPr txBox="1"/>
          <p:nvPr/>
        </p:nvSpPr>
        <p:spPr>
          <a:xfrm rot="16140000">
            <a:off x="-119191" y="1781126"/>
            <a:ext cx="1370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 smtClean="0"/>
              <a:t>ΑΡΙΘΜΟΣ  ΦΟΙΤΗΤΩΝ</a:t>
            </a:r>
            <a:endParaRPr lang="el-GR" sz="1000" b="1" dirty="0"/>
          </a:p>
        </p:txBody>
      </p:sp>
      <p:sp>
        <p:nvSpPr>
          <p:cNvPr id="30" name="29 - TextBox"/>
          <p:cNvSpPr txBox="1"/>
          <p:nvPr/>
        </p:nvSpPr>
        <p:spPr>
          <a:xfrm rot="16140000">
            <a:off x="2744878" y="1760106"/>
            <a:ext cx="1370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 smtClean="0"/>
              <a:t>ΑΡΙΘΜΟΣ  ΦΟΙΤΗΤΩΝ</a:t>
            </a:r>
            <a:endParaRPr lang="el-GR" sz="1000" b="1" dirty="0"/>
          </a:p>
        </p:txBody>
      </p:sp>
      <p:sp>
        <p:nvSpPr>
          <p:cNvPr id="31" name="30 - TextBox"/>
          <p:cNvSpPr txBox="1"/>
          <p:nvPr/>
        </p:nvSpPr>
        <p:spPr>
          <a:xfrm rot="16140000">
            <a:off x="5624713" y="1770618"/>
            <a:ext cx="1370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 smtClean="0"/>
              <a:t>ΑΡΙΘΜΟΣ  ΦΟΙΤΗΤΩΝ</a:t>
            </a:r>
            <a:endParaRPr lang="el-GR" sz="10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1334343" y="1084222"/>
            <a:ext cx="1394934" cy="369332"/>
          </a:xfrm>
          <a:prstGeom prst="rect">
            <a:avLst/>
          </a:prstGeom>
          <a:noFill/>
          <a:scene3d>
            <a:camera prst="orthographicFront">
              <a:rot lat="600000" lon="21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2009 – 2010</a:t>
            </a:r>
            <a:endParaRPr lang="el-GR" b="1" dirty="0"/>
          </a:p>
        </p:txBody>
      </p:sp>
      <p:sp>
        <p:nvSpPr>
          <p:cNvPr id="33" name="32 - TextBox"/>
          <p:cNvSpPr txBox="1"/>
          <p:nvPr/>
        </p:nvSpPr>
        <p:spPr>
          <a:xfrm>
            <a:off x="4214178" y="1094731"/>
            <a:ext cx="1342034" cy="369332"/>
          </a:xfrm>
          <a:prstGeom prst="rect">
            <a:avLst/>
          </a:prstGeom>
          <a:noFill/>
          <a:scene3d>
            <a:camera prst="orthographicFront">
              <a:rot lat="600000" lon="21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r>
              <a:rPr lang="el-GR" b="1" dirty="0" smtClean="0"/>
              <a:t>10</a:t>
            </a:r>
            <a:r>
              <a:rPr lang="en-US" b="1" dirty="0" smtClean="0"/>
              <a:t> – 201</a:t>
            </a:r>
            <a:r>
              <a:rPr lang="el-GR" b="1" dirty="0" smtClean="0"/>
              <a:t>1</a:t>
            </a:r>
            <a:endParaRPr lang="el-GR" b="1" dirty="0"/>
          </a:p>
        </p:txBody>
      </p:sp>
      <p:sp>
        <p:nvSpPr>
          <p:cNvPr id="34" name="33 - TextBox"/>
          <p:cNvSpPr txBox="1"/>
          <p:nvPr/>
        </p:nvSpPr>
        <p:spPr>
          <a:xfrm>
            <a:off x="7078247" y="1089474"/>
            <a:ext cx="1342034" cy="369332"/>
          </a:xfrm>
          <a:prstGeom prst="rect">
            <a:avLst/>
          </a:prstGeom>
          <a:noFill/>
          <a:scene3d>
            <a:camera prst="orthographicFront">
              <a:rot lat="600000" lon="21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r>
              <a:rPr lang="el-GR" b="1" dirty="0" smtClean="0"/>
              <a:t>11</a:t>
            </a:r>
            <a:r>
              <a:rPr lang="en-US" b="1" dirty="0" smtClean="0"/>
              <a:t> – 201</a:t>
            </a:r>
            <a:r>
              <a:rPr lang="el-GR" b="1" dirty="0" smtClean="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Graphic spid="19" grpId="0">
        <p:bldAsOne/>
      </p:bldGraphic>
      <p:bldP spid="23" grpId="0"/>
      <p:bldGraphic spid="25" grpId="0">
        <p:bldAsOne/>
      </p:bldGraphic>
      <p:bldGraphic spid="26" grpId="0">
        <p:bldAsOne/>
      </p:bldGraphic>
      <p:bldGraphic spid="27" grpId="0">
        <p:bldAsOne/>
      </p:bldGraphic>
      <p:bldP spid="24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8168"/>
            <a:ext cx="8229600" cy="5331779"/>
          </a:xfrm>
        </p:spPr>
        <p:txBody>
          <a:bodyPr>
            <a:normAutofit/>
          </a:bodyPr>
          <a:lstStyle/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Κύκλος επαφών – συνεργασίες </a:t>
            </a:r>
            <a:endParaRPr lang="el-GR" dirty="0"/>
          </a:p>
        </p:txBody>
      </p:sp>
      <p:pic>
        <p:nvPicPr>
          <p:cNvPr id="23" name="22 - Εικόνα" descr="logouni_alldx.jpg"/>
          <p:cNvPicPr>
            <a:picLocks noChangeAspect="1"/>
          </p:cNvPicPr>
          <p:nvPr/>
        </p:nvPicPr>
        <p:blipFill>
          <a:blip r:embed="rId2" cstate="print"/>
          <a:srcRect r="18533" b="29919"/>
          <a:stretch>
            <a:fillRect/>
          </a:stretch>
        </p:blipFill>
        <p:spPr>
          <a:xfrm>
            <a:off x="3371934" y="2318072"/>
            <a:ext cx="1822687" cy="810800"/>
          </a:xfrm>
          <a:prstGeom prst="rect">
            <a:avLst/>
          </a:prstGeom>
        </p:spPr>
      </p:pic>
      <p:pic>
        <p:nvPicPr>
          <p:cNvPr id="25" name="24 - Εικόνα" descr="Carlos Madrid.png"/>
          <p:cNvPicPr>
            <a:picLocks noChangeAspect="1"/>
          </p:cNvPicPr>
          <p:nvPr/>
        </p:nvPicPr>
        <p:blipFill>
          <a:blip r:embed="rId3" cstate="print"/>
          <a:srcRect t="7252" b="11078"/>
          <a:stretch>
            <a:fillRect/>
          </a:stretch>
        </p:blipFill>
        <p:spPr>
          <a:xfrm>
            <a:off x="385217" y="4880251"/>
            <a:ext cx="2141220" cy="614855"/>
          </a:xfrm>
          <a:prstGeom prst="rect">
            <a:avLst/>
          </a:prstGeom>
        </p:spPr>
      </p:pic>
      <p:pic>
        <p:nvPicPr>
          <p:cNvPr id="26" name="25 - Εικόνα" descr="Politecnico_di_Bari-logo-7A318ED52A-seeklogo_c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4938" y="3919643"/>
            <a:ext cx="800100" cy="800100"/>
          </a:xfrm>
          <a:prstGeom prst="rect">
            <a:avLst/>
          </a:prstGeom>
        </p:spPr>
      </p:pic>
      <p:pic>
        <p:nvPicPr>
          <p:cNvPr id="27" name="26 - Εικόνα" descr="upc_color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2338" y="4133848"/>
            <a:ext cx="2151766" cy="476555"/>
          </a:xfrm>
          <a:prstGeom prst="rect">
            <a:avLst/>
          </a:prstGeom>
        </p:spPr>
      </p:pic>
      <p:pic>
        <p:nvPicPr>
          <p:cNvPr id="28" name="27 - Εικόνα" descr="tu-dt-voll-blau-pos-g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9253" y="1294376"/>
            <a:ext cx="1084040" cy="542925"/>
          </a:xfrm>
          <a:prstGeom prst="rect">
            <a:avLst/>
          </a:prstGeom>
        </p:spPr>
      </p:pic>
      <p:pic>
        <p:nvPicPr>
          <p:cNvPr id="29" name="28 - Εικόνα" descr="HAMK_eng_vari.jpg"/>
          <p:cNvPicPr>
            <a:picLocks noChangeAspect="1"/>
          </p:cNvPicPr>
          <p:nvPr/>
        </p:nvPicPr>
        <p:blipFill>
          <a:blip r:embed="rId7" cstate="print"/>
          <a:srcRect t="19893" b="16447"/>
          <a:stretch>
            <a:fillRect/>
          </a:stretch>
        </p:blipFill>
        <p:spPr>
          <a:xfrm>
            <a:off x="5072668" y="1434662"/>
            <a:ext cx="1634033" cy="521203"/>
          </a:xfrm>
          <a:prstGeom prst="rect">
            <a:avLst/>
          </a:prstGeom>
        </p:spPr>
      </p:pic>
      <p:pic>
        <p:nvPicPr>
          <p:cNvPr id="30" name="29 - Εικόνα" descr="ualg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5052" y="4683563"/>
            <a:ext cx="647700" cy="647700"/>
          </a:xfrm>
          <a:prstGeom prst="rect">
            <a:avLst/>
          </a:prstGeom>
        </p:spPr>
      </p:pic>
      <p:pic>
        <p:nvPicPr>
          <p:cNvPr id="31" name="30 - Εικόνα" descr="eb1bda56f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06226" y="2937983"/>
            <a:ext cx="771525" cy="771525"/>
          </a:xfrm>
          <a:prstGeom prst="rect">
            <a:avLst/>
          </a:prstGeom>
        </p:spPr>
      </p:pic>
      <p:pic>
        <p:nvPicPr>
          <p:cNvPr id="38" name="37 - Εικόνα" descr="QueenMaud.gif"/>
          <p:cNvPicPr>
            <a:picLocks noChangeAspect="1"/>
          </p:cNvPicPr>
          <p:nvPr/>
        </p:nvPicPr>
        <p:blipFill>
          <a:blip r:embed="rId10" cstate="print"/>
          <a:srcRect l="10573" t="15722"/>
          <a:stretch>
            <a:fillRect/>
          </a:stretch>
        </p:blipFill>
        <p:spPr>
          <a:xfrm>
            <a:off x="6376562" y="2081049"/>
            <a:ext cx="2390516" cy="630620"/>
          </a:xfrm>
          <a:prstGeom prst="rect">
            <a:avLst/>
          </a:prstGeom>
        </p:spPr>
      </p:pic>
      <p:pic>
        <p:nvPicPr>
          <p:cNvPr id="39" name="38 - Εικόνα" descr="Aalto Universit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6921" y="3393595"/>
            <a:ext cx="813265" cy="687790"/>
          </a:xfrm>
          <a:prstGeom prst="rect">
            <a:avLst/>
          </a:prstGeom>
        </p:spPr>
      </p:pic>
      <p:pic>
        <p:nvPicPr>
          <p:cNvPr id="41" name="40 - Εικόνα" descr="logo_upv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1146" y="3479099"/>
            <a:ext cx="1586694" cy="538096"/>
          </a:xfrm>
          <a:prstGeom prst="rect">
            <a:avLst/>
          </a:prstGeom>
        </p:spPr>
      </p:pic>
      <p:pic>
        <p:nvPicPr>
          <p:cNvPr id="44" name="43 - Εικόνα" descr="essex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4082" y="4682359"/>
            <a:ext cx="1794094" cy="542400"/>
          </a:xfrm>
          <a:prstGeom prst="rect">
            <a:avLst/>
          </a:prstGeom>
        </p:spPr>
      </p:pic>
      <p:grpSp>
        <p:nvGrpSpPr>
          <p:cNvPr id="19" name="18 - Ομάδα"/>
          <p:cNvGrpSpPr/>
          <p:nvPr/>
        </p:nvGrpSpPr>
        <p:grpSpPr>
          <a:xfrm>
            <a:off x="632268" y="1439838"/>
            <a:ext cx="1916097" cy="2067636"/>
            <a:chOff x="1310185" y="1897038"/>
            <a:chExt cx="1916097" cy="2067636"/>
          </a:xfrm>
        </p:grpSpPr>
        <p:pic>
          <p:nvPicPr>
            <p:cNvPr id="47" name="46 - Εικόνα" descr="ball_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0185" y="1897038"/>
              <a:ext cx="1916097" cy="2067636"/>
            </a:xfrm>
            <a:prstGeom prst="rect">
              <a:avLst/>
            </a:prstGeom>
          </p:spPr>
        </p:pic>
        <p:sp>
          <p:nvSpPr>
            <p:cNvPr id="46" name="45 - TextBox"/>
            <p:cNvSpPr txBox="1"/>
            <p:nvPr/>
          </p:nvSpPr>
          <p:spPr>
            <a:xfrm>
              <a:off x="1545253" y="2632838"/>
              <a:ext cx="1418661" cy="275913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</a:rPr>
                <a:t>ΠΑΝΕΠΙΣΤΗΜΙΑ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" descr="C:\Users\Cekobidonq\Downloads\University of York logo black.t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74496" y="5554826"/>
            <a:ext cx="2507784" cy="317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8168"/>
            <a:ext cx="8229600" cy="5331779"/>
          </a:xfrm>
        </p:spPr>
        <p:txBody>
          <a:bodyPr>
            <a:normAutofit/>
          </a:bodyPr>
          <a:lstStyle/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Κύκλος επαφών – συνεργασίες </a:t>
            </a:r>
            <a:endParaRPr lang="el-GR" dirty="0"/>
          </a:p>
        </p:txBody>
      </p:sp>
      <p:pic>
        <p:nvPicPr>
          <p:cNvPr id="13" name="12 - Εικόνα" descr="imde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5968" y="4947948"/>
            <a:ext cx="1356322" cy="580062"/>
          </a:xfrm>
          <a:prstGeom prst="rect">
            <a:avLst/>
          </a:prstGeom>
        </p:spPr>
      </p:pic>
      <p:pic>
        <p:nvPicPr>
          <p:cNvPr id="15" name="14 - Εικόνα" descr="G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7972" y="6149134"/>
            <a:ext cx="1196455" cy="381117"/>
          </a:xfrm>
          <a:prstGeom prst="rect">
            <a:avLst/>
          </a:prstGeom>
        </p:spPr>
      </p:pic>
      <p:pic>
        <p:nvPicPr>
          <p:cNvPr id="16" name="15 - Εικόνα" descr="ctt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6244" y="5042538"/>
            <a:ext cx="1333012" cy="1109716"/>
          </a:xfrm>
          <a:prstGeom prst="rect">
            <a:avLst/>
          </a:prstGeom>
        </p:spPr>
      </p:pic>
      <p:pic>
        <p:nvPicPr>
          <p:cNvPr id="17" name="16 - Εικόνα" descr="dan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0054" y="1847231"/>
            <a:ext cx="1136139" cy="551738"/>
          </a:xfrm>
          <a:prstGeom prst="rect">
            <a:avLst/>
          </a:prstGeom>
        </p:spPr>
      </p:pic>
      <p:pic>
        <p:nvPicPr>
          <p:cNvPr id="18" name="17 - Εικόνα" descr="campden-b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6292" y="1313310"/>
            <a:ext cx="1840504" cy="551322"/>
          </a:xfrm>
          <a:prstGeom prst="rect">
            <a:avLst/>
          </a:prstGeom>
        </p:spPr>
      </p:pic>
      <p:pic>
        <p:nvPicPr>
          <p:cNvPr id="19" name="18 - Εικόνα" descr="NEC-S.jpg"/>
          <p:cNvPicPr>
            <a:picLocks noChangeAspect="1"/>
          </p:cNvPicPr>
          <p:nvPr/>
        </p:nvPicPr>
        <p:blipFill>
          <a:blip r:embed="rId7" cstate="print"/>
          <a:srcRect t="30640" b="32101"/>
          <a:stretch>
            <a:fillRect/>
          </a:stretch>
        </p:blipFill>
        <p:spPr>
          <a:xfrm>
            <a:off x="2721759" y="1679397"/>
            <a:ext cx="1079495" cy="402208"/>
          </a:xfrm>
          <a:prstGeom prst="rect">
            <a:avLst/>
          </a:prstGeom>
        </p:spPr>
      </p:pic>
      <p:pic>
        <p:nvPicPr>
          <p:cNvPr id="20" name="19 - Εικόνα" descr="Kerry-Foods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74438" y="2775121"/>
            <a:ext cx="1523247" cy="725805"/>
          </a:xfrm>
          <a:prstGeom prst="rect">
            <a:avLst/>
          </a:prstGeom>
        </p:spPr>
      </p:pic>
      <p:pic>
        <p:nvPicPr>
          <p:cNvPr id="21" name="20 - Εικόνα" descr="logo.gif"/>
          <p:cNvPicPr>
            <a:picLocks noChangeAspect="1"/>
          </p:cNvPicPr>
          <p:nvPr/>
        </p:nvPicPr>
        <p:blipFill>
          <a:blip r:embed="rId9" cstate="print"/>
          <a:srcRect r="72926"/>
          <a:stretch>
            <a:fillRect/>
          </a:stretch>
        </p:blipFill>
        <p:spPr>
          <a:xfrm>
            <a:off x="4134583" y="3398000"/>
            <a:ext cx="1072143" cy="324118"/>
          </a:xfrm>
          <a:prstGeom prst="rect">
            <a:avLst/>
          </a:prstGeom>
        </p:spPr>
      </p:pic>
      <p:pic>
        <p:nvPicPr>
          <p:cNvPr id="22" name="21 - Εικόνα" descr="Main_Inventya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9790" y="1887558"/>
            <a:ext cx="1507368" cy="360457"/>
          </a:xfrm>
          <a:prstGeom prst="rect">
            <a:avLst/>
          </a:prstGeom>
        </p:spPr>
      </p:pic>
      <p:pic>
        <p:nvPicPr>
          <p:cNvPr id="14" name="13 - Εικόνα" descr="RIKILT_barva_lepsi%20kvalita.jpg"/>
          <p:cNvPicPr>
            <a:picLocks noChangeAspect="1"/>
          </p:cNvPicPr>
          <p:nvPr/>
        </p:nvPicPr>
        <p:blipFill>
          <a:blip r:embed="rId11" cstate="print"/>
          <a:srcRect t="21333" b="22050"/>
          <a:stretch>
            <a:fillRect/>
          </a:stretch>
        </p:blipFill>
        <p:spPr>
          <a:xfrm>
            <a:off x="2362306" y="5964554"/>
            <a:ext cx="2304288" cy="457200"/>
          </a:xfrm>
          <a:prstGeom prst="rect">
            <a:avLst/>
          </a:prstGeom>
        </p:spPr>
      </p:pic>
      <p:pic>
        <p:nvPicPr>
          <p:cNvPr id="33" name="32 - Εικόνα" descr="images.jpg"/>
          <p:cNvPicPr>
            <a:picLocks noChangeAspect="1"/>
          </p:cNvPicPr>
          <p:nvPr/>
        </p:nvPicPr>
        <p:blipFill>
          <a:blip r:embed="rId12" cstate="print"/>
          <a:srcRect t="17490" b="22093"/>
          <a:stretch>
            <a:fillRect/>
          </a:stretch>
        </p:blipFill>
        <p:spPr>
          <a:xfrm>
            <a:off x="3850458" y="1149302"/>
            <a:ext cx="1274114" cy="576595"/>
          </a:xfrm>
          <a:prstGeom prst="rect">
            <a:avLst/>
          </a:prstGeom>
        </p:spPr>
      </p:pic>
      <p:pic>
        <p:nvPicPr>
          <p:cNvPr id="34" name="33 - Εικόνα" descr="Continental_Logo_small_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29649" y="2607084"/>
            <a:ext cx="1524000" cy="421640"/>
          </a:xfrm>
          <a:prstGeom prst="rect">
            <a:avLst/>
          </a:prstGeom>
        </p:spPr>
      </p:pic>
      <p:pic>
        <p:nvPicPr>
          <p:cNvPr id="35" name="34 - Εικόνα" descr="Hilt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15552" y="2265100"/>
            <a:ext cx="762569" cy="660893"/>
          </a:xfrm>
          <a:prstGeom prst="rect">
            <a:avLst/>
          </a:prstGeom>
        </p:spPr>
      </p:pic>
      <p:pic>
        <p:nvPicPr>
          <p:cNvPr id="36" name="35 - Εικόνα" descr="Westi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3699" y="1088963"/>
            <a:ext cx="1101203" cy="381751"/>
          </a:xfrm>
          <a:prstGeom prst="rect">
            <a:avLst/>
          </a:prstGeom>
        </p:spPr>
      </p:pic>
      <p:pic>
        <p:nvPicPr>
          <p:cNvPr id="37" name="36 - Εικόνα" descr="Intituto Rizolli Ortopedia.jpg"/>
          <p:cNvPicPr>
            <a:picLocks noChangeAspect="1"/>
          </p:cNvPicPr>
          <p:nvPr/>
        </p:nvPicPr>
        <p:blipFill>
          <a:blip r:embed="rId16" cstate="print"/>
          <a:srcRect b="18406"/>
          <a:stretch>
            <a:fillRect/>
          </a:stretch>
        </p:blipFill>
        <p:spPr>
          <a:xfrm>
            <a:off x="1452008" y="3541743"/>
            <a:ext cx="1969755" cy="492081"/>
          </a:xfrm>
          <a:prstGeom prst="rect">
            <a:avLst/>
          </a:prstGeom>
        </p:spPr>
      </p:pic>
      <p:pic>
        <p:nvPicPr>
          <p:cNvPr id="42" name="41 - Εικόνα" descr="TI Lab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87322" y="4411816"/>
            <a:ext cx="1320137" cy="588984"/>
          </a:xfrm>
          <a:prstGeom prst="rect">
            <a:avLst/>
          </a:prstGeom>
        </p:spPr>
      </p:pic>
      <p:grpSp>
        <p:nvGrpSpPr>
          <p:cNvPr id="29" name="28 - Ομάδα"/>
          <p:cNvGrpSpPr/>
          <p:nvPr/>
        </p:nvGrpSpPr>
        <p:grpSpPr>
          <a:xfrm>
            <a:off x="6121215" y="4075273"/>
            <a:ext cx="1879069" cy="2027679"/>
            <a:chOff x="1480976" y="4430115"/>
            <a:chExt cx="1879069" cy="2027679"/>
          </a:xfrm>
        </p:grpSpPr>
        <p:pic>
          <p:nvPicPr>
            <p:cNvPr id="45" name="44 - Εικόνα" descr="ball_2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0976" y="4430115"/>
              <a:ext cx="1879069" cy="2027679"/>
            </a:xfrm>
            <a:prstGeom prst="rect">
              <a:avLst/>
            </a:prstGeom>
          </p:spPr>
        </p:pic>
        <p:sp>
          <p:nvSpPr>
            <p:cNvPr id="46" name="45 - TextBox"/>
            <p:cNvSpPr txBox="1"/>
            <p:nvPr/>
          </p:nvSpPr>
          <p:spPr>
            <a:xfrm>
              <a:off x="1758037" y="5131795"/>
              <a:ext cx="1342591" cy="275490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</a:rPr>
                <a:t>ΕΡΕΥΝΗΤΙΚΑ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46 - TextBox"/>
            <p:cNvSpPr txBox="1"/>
            <p:nvPr/>
          </p:nvSpPr>
          <p:spPr>
            <a:xfrm>
              <a:off x="2002069" y="5478634"/>
              <a:ext cx="830549" cy="220297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</a:rPr>
                <a:t>ΚΕΝΤΡΑ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26 - Ομάδα"/>
          <p:cNvGrpSpPr/>
          <p:nvPr/>
        </p:nvGrpSpPr>
        <p:grpSpPr>
          <a:xfrm>
            <a:off x="348878" y="1268613"/>
            <a:ext cx="1879069" cy="2027679"/>
            <a:chOff x="968647" y="1497725"/>
            <a:chExt cx="1879069" cy="2027679"/>
          </a:xfrm>
        </p:grpSpPr>
        <p:pic>
          <p:nvPicPr>
            <p:cNvPr id="48" name="47 - Εικόνα" descr="ball_3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8647" y="1497725"/>
              <a:ext cx="1879069" cy="2027679"/>
            </a:xfrm>
            <a:prstGeom prst="rect">
              <a:avLst/>
            </a:prstGeom>
          </p:spPr>
        </p:pic>
        <p:sp>
          <p:nvSpPr>
            <p:cNvPr id="49" name="48 - TextBox"/>
            <p:cNvSpPr txBox="1"/>
            <p:nvPr/>
          </p:nvSpPr>
          <p:spPr>
            <a:xfrm>
              <a:off x="1256222" y="2204028"/>
              <a:ext cx="1296538" cy="273796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BIOMHXANIA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49 - TextBox"/>
            <p:cNvSpPr txBox="1"/>
            <p:nvPr/>
          </p:nvSpPr>
          <p:spPr>
            <a:xfrm>
              <a:off x="1424387" y="2538246"/>
              <a:ext cx="987737" cy="25224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</a:rPr>
                <a:t>ΕΤΑΙΡΕΙΕΣ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27 - Εικόνα" descr="Opvizor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12916" y="2375035"/>
            <a:ext cx="1119697" cy="271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3685" y="1002040"/>
            <a:ext cx="7835459" cy="56444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el-GR" sz="1800" dirty="0" smtClean="0"/>
              <a:t>Σύσταση  συντονιστικής επιτροπής </a:t>
            </a:r>
            <a:r>
              <a:rPr lang="en-US" sz="1800" dirty="0" smtClean="0"/>
              <a:t>Erasmus </a:t>
            </a:r>
            <a:r>
              <a:rPr lang="el-GR" sz="1800" dirty="0" smtClean="0"/>
              <a:t>(Ιδρυματικός συντονιστής, 4 ακαδημαϊκοί συντονιστές, Υπεύθυνος Γραφείου </a:t>
            </a:r>
            <a:r>
              <a:rPr lang="en-US" sz="1800" dirty="0" smtClean="0"/>
              <a:t>Erasmus)</a:t>
            </a:r>
          </a:p>
          <a:p>
            <a:pPr marL="0" indent="0">
              <a:spcBef>
                <a:spcPts val="2100"/>
              </a:spcBef>
            </a:pPr>
            <a:r>
              <a:rPr lang="el-GR" sz="1800" dirty="0" smtClean="0"/>
              <a:t>Ενέργειες συντονιστικής επιτροπής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Βελτίωση της εικόνας του ιδρύματος στην Ευρώπη</a:t>
            </a:r>
          </a:p>
          <a:p>
            <a:pPr marL="173038" lvl="1" indent="363538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Newsletter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lvl="1" indent="363538"/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Αναδιοργάνωση ιστοσελίδας (σε εξέλιξη)</a:t>
            </a:r>
          </a:p>
          <a:p>
            <a:pPr marL="173038" lvl="1" indent="363538"/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 </a:t>
            </a:r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κριτηρίων επιλογής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φοιτητών για συμμετοχή στο πρόγραμμα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LLP/Erasmus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στόχο τη </a:t>
            </a:r>
            <a:r>
              <a:rPr lang="el-G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διαφάνεια  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Ανάλυση στατιστικών δεδομένων και πραγματοποίηση πιλοτικών ερευνών για την αναλυτική καταγραφή της κατάστασης και τον εντοπισμό αδυναμιών.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Ενίσχυση του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Student Network</a:t>
            </a: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  <a:p>
            <a:pPr marL="711200" lvl="1" indent="-711200">
              <a:buNone/>
            </a:pPr>
            <a:endParaRPr lang="en-US" sz="2600" dirty="0" smtClean="0"/>
          </a:p>
        </p:txBody>
      </p:sp>
      <p:sp>
        <p:nvSpPr>
          <p:cNvPr id="133" name="13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Ενέργειες βελτίωσης</a:t>
            </a:r>
            <a:r>
              <a:rPr lang="en-US" dirty="0" smtClean="0"/>
              <a:t> </a:t>
            </a:r>
            <a:r>
              <a:rPr lang="el-GR" dirty="0" smtClean="0"/>
              <a:t>μετά από την επίσκεψη </a:t>
            </a:r>
            <a:r>
              <a:rPr lang="en-US" dirty="0" smtClean="0"/>
              <a:t>ECA 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20627</TotalTime>
  <Words>1023</Words>
  <Application>Microsoft Office PowerPoint</Application>
  <PresentationFormat>Προβολή στην οθόνη (4:3)</PresentationFormat>
  <Paragraphs>286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Ποιοτικά Κριτήρια και αξιολόγηση αποτελεσμάτων της κινητικότητας Erasmus στο ΑΤΕΙ Θεσσαλονίκης</vt:lpstr>
      <vt:lpstr>Ποιοτικά Κριτήρια και αξιολόγηση αποτελεσμάτων της κινητικότητας Erasmus         στο ΑΤΕΙ Θεσσαλονίκης</vt:lpstr>
      <vt:lpstr>Εξέλιξη κινητικότητας  </vt:lpstr>
      <vt:lpstr>Κινητικότητα για σπουδές ανά χώρα</vt:lpstr>
      <vt:lpstr>Κινητικότητα για Πρακτική Άσκηση ανά χώρα υποδοχής</vt:lpstr>
      <vt:lpstr>Κινητικότητα για Πρακτική Άσκηση  ανά σχολή</vt:lpstr>
      <vt:lpstr>Κύκλος επαφών – συνεργασίες </vt:lpstr>
      <vt:lpstr>Κύκλος επαφών – συνεργασίες </vt:lpstr>
      <vt:lpstr>Ενέργειες βελτίωσης μετά από την επίσκεψη ECA </vt:lpstr>
      <vt:lpstr>Ενέργειες βελτίωσης</vt:lpstr>
      <vt:lpstr>Κριτήρια επιλογής φοιτητών</vt:lpstr>
      <vt:lpstr>ΑΞΙΟΛΟΓΗΣΗ ΥΠΟΨΗΦΙΟΥ ΓΙΑ ΚΙΝΗΤΙΚΟΤΗΤΑ ΦΟΙΤΗΤΗ ΓΙΑ ΣΠΟΥΔΕΣ / ΠΡΑΚΤΙΚΗ ΑΣΚΗΣΗ </vt:lpstr>
      <vt:lpstr>Διαδικασίες για την Πρακτική Άσκηση - διασφάλιση ποιότητας </vt:lpstr>
      <vt:lpstr>Έρευνα του Γραφείου Erasmus στο πλαίσιο της πρακτικής άσκησης</vt:lpstr>
      <vt:lpstr>Συμπεράσματα Έρευνας - Προοπτικές - Προστιθέμενη αξία πρακτικής άσκησης       Erasmus</vt:lpstr>
      <vt:lpstr>Success stories το τελευταίο έτος στο τμήμα Ηλεκτρονικής</vt:lpstr>
      <vt:lpstr>Ουμπέρτο Έκο: "O πολιτισμός, η μόνη κοινή     μας ευρωπαϊκή ταυτότητα" </vt:lpstr>
      <vt:lpstr>Διαφάνεια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Αθανάσιος Ιωσηφίδης</dc:creator>
  <cp:lastModifiedBy>mypc</cp:lastModifiedBy>
  <cp:revision>673</cp:revision>
  <dcterms:created xsi:type="dcterms:W3CDTF">2010-02-21T10:34:46Z</dcterms:created>
  <dcterms:modified xsi:type="dcterms:W3CDTF">2012-12-03T11:55:00Z</dcterms:modified>
</cp:coreProperties>
</file>