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77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65" r:id="rId13"/>
    <p:sldId id="267" r:id="rId14"/>
    <p:sldId id="279" r:id="rId15"/>
    <p:sldId id="278" r:id="rId16"/>
    <p:sldId id="266" r:id="rId17"/>
    <p:sldId id="268" r:id="rId18"/>
    <p:sldId id="269" r:id="rId19"/>
    <p:sldId id="270" r:id="rId20"/>
    <p:sldId id="271" r:id="rId21"/>
    <p:sldId id="280" r:id="rId22"/>
    <p:sldId id="272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35" autoAdjust="0"/>
    <p:restoredTop sz="94576" autoAdjust="0"/>
  </p:normalViewPr>
  <p:slideViewPr>
    <p:cSldViewPr>
      <p:cViewPr>
        <p:scale>
          <a:sx n="68" d="100"/>
          <a:sy n="68" d="100"/>
        </p:scale>
        <p:origin x="-1116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2F059-D8EA-479B-96C0-055CFC48E3D2}" type="datetimeFigureOut">
              <a:rPr lang="en-US" smtClean="0"/>
              <a:pPr/>
              <a:t>10-Dec-12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4B83E-6D0D-43F4-BDA7-85479ACB56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4B83E-6D0D-43F4-BDA7-85479ACB56B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978F-488D-4D56-B7FC-1E5BA821AD18}" type="datetime1">
              <a:rPr lang="en-US" smtClean="0"/>
              <a:pPr/>
              <a:t>10-Dec-12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8661-FCE9-4961-B447-78E48FD7B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AFB7F-407F-404F-A3E7-E56A4D3A0EF8}" type="datetime1">
              <a:rPr lang="en-US" smtClean="0"/>
              <a:pPr/>
              <a:t>10-Dec-12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8661-FCE9-4961-B447-78E48FD7B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DBEC-4161-451F-A379-9EF8FE01EC74}" type="datetime1">
              <a:rPr lang="en-US" smtClean="0"/>
              <a:pPr/>
              <a:t>10-Dec-12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8661-FCE9-4961-B447-78E48FD7B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978F-488D-4D56-B7FC-1E5BA821AD18}" type="datetime1">
              <a:rPr lang="en-US" smtClean="0"/>
              <a:pPr/>
              <a:t>10-Dec-12</a:t>
            </a:fld>
            <a:endParaRPr lang="en-US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8661-FCE9-4961-B447-78E48FD7BA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0382-374F-4854-9491-C4ABB7E72010}" type="datetime1">
              <a:rPr lang="en-US" smtClean="0"/>
              <a:pPr/>
              <a:t>10-Dec-12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8661-FCE9-4961-B447-78E48FD7B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CB49-877C-4047-8077-F778C9A5460E}" type="datetime1">
              <a:rPr lang="en-US" smtClean="0"/>
              <a:pPr/>
              <a:t>10-Dec-12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2FC8661-FCE9-4961-B447-78E48FD7B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1518-6173-4357-8BB2-3B8EB71A12FD}" type="datetime1">
              <a:rPr lang="en-US" smtClean="0"/>
              <a:pPr/>
              <a:t>10-Dec-12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8661-FCE9-4961-B447-78E48FD7B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FA92-E6AA-4000-B6DB-90E2AD538A3C}" type="datetime1">
              <a:rPr lang="en-US" smtClean="0"/>
              <a:pPr/>
              <a:t>10-Dec-12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8661-FCE9-4961-B447-78E48FD7B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B02A-A1E9-4354-A7A9-699F53A1B5DF}" type="datetime1">
              <a:rPr lang="en-US" smtClean="0"/>
              <a:pPr/>
              <a:t>10-Dec-12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8661-FCE9-4961-B447-78E48FD7B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91E9-D66F-46A1-A14F-C83EDE1D24B7}" type="datetime1">
              <a:rPr lang="en-US" smtClean="0"/>
              <a:pPr/>
              <a:t>10-Dec-12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8661-FCE9-4961-B447-78E48FD7B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721A-5C9F-4591-A9B6-EDFD5DE627F2}" type="datetime1">
              <a:rPr lang="en-US" smtClean="0"/>
              <a:pPr/>
              <a:t>10-Dec-12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8661-FCE9-4961-B447-78E48FD7B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0382-374F-4854-9491-C4ABB7E72010}" type="datetime1">
              <a:rPr lang="en-US" smtClean="0"/>
              <a:pPr/>
              <a:t>10-Dec-12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8661-FCE9-4961-B447-78E48FD7B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4D88-2258-45B3-AE4D-BCFD5896FF72}" type="datetime1">
              <a:rPr lang="en-US" smtClean="0"/>
              <a:pPr/>
              <a:t>10-Dec-12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8661-FCE9-4961-B447-78E48FD7B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AFB7F-407F-404F-A3E7-E56A4D3A0EF8}" type="datetime1">
              <a:rPr lang="en-US" smtClean="0"/>
              <a:pPr/>
              <a:t>10-Dec-12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8661-FCE9-4961-B447-78E48FD7B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DBEC-4161-451F-A379-9EF8FE01EC74}" type="datetime1">
              <a:rPr lang="en-US" smtClean="0"/>
              <a:pPr/>
              <a:t>10-Dec-12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8661-FCE9-4961-B447-78E48FD7B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CB49-877C-4047-8077-F778C9A5460E}" type="datetime1">
              <a:rPr lang="en-US" smtClean="0"/>
              <a:pPr/>
              <a:t>10-Dec-12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8661-FCE9-4961-B447-78E48FD7B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1518-6173-4357-8BB2-3B8EB71A12FD}" type="datetime1">
              <a:rPr lang="en-US" smtClean="0"/>
              <a:pPr/>
              <a:t>10-Dec-12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8661-FCE9-4961-B447-78E48FD7B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FA92-E6AA-4000-B6DB-90E2AD538A3C}" type="datetime1">
              <a:rPr lang="en-US" smtClean="0"/>
              <a:pPr/>
              <a:t>10-Dec-12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8661-FCE9-4961-B447-78E48FD7B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B02A-A1E9-4354-A7A9-699F53A1B5DF}" type="datetime1">
              <a:rPr lang="en-US" smtClean="0"/>
              <a:pPr/>
              <a:t>10-Dec-12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8661-FCE9-4961-B447-78E48FD7B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91E9-D66F-46A1-A14F-C83EDE1D24B7}" type="datetime1">
              <a:rPr lang="en-US" smtClean="0"/>
              <a:pPr/>
              <a:t>10-Dec-12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8661-FCE9-4961-B447-78E48FD7B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721A-5C9F-4591-A9B6-EDFD5DE627F2}" type="datetime1">
              <a:rPr lang="en-US" smtClean="0"/>
              <a:pPr/>
              <a:t>10-Dec-12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8661-FCE9-4961-B447-78E48FD7B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4D88-2258-45B3-AE4D-BCFD5896FF72}" type="datetime1">
              <a:rPr lang="en-US" smtClean="0"/>
              <a:pPr/>
              <a:t>10-Dec-12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8661-FCE9-4961-B447-78E48FD7B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4CE09-2D29-4B6D-B0D2-9AED48904035}" type="datetime1">
              <a:rPr lang="en-US" smtClean="0"/>
              <a:pPr/>
              <a:t>10-Dec-12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C8661-FCE9-4961-B447-78E48FD7B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B44CE09-2D29-4B6D-B0D2-9AED48904035}" type="datetime1">
              <a:rPr lang="en-US" smtClean="0"/>
              <a:pPr/>
              <a:t>10-Dec-12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FC8661-FCE9-4961-B447-78E48FD7B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Work_Programme_Plan_signed.pdf" TargetMode="External"/><Relationship Id="rId3" Type="http://schemas.openxmlformats.org/officeDocument/2006/relationships/image" Target="../media/image2.gif"/><Relationship Id="rId7" Type="http://schemas.openxmlformats.org/officeDocument/2006/relationships/hyperlink" Target="Joint_ERASMUS_Staff_Training_Week_Rooming_List.pdf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Joint_ERASMUS_Staff_Training_Week_Info_Sheet_AD.doc" TargetMode="External"/><Relationship Id="rId5" Type="http://schemas.openxmlformats.org/officeDocument/2006/relationships/hyperlink" Target="Joint_ERASMUS_Staff_Training_Week_Individual_Appointments.pdf" TargetMode="Externa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oulu_06_04_068.JPG" TargetMode="External"/><Relationship Id="rId3" Type="http://schemas.openxmlformats.org/officeDocument/2006/relationships/image" Target="../media/image2.gif"/><Relationship Id="rId7" Type="http://schemas.openxmlformats.org/officeDocument/2006/relationships/hyperlink" Target="oulu_06_04_074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oulu_06_04_064_concert%20hall.jpg" TargetMode="External"/><Relationship Id="rId5" Type="http://schemas.openxmlformats.org/officeDocument/2006/relationships/hyperlink" Target="rp.php.htm" TargetMode="External"/><Relationship Id="rId10" Type="http://schemas.openxmlformats.org/officeDocument/2006/relationships/hyperlink" Target="oulu_06_04_084.JPG" TargetMode="External"/><Relationship Id="rId4" Type="http://schemas.openxmlformats.org/officeDocument/2006/relationships/hyperlink" Target="dyno.php.htm" TargetMode="External"/><Relationship Id="rId9" Type="http://schemas.openxmlformats.org/officeDocument/2006/relationships/hyperlink" Target="oulu_06_04_067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oulu_06_05_007.JPG" TargetMode="Externa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hyperlink" Target="center%20and%20gardens.pdf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The%20impact%20of%20networking.pdf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gif"/><Relationship Id="rId7" Type="http://schemas.openxmlformats.org/officeDocument/2006/relationships/hyperlink" Target="dinner.pdf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reflections.pdf" TargetMode="External"/><Relationship Id="rId5" Type="http://schemas.openxmlformats.org/officeDocument/2006/relationships/hyperlink" Target="day%204%20presentations.JPG" TargetMode="Externa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day%205.pdf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finland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Ouas%20&#187;%20Current%20Topics.ht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hyperlink" Target="international_possibilities_school_of_engineering_2012-2013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hyperlink" Target="Work_Programme_Plan_ERASMUS_Staff_Training_Week_OuluUAS.do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Preliminary_Participants_List_ERASMUS_Staff_Training_Week_OuluUAS.pdf" TargetMode="External"/><Relationship Id="rId5" Type="http://schemas.openxmlformats.org/officeDocument/2006/relationships/hyperlink" Target="Acceptance_Letter_ERASMUS_Staff_Training_Week_OuluUAS.pdf" TargetMode="Externa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Η χρησιμότητα της κινητικότητας προσωπικού στο Πρόγραμμα </a:t>
            </a:r>
            <a:r>
              <a:rPr lang="el-GR" b="1" dirty="0" smtClean="0"/>
              <a:t>ERASMUS -</a:t>
            </a:r>
            <a:r>
              <a:rPr lang="el-GR" b="1" i="1" dirty="0" smtClean="0"/>
              <a:t>Σύγχρονες Πρακτικές Οργάνωσης Σεμιναρίων	</a:t>
            </a:r>
          </a:p>
          <a:p>
            <a:r>
              <a:rPr lang="el-GR" dirty="0" smtClean="0"/>
              <a:t>Άγγελος Δάβαρης</a:t>
            </a:r>
          </a:p>
          <a:p>
            <a:r>
              <a:rPr lang="el-GR" dirty="0" smtClean="0"/>
              <a:t>Τ.Ε.Ι. ΠΕΙΡΑΙΑ</a:t>
            </a:r>
            <a:endParaRPr lang="en-US" dirty="0"/>
          </a:p>
        </p:txBody>
      </p:sp>
      <p:pic>
        <p:nvPicPr>
          <p:cNvPr id="5" name="4 - Εικόνα" descr="shi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4953000"/>
            <a:ext cx="968188" cy="685800"/>
          </a:xfrm>
          <a:prstGeom prst="rect">
            <a:avLst/>
          </a:prstGeom>
        </p:spPr>
      </p:pic>
      <p:pic>
        <p:nvPicPr>
          <p:cNvPr id="6" name="5 - Εικόνα" descr="iky logo 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0"/>
            <a:ext cx="5695950" cy="1847850"/>
          </a:xfrm>
          <a:prstGeom prst="rect">
            <a:avLst/>
          </a:prstGeom>
        </p:spPr>
      </p:pic>
      <p:pic>
        <p:nvPicPr>
          <p:cNvPr id="7" name="6 - Εικόνα" descr="iky logo 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52600"/>
            <a:ext cx="9144000" cy="2063031"/>
          </a:xfrm>
          <a:prstGeom prst="rect">
            <a:avLst/>
          </a:prstGeom>
        </p:spPr>
      </p:pic>
      <p:pic>
        <p:nvPicPr>
          <p:cNvPr id="9" name="8 - Εικόνα" descr="iky logo 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0" y="381000"/>
            <a:ext cx="2857500" cy="128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Προκαταρκτική Οργάνωση</a:t>
            </a:r>
            <a:br>
              <a:rPr lang="el-GR" dirty="0" smtClean="0"/>
            </a:br>
            <a:r>
              <a:rPr lang="el-GR" sz="27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Ενημερωτική Επιστολή 2</a:t>
            </a:r>
            <a:endParaRPr lang="en-US" dirty="0"/>
          </a:p>
        </p:txBody>
      </p:sp>
      <p:pic>
        <p:nvPicPr>
          <p:cNvPr id="9" name="8 - Θέση περιεχομένου" descr="info letter 2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295400"/>
            <a:ext cx="3276600" cy="4525963"/>
          </a:xfrm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8661-FCE9-4961-B447-78E48FD7BA2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/>
              <a:t>Αγγελος</a:t>
            </a:r>
            <a:r>
              <a:rPr lang="el-GR" dirty="0" smtClean="0"/>
              <a:t> Δάβαρης - Τ.Ε.Ι. Πειραιά</a:t>
            </a:r>
            <a:endParaRPr lang="en-US" dirty="0"/>
          </a:p>
        </p:txBody>
      </p:sp>
      <p:pic>
        <p:nvPicPr>
          <p:cNvPr id="6" name="5 - Εικόνα" descr="shi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248400"/>
            <a:ext cx="643218" cy="455613"/>
          </a:xfrm>
          <a:prstGeom prst="rect">
            <a:avLst/>
          </a:prstGeom>
        </p:spPr>
      </p:pic>
      <p:sp>
        <p:nvSpPr>
          <p:cNvPr id="7" name="6 - Έλλειψη"/>
          <p:cNvSpPr/>
          <p:nvPr/>
        </p:nvSpPr>
        <p:spPr>
          <a:xfrm>
            <a:off x="0" y="2895600"/>
            <a:ext cx="1295400" cy="1219200"/>
          </a:xfrm>
          <a:prstGeom prst="ellipse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7 - Ευθύγραμμο βέλος σύνδεσης"/>
          <p:cNvCxnSpPr>
            <a:stCxn id="24" idx="1"/>
            <a:endCxn id="7" idx="6"/>
          </p:cNvCxnSpPr>
          <p:nvPr/>
        </p:nvCxnSpPr>
        <p:spPr>
          <a:xfrm rot="10800000" flipV="1">
            <a:off x="1295400" y="2121932"/>
            <a:ext cx="2209800" cy="13832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17 - Εικόνα" descr="info letter 2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295400"/>
            <a:ext cx="3438525" cy="4842519"/>
          </a:xfrm>
          <a:prstGeom prst="rect">
            <a:avLst/>
          </a:prstGeom>
        </p:spPr>
      </p:pic>
      <p:sp>
        <p:nvSpPr>
          <p:cNvPr id="19" name="18 - Έλλειψη"/>
          <p:cNvSpPr/>
          <p:nvPr/>
        </p:nvSpPr>
        <p:spPr>
          <a:xfrm>
            <a:off x="152400" y="4114800"/>
            <a:ext cx="1295400" cy="609600"/>
          </a:xfrm>
          <a:prstGeom prst="ellipse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19 - Ευθύγραμμο βέλος σύνδεσης"/>
          <p:cNvCxnSpPr>
            <a:stCxn id="33" idx="1"/>
            <a:endCxn id="19" idx="7"/>
          </p:cNvCxnSpPr>
          <p:nvPr/>
        </p:nvCxnSpPr>
        <p:spPr>
          <a:xfrm rot="10800000">
            <a:off x="1258094" y="4204074"/>
            <a:ext cx="2399507" cy="2038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- TextBox"/>
          <p:cNvSpPr txBox="1"/>
          <p:nvPr/>
        </p:nvSpPr>
        <p:spPr>
          <a:xfrm>
            <a:off x="3505200" y="1752600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accent2"/>
                </a:solidFill>
              </a:rPr>
              <a:t>Λεπτομέρειες του προγράμματος του Σεμιναρίου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29" name="28 - Έλλειψη"/>
          <p:cNvSpPr/>
          <p:nvPr/>
        </p:nvSpPr>
        <p:spPr>
          <a:xfrm>
            <a:off x="0" y="4572000"/>
            <a:ext cx="1295400" cy="838200"/>
          </a:xfrm>
          <a:prstGeom prst="ellipse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29 - Ευθύγραμμο βέλος σύνδεσης"/>
          <p:cNvCxnSpPr>
            <a:stCxn id="59" idx="1"/>
            <a:endCxn id="29" idx="6"/>
          </p:cNvCxnSpPr>
          <p:nvPr/>
        </p:nvCxnSpPr>
        <p:spPr>
          <a:xfrm rot="10800000">
            <a:off x="1295400" y="4991100"/>
            <a:ext cx="2819400" cy="255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- TextBox"/>
          <p:cNvSpPr txBox="1"/>
          <p:nvPr/>
        </p:nvSpPr>
        <p:spPr>
          <a:xfrm>
            <a:off x="3657600" y="4038600"/>
            <a:ext cx="1371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accent2"/>
                </a:solidFill>
                <a:hlinkClick r:id="rId5" action="ppaction://hlinkfile"/>
              </a:rPr>
              <a:t>Πρόγραμμα Ιδιωτικών Συναντήσεων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37" name="36 - Έλλειψη"/>
          <p:cNvSpPr/>
          <p:nvPr/>
        </p:nvSpPr>
        <p:spPr>
          <a:xfrm>
            <a:off x="0" y="2438400"/>
            <a:ext cx="1295400" cy="228600"/>
          </a:xfrm>
          <a:prstGeom prst="ellipse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37 - Ευθύγραμμο βέλος σύνδεσης"/>
          <p:cNvCxnSpPr>
            <a:stCxn id="62" idx="1"/>
            <a:endCxn id="37" idx="6"/>
          </p:cNvCxnSpPr>
          <p:nvPr/>
        </p:nvCxnSpPr>
        <p:spPr>
          <a:xfrm rot="10800000">
            <a:off x="1295400" y="2552700"/>
            <a:ext cx="2438400" cy="4521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- Έλλειψη"/>
          <p:cNvSpPr/>
          <p:nvPr/>
        </p:nvSpPr>
        <p:spPr>
          <a:xfrm>
            <a:off x="5486400" y="2362200"/>
            <a:ext cx="1524000" cy="1143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45 - Έλλειψη"/>
          <p:cNvSpPr/>
          <p:nvPr/>
        </p:nvSpPr>
        <p:spPr>
          <a:xfrm>
            <a:off x="5486400" y="1524000"/>
            <a:ext cx="1524000" cy="457200"/>
          </a:xfrm>
          <a:prstGeom prst="ellipse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46 - Ευθύγραμμο βέλος σύνδεσης"/>
          <p:cNvCxnSpPr>
            <a:endCxn id="46" idx="2"/>
          </p:cNvCxnSpPr>
          <p:nvPr/>
        </p:nvCxnSpPr>
        <p:spPr>
          <a:xfrm rot="5400000" flipH="1" flipV="1">
            <a:off x="5143500" y="1790700"/>
            <a:ext cx="3810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- Ευθύγραμμο βέλος σύνδεσης"/>
          <p:cNvCxnSpPr>
            <a:stCxn id="24" idx="3"/>
            <a:endCxn id="45" idx="2"/>
          </p:cNvCxnSpPr>
          <p:nvPr/>
        </p:nvCxnSpPr>
        <p:spPr>
          <a:xfrm>
            <a:off x="5181600" y="2121932"/>
            <a:ext cx="304800" cy="8117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58 - TextBox"/>
          <p:cNvSpPr txBox="1"/>
          <p:nvPr/>
        </p:nvSpPr>
        <p:spPr>
          <a:xfrm>
            <a:off x="4114800" y="4876800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accent2"/>
                </a:solidFill>
                <a:hlinkClick r:id="rId6" action="ppaction://hlinkfile"/>
              </a:rPr>
              <a:t>Πληροφοριακό Δελτίο Προσκεκλημένου 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62" name="61 - TextBox"/>
          <p:cNvSpPr txBox="1"/>
          <p:nvPr/>
        </p:nvSpPr>
        <p:spPr>
          <a:xfrm>
            <a:off x="3733800" y="2743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accent2"/>
                </a:solidFill>
                <a:hlinkClick r:id="rId7" action="ppaction://hlinkfile"/>
              </a:rPr>
              <a:t>Λίστα Δωματίων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69" name="68 - TextBox"/>
          <p:cNvSpPr txBox="1"/>
          <p:nvPr/>
        </p:nvSpPr>
        <p:spPr>
          <a:xfrm>
            <a:off x="685800" y="54864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hlinkClick r:id="rId8" action="ppaction://hlinkfile"/>
              </a:rPr>
              <a:t>Με την ίδια επιστολή λάβαμε υπογεγραμμένο το Πρόγραμμα Εκπαίδευσης</a:t>
            </a:r>
            <a:endParaRPr lang="en-US" dirty="0"/>
          </a:p>
        </p:txBody>
      </p:sp>
      <p:sp>
        <p:nvSpPr>
          <p:cNvPr id="70" name="69 - TextBox"/>
          <p:cNvSpPr txBox="1"/>
          <p:nvPr/>
        </p:nvSpPr>
        <p:spPr>
          <a:xfrm>
            <a:off x="6553201" y="5334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Όλα σε ηλεκτρονική μορφή! (π.χ. </a:t>
            </a:r>
            <a:r>
              <a:rPr lang="en-US" dirty="0" err="1" smtClean="0"/>
              <a:t>Pdf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/>
      <p:bldP spid="29" grpId="0" animBg="1"/>
      <p:bldP spid="37" grpId="0" animBg="1"/>
      <p:bldP spid="45" grpId="0" animBg="1"/>
      <p:bldP spid="46" grpId="0" animBg="1"/>
      <p:bldP spid="59" grpId="0"/>
      <p:bldP spid="62" grpId="0"/>
      <p:bldP spid="69" grpId="0"/>
      <p:bldP spid="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Προκαταρκτική Οργάνωση</a:t>
            </a:r>
            <a:br>
              <a:rPr lang="el-GR" dirty="0" smtClean="0"/>
            </a:br>
            <a:r>
              <a:rPr lang="el-GR" sz="27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Ενημερωτική Επιστολή 3</a:t>
            </a:r>
            <a:endParaRPr lang="en-US" dirty="0"/>
          </a:p>
        </p:txBody>
      </p:sp>
      <p:pic>
        <p:nvPicPr>
          <p:cNvPr id="11" name="10 - Θέση περιεχομένου" descr="info letter 3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447800"/>
            <a:ext cx="3007480" cy="4648200"/>
          </a:xfrm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8661-FCE9-4961-B447-78E48FD7BA2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  <p:pic>
        <p:nvPicPr>
          <p:cNvPr id="6" name="5 - Εικόνα" descr="shi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248400"/>
            <a:ext cx="643218" cy="455613"/>
          </a:xfrm>
          <a:prstGeom prst="rect">
            <a:avLst/>
          </a:prstGeom>
        </p:spPr>
      </p:pic>
      <p:pic>
        <p:nvPicPr>
          <p:cNvPr id="12" name="11 - Εικόνα" descr="info letter 3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524000"/>
            <a:ext cx="3457575" cy="4784818"/>
          </a:xfrm>
          <a:prstGeom prst="rect">
            <a:avLst/>
          </a:prstGeom>
        </p:spPr>
      </p:pic>
      <p:cxnSp>
        <p:nvCxnSpPr>
          <p:cNvPr id="8" name="7 - Ευθύγραμμο βέλος σύνδεσης"/>
          <p:cNvCxnSpPr>
            <a:stCxn id="17" idx="1"/>
            <a:endCxn id="7" idx="6"/>
          </p:cNvCxnSpPr>
          <p:nvPr/>
        </p:nvCxnSpPr>
        <p:spPr>
          <a:xfrm rot="10800000" flipV="1">
            <a:off x="1447800" y="2166610"/>
            <a:ext cx="1828800" cy="9956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Έλλειψη"/>
          <p:cNvSpPr/>
          <p:nvPr/>
        </p:nvSpPr>
        <p:spPr>
          <a:xfrm>
            <a:off x="152400" y="2743200"/>
            <a:ext cx="1295400" cy="838200"/>
          </a:xfrm>
          <a:prstGeom prst="ellipse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- Έλλειψη"/>
          <p:cNvSpPr/>
          <p:nvPr/>
        </p:nvSpPr>
        <p:spPr>
          <a:xfrm>
            <a:off x="5181600" y="1676400"/>
            <a:ext cx="1295400" cy="838200"/>
          </a:xfrm>
          <a:prstGeom prst="ellipse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13 - Ευθύγραμμο βέλος σύνδεσης"/>
          <p:cNvCxnSpPr>
            <a:endCxn id="13" idx="2"/>
          </p:cNvCxnSpPr>
          <p:nvPr/>
        </p:nvCxnSpPr>
        <p:spPr>
          <a:xfrm rot="5400000" flipH="1" flipV="1">
            <a:off x="4591050" y="2228850"/>
            <a:ext cx="7239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TextBox"/>
          <p:cNvSpPr txBox="1"/>
          <p:nvPr/>
        </p:nvSpPr>
        <p:spPr>
          <a:xfrm>
            <a:off x="3276600" y="1905000"/>
            <a:ext cx="1981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accent2"/>
                </a:solidFill>
              </a:rPr>
              <a:t>Λεπτομερείς οδηγίες μεταφορικών μέσων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3581400" y="2895600"/>
            <a:ext cx="1567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schemeClr val="accent2"/>
                </a:solidFill>
              </a:rPr>
              <a:t>Τελικό Πρόγραμμα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23" name="22 - Έλλειψη"/>
          <p:cNvSpPr/>
          <p:nvPr/>
        </p:nvSpPr>
        <p:spPr>
          <a:xfrm>
            <a:off x="5105400" y="3733800"/>
            <a:ext cx="1295400" cy="838200"/>
          </a:xfrm>
          <a:prstGeom prst="ellipse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- Έλλειψη"/>
          <p:cNvSpPr/>
          <p:nvPr/>
        </p:nvSpPr>
        <p:spPr>
          <a:xfrm>
            <a:off x="5257800" y="4648200"/>
            <a:ext cx="1295400" cy="838200"/>
          </a:xfrm>
          <a:prstGeom prst="ellipse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- Έλλειψη"/>
          <p:cNvSpPr/>
          <p:nvPr/>
        </p:nvSpPr>
        <p:spPr>
          <a:xfrm>
            <a:off x="0" y="4114800"/>
            <a:ext cx="3200400" cy="838200"/>
          </a:xfrm>
          <a:prstGeom prst="ellipse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- TextBox"/>
          <p:cNvSpPr txBox="1"/>
          <p:nvPr/>
        </p:nvSpPr>
        <p:spPr>
          <a:xfrm>
            <a:off x="3200400" y="4114800"/>
            <a:ext cx="2133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accent2"/>
                </a:solidFill>
              </a:rPr>
              <a:t>Εξειδικευμένες πληροφορίες  </a:t>
            </a:r>
            <a:r>
              <a:rPr lang="el-GR" sz="1200" b="1" dirty="0" smtClean="0">
                <a:solidFill>
                  <a:schemeClr val="accent2"/>
                </a:solidFill>
              </a:rPr>
              <a:t>δρομολογίων λεωφορείων</a:t>
            </a:r>
            <a:r>
              <a:rPr lang="el-GR" sz="1200" dirty="0" smtClean="0">
                <a:solidFill>
                  <a:schemeClr val="accent2"/>
                </a:solidFill>
              </a:rPr>
              <a:t>, </a:t>
            </a:r>
            <a:r>
              <a:rPr lang="el-GR" sz="1200" b="1" dirty="0" smtClean="0">
                <a:solidFill>
                  <a:schemeClr val="accent2"/>
                </a:solidFill>
              </a:rPr>
              <a:t>καιρού</a:t>
            </a:r>
            <a:r>
              <a:rPr lang="el-GR" sz="1200" dirty="0" smtClean="0">
                <a:solidFill>
                  <a:schemeClr val="accent2"/>
                </a:solidFill>
              </a:rPr>
              <a:t> και περιήγησης στην πόλη με αναφορά σε ιστοσελίδες</a:t>
            </a:r>
            <a:endParaRPr lang="en-US" sz="1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7" grpId="0"/>
      <p:bldP spid="22" grpId="0"/>
      <p:bldP spid="23" grpId="0" animBg="1"/>
      <p:bldP spid="24" grpId="0" animBg="1"/>
      <p:bldP spid="25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Εκτέλεση Σεμιναρίου</a:t>
            </a:r>
            <a:endParaRPr lang="en-US" dirty="0"/>
          </a:p>
        </p:txBody>
      </p:sp>
      <p:pic>
        <p:nvPicPr>
          <p:cNvPr id="6" name="5 - Θέση περιεχομένου" descr="SL3847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143001"/>
            <a:ext cx="9144000" cy="5029200"/>
          </a:xfrm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8661-FCE9-4961-B447-78E48FD7BA2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Τι χρειάζεται για την επιτυχία ενός εκπαιδευτικού Σεμιναρίου;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sz="4000" dirty="0" smtClean="0"/>
              <a:t>Εκτέλεση Σεμιναρίου</a:t>
            </a:r>
          </a:p>
          <a:p>
            <a:r>
              <a:rPr lang="el-GR" dirty="0" smtClean="0"/>
              <a:t>Καλωσόρισμα – Γενική Ενημέρωση</a:t>
            </a:r>
          </a:p>
          <a:p>
            <a:r>
              <a:rPr lang="el-GR" dirty="0" smtClean="0"/>
              <a:t>Ξενάγηση σε Πανεπιστημιακούς χώρους με ενδιαφέρουσες δράσεις</a:t>
            </a:r>
          </a:p>
          <a:p>
            <a:r>
              <a:rPr lang="el-GR" dirty="0" smtClean="0"/>
              <a:t>Παρουσίαση από τους προσκεκλημένους  σημαντικών δραστηριοτήτων  των Πανεπιστημίων τους .</a:t>
            </a:r>
          </a:p>
          <a:p>
            <a:r>
              <a:rPr lang="el-GR" dirty="0" smtClean="0"/>
              <a:t>Εκδηλώσεις αναψυχής, (Γεύματα, επισκέψεις, συναντήσεις)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8661-FCE9-4961-B447-78E48FD7BA2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Τι χρειάζεται για την επιτυχία ενός εκπαιδευτικού Σεμιναρίου;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sz="4000" dirty="0" smtClean="0"/>
              <a:t>Εκτέλεση Σεμιναρίου</a:t>
            </a:r>
          </a:p>
          <a:p>
            <a:r>
              <a:rPr lang="el-GR" dirty="0" smtClean="0"/>
              <a:t>Καθημερινή παρακολούθηση για την εξέλιξη των στοιχειοθετημένων στόχων</a:t>
            </a:r>
          </a:p>
          <a:p>
            <a:r>
              <a:rPr lang="el-GR" dirty="0" smtClean="0"/>
              <a:t>Διαχωρισμός συνέδρων σε ειδικευμένες ομάδες εργασίας – Παρουσίαση ομιλιών</a:t>
            </a:r>
          </a:p>
          <a:p>
            <a:r>
              <a:rPr lang="el-GR" dirty="0" smtClean="0"/>
              <a:t>Καθημερινή στοιχειοθέτηση ομαδικών συμπερασμάτων </a:t>
            </a:r>
          </a:p>
          <a:p>
            <a:r>
              <a:rPr lang="el-GR" dirty="0" smtClean="0"/>
              <a:t>Καταγραφή συμπερασμάτων</a:t>
            </a:r>
          </a:p>
          <a:p>
            <a:endParaRPr lang="el-GR" dirty="0" smtClean="0"/>
          </a:p>
          <a:p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8661-FCE9-4961-B447-78E48FD7BA2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5 - Κυκλικό βέλος"/>
          <p:cNvSpPr/>
          <p:nvPr/>
        </p:nvSpPr>
        <p:spPr>
          <a:xfrm rot="14239975">
            <a:off x="932514" y="1793854"/>
            <a:ext cx="4449654" cy="4648201"/>
          </a:xfrm>
          <a:prstGeom prst="circularArrow">
            <a:avLst>
              <a:gd name="adj1" fmla="val 12500"/>
              <a:gd name="adj2" fmla="val 1578308"/>
              <a:gd name="adj3" fmla="val 20457681"/>
              <a:gd name="adj4" fmla="val 10251292"/>
              <a:gd name="adj5" fmla="val 12500"/>
            </a:avLst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Εκτέλεση Σεμιναρίου</a:t>
            </a:r>
            <a:br>
              <a:rPr lang="el-GR" dirty="0" smtClean="0"/>
            </a:br>
            <a:r>
              <a:rPr lang="el-GR" sz="27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Το πρόγραμμα 1</a:t>
            </a:r>
            <a:r>
              <a:rPr lang="el-GR" sz="2700" i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η</a:t>
            </a:r>
            <a:r>
              <a:rPr lang="el-GR" sz="27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Ημέρα</a:t>
            </a:r>
            <a:endParaRPr lang="en-US" dirty="0"/>
          </a:p>
        </p:txBody>
      </p:sp>
      <p:pic>
        <p:nvPicPr>
          <p:cNvPr id="9" name="8 - Θέση περιεχομένου" descr="calend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90800"/>
            <a:ext cx="2189182" cy="1808956"/>
          </a:xfrm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8661-FCE9-4961-B447-78E48FD7BA2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  <p:pic>
        <p:nvPicPr>
          <p:cNvPr id="6" name="5 - Εικόνα" descr="shi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248400"/>
            <a:ext cx="643218" cy="455613"/>
          </a:xfrm>
          <a:prstGeom prst="rect">
            <a:avLst/>
          </a:prstGeom>
        </p:spPr>
      </p:pic>
      <p:sp>
        <p:nvSpPr>
          <p:cNvPr id="10" name="9 - Έλλειψη"/>
          <p:cNvSpPr/>
          <p:nvPr/>
        </p:nvSpPr>
        <p:spPr>
          <a:xfrm>
            <a:off x="838200" y="3124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10 - Πίνακας"/>
          <p:cNvGraphicFramePr>
            <a:graphicFrameLocks noGrp="1"/>
          </p:cNvGraphicFramePr>
          <p:nvPr/>
        </p:nvGraphicFramePr>
        <p:xfrm>
          <a:off x="3276600" y="1600200"/>
          <a:ext cx="5334000" cy="3742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300"/>
                <a:gridCol w="3822700"/>
              </a:tblGrid>
              <a:tr h="257605">
                <a:tc>
                  <a:txBody>
                    <a:bodyPr/>
                    <a:lstStyle/>
                    <a:p>
                      <a:pPr algn="ctr"/>
                      <a:r>
                        <a:rPr lang="el-GR" dirty="0" err="1" smtClean="0"/>
                        <a:t>Ωρα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Δραστηριότητα</a:t>
                      </a:r>
                      <a:endParaRPr lang="en-US" dirty="0"/>
                    </a:p>
                  </a:txBody>
                  <a:tcPr/>
                </a:tc>
              </a:tr>
              <a:tr h="450809">
                <a:tc>
                  <a:txBody>
                    <a:bodyPr/>
                    <a:lstStyle/>
                    <a:p>
                      <a:r>
                        <a:rPr lang="el-GR" dirty="0" smtClean="0"/>
                        <a:t>11:</a:t>
                      </a:r>
                      <a:r>
                        <a:rPr lang="el-GR" baseline="0" dirty="0" smtClean="0"/>
                        <a:t> 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Συνάντηση με εκπροσώπους του Πανεπιστημίου</a:t>
                      </a:r>
                      <a:endParaRPr lang="en-US" sz="1400" dirty="0"/>
                    </a:p>
                  </a:txBody>
                  <a:tcPr/>
                </a:tc>
              </a:tr>
              <a:tr h="257605">
                <a:tc>
                  <a:txBody>
                    <a:bodyPr/>
                    <a:lstStyle/>
                    <a:p>
                      <a:r>
                        <a:rPr lang="el-GR" dirty="0" smtClean="0"/>
                        <a:t>12</a:t>
                      </a:r>
                      <a:r>
                        <a:rPr lang="el-GR" dirty="0" smtClean="0">
                          <a:sym typeface="Wingdings" pitchFamily="2" charset="2"/>
                        </a:rPr>
                        <a:t>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Γεύμα</a:t>
                      </a:r>
                      <a:endParaRPr lang="en-US" sz="1400" dirty="0"/>
                    </a:p>
                  </a:txBody>
                  <a:tcPr/>
                </a:tc>
              </a:tr>
              <a:tr h="257605">
                <a:tc>
                  <a:txBody>
                    <a:bodyPr/>
                    <a:lstStyle/>
                    <a:p>
                      <a:r>
                        <a:rPr lang="el-GR" dirty="0" smtClean="0"/>
                        <a:t>13:00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Συνάντηση με τον </a:t>
                      </a:r>
                      <a:r>
                        <a:rPr lang="el-GR" sz="1400" baseline="0" dirty="0" smtClean="0"/>
                        <a:t> συνεργαζόμενο συνάδελφο</a:t>
                      </a:r>
                      <a:endParaRPr lang="en-US" sz="1400" dirty="0"/>
                    </a:p>
                  </a:txBody>
                  <a:tcPr/>
                </a:tc>
              </a:tr>
              <a:tr h="257605">
                <a:tc>
                  <a:txBody>
                    <a:bodyPr/>
                    <a:lstStyle/>
                    <a:p>
                      <a:r>
                        <a:rPr lang="el-GR" dirty="0" smtClean="0"/>
                        <a:t>13:05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hlinkClick r:id="rId4" action="ppaction://hlinkfile"/>
                        </a:rPr>
                        <a:t>Επίσκεψη</a:t>
                      </a:r>
                      <a:r>
                        <a:rPr lang="el-GR" sz="1400" baseline="0" dirty="0" smtClean="0">
                          <a:hlinkClick r:id="rId4" action="ppaction://hlinkfile"/>
                        </a:rPr>
                        <a:t> εργαστηρίου αυτοκινήτων</a:t>
                      </a:r>
                      <a:endParaRPr lang="en-US" sz="1400" dirty="0"/>
                    </a:p>
                  </a:txBody>
                  <a:tcPr/>
                </a:tc>
              </a:tr>
              <a:tr h="257605">
                <a:tc>
                  <a:txBody>
                    <a:bodyPr/>
                    <a:lstStyle/>
                    <a:p>
                      <a:r>
                        <a:rPr lang="el-GR" dirty="0" smtClean="0"/>
                        <a:t>13:15</a:t>
                      </a:r>
                      <a:r>
                        <a:rPr lang="el-GR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hlinkClick r:id="rId5" action="ppaction://hlinkfile"/>
                        </a:rPr>
                        <a:t>Επίσκεψη Εργαστηρίου</a:t>
                      </a:r>
                      <a:r>
                        <a:rPr lang="el-GR" sz="1400" baseline="0" dirty="0" smtClean="0">
                          <a:hlinkClick r:id="rId5" action="ppaction://hlinkfile"/>
                        </a:rPr>
                        <a:t> </a:t>
                      </a:r>
                      <a:r>
                        <a:rPr lang="en-US" sz="1400" baseline="0" dirty="0" smtClean="0">
                          <a:hlinkClick r:id="rId5" action="ppaction://hlinkfile"/>
                        </a:rPr>
                        <a:t>Rapid Prototyping</a:t>
                      </a:r>
                      <a:endParaRPr lang="en-US" sz="1400" dirty="0"/>
                    </a:p>
                  </a:txBody>
                  <a:tcPr/>
                </a:tc>
              </a:tr>
              <a:tr h="257605">
                <a:tc>
                  <a:txBody>
                    <a:bodyPr/>
                    <a:lstStyle/>
                    <a:p>
                      <a:r>
                        <a:rPr lang="en-US" dirty="0" smtClean="0"/>
                        <a:t>13:30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6" action="ppaction://hlinkfile"/>
                        </a:rPr>
                        <a:t>Concert</a:t>
                      </a:r>
                      <a:r>
                        <a:rPr lang="en-US" sz="1400" baseline="0" dirty="0" smtClean="0">
                          <a:hlinkClick r:id="rId6" action="ppaction://hlinkfile"/>
                        </a:rPr>
                        <a:t> Hall</a:t>
                      </a:r>
                      <a:endParaRPr lang="en-US" sz="1400" dirty="0"/>
                    </a:p>
                  </a:txBody>
                  <a:tcPr/>
                </a:tc>
              </a:tr>
              <a:tr h="257605">
                <a:tc>
                  <a:txBody>
                    <a:bodyPr/>
                    <a:lstStyle/>
                    <a:p>
                      <a:r>
                        <a:rPr lang="en-US" dirty="0" smtClean="0"/>
                        <a:t>13:40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hlinkClick r:id="rId7" action="ppaction://hlinkfile"/>
                        </a:rPr>
                        <a:t>Σχολή</a:t>
                      </a:r>
                      <a:r>
                        <a:rPr lang="el-GR" sz="1400" baseline="0" dirty="0" smtClean="0">
                          <a:hlinkClick r:id="rId7" action="ppaction://hlinkfile"/>
                        </a:rPr>
                        <a:t> Μ </a:t>
                      </a:r>
                      <a:r>
                        <a:rPr lang="el-GR" sz="1400" baseline="0" dirty="0" err="1" smtClean="0">
                          <a:hlinkClick r:id="rId7" action="ppaction://hlinkfile"/>
                        </a:rPr>
                        <a:t>ουσικής</a:t>
                      </a:r>
                      <a:r>
                        <a:rPr lang="el-GR" sz="1400" baseline="0" dirty="0" smtClean="0"/>
                        <a:t>, </a:t>
                      </a:r>
                      <a:r>
                        <a:rPr lang="el-GR" sz="1400" baseline="0" dirty="0" smtClean="0">
                          <a:hlinkClick r:id="rId8" action="ppaction://hlinkfile"/>
                        </a:rPr>
                        <a:t>Μέσων</a:t>
                      </a:r>
                      <a:r>
                        <a:rPr lang="el-GR" sz="1400" baseline="0" dirty="0" smtClean="0"/>
                        <a:t>, </a:t>
                      </a:r>
                      <a:r>
                        <a:rPr lang="el-GR" sz="1400" baseline="0" dirty="0" smtClean="0">
                          <a:hlinkClick r:id="rId9" action="ppaction://hlinkfile"/>
                        </a:rPr>
                        <a:t>Χορού</a:t>
                      </a:r>
                      <a:endParaRPr lang="en-US" sz="1400" dirty="0"/>
                    </a:p>
                  </a:txBody>
                  <a:tcPr/>
                </a:tc>
              </a:tr>
              <a:tr h="257605">
                <a:tc>
                  <a:txBody>
                    <a:bodyPr/>
                    <a:lstStyle/>
                    <a:p>
                      <a:r>
                        <a:rPr lang="el-GR" dirty="0" smtClean="0"/>
                        <a:t>14:00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Παρουσίαση  Προσκεκλημένων</a:t>
                      </a:r>
                      <a:r>
                        <a:rPr lang="el-GR" sz="1400" baseline="0" dirty="0" smtClean="0"/>
                        <a:t> Ιδρυμάτων</a:t>
                      </a:r>
                      <a:endParaRPr lang="en-US" sz="1400" dirty="0"/>
                    </a:p>
                  </a:txBody>
                  <a:tcPr/>
                </a:tc>
              </a:tr>
              <a:tr h="257605">
                <a:tc>
                  <a:txBody>
                    <a:bodyPr/>
                    <a:lstStyle/>
                    <a:p>
                      <a:r>
                        <a:rPr lang="el-GR" dirty="0" smtClean="0"/>
                        <a:t>18:30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hlinkClick r:id="rId10" action="ppaction://hlinkfile"/>
                        </a:rPr>
                        <a:t>Δείπνο</a:t>
                      </a:r>
                      <a:r>
                        <a:rPr lang="el-GR" sz="1400" baseline="0" dirty="0" smtClean="0">
                          <a:hlinkClick r:id="rId10" action="ppaction://hlinkfile"/>
                        </a:rPr>
                        <a:t> Υποδοχής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Εκτέλεση Σεμιναρίου</a:t>
            </a:r>
            <a:br>
              <a:rPr lang="el-GR" dirty="0" smtClean="0"/>
            </a:br>
            <a:r>
              <a:rPr lang="el-GR" sz="27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Το πρόγραμμα 2</a:t>
            </a:r>
            <a:r>
              <a:rPr lang="el-GR" sz="2700" i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η</a:t>
            </a:r>
            <a:r>
              <a:rPr lang="el-GR" sz="27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Ημέρα</a:t>
            </a:r>
            <a:endParaRPr lang="en-US" dirty="0"/>
          </a:p>
        </p:txBody>
      </p:sp>
      <p:pic>
        <p:nvPicPr>
          <p:cNvPr id="9" name="8 - Θέση περιεχομένου" descr="calend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419600"/>
            <a:ext cx="2189182" cy="1808956"/>
          </a:xfrm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8661-FCE9-4961-B447-78E48FD7BA2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  <p:pic>
        <p:nvPicPr>
          <p:cNvPr id="6" name="5 - Εικόνα" descr="shi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248400"/>
            <a:ext cx="643218" cy="455613"/>
          </a:xfrm>
          <a:prstGeom prst="rect">
            <a:avLst/>
          </a:prstGeom>
        </p:spPr>
      </p:pic>
      <p:sp>
        <p:nvSpPr>
          <p:cNvPr id="10" name="9 - Έλλειψη"/>
          <p:cNvSpPr/>
          <p:nvPr/>
        </p:nvSpPr>
        <p:spPr>
          <a:xfrm>
            <a:off x="1143000" y="4953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11 - Εικόνα" descr="Schedule day 0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676400"/>
            <a:ext cx="8382000" cy="2163570"/>
          </a:xfrm>
          <a:prstGeom prst="rect">
            <a:avLst/>
          </a:prstGeom>
        </p:spPr>
      </p:pic>
      <p:sp>
        <p:nvSpPr>
          <p:cNvPr id="13" name="12 - Έλλειψη">
            <a:hlinkClick r:id="rId5" action="ppaction://hlinkfile"/>
          </p:cNvPr>
          <p:cNvSpPr/>
          <p:nvPr/>
        </p:nvSpPr>
        <p:spPr>
          <a:xfrm>
            <a:off x="3810000" y="3505200"/>
            <a:ext cx="914400" cy="457200"/>
          </a:xfrm>
          <a:prstGeom prst="ellipse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:\photos\που πήγαμε\2012 06 Oulu\oulu_06_05_0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4038600"/>
            <a:ext cx="2997200" cy="224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Εκτέλεση Σεμιναρίου</a:t>
            </a:r>
            <a:br>
              <a:rPr lang="el-GR" dirty="0" smtClean="0"/>
            </a:br>
            <a:r>
              <a:rPr lang="el-GR" sz="27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Το πρόγραμμα 3</a:t>
            </a:r>
            <a:r>
              <a:rPr lang="el-GR" sz="2700" i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η</a:t>
            </a:r>
            <a:r>
              <a:rPr lang="el-GR" sz="27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Ημέρα</a:t>
            </a:r>
            <a:endParaRPr lang="en-US" dirty="0"/>
          </a:p>
        </p:txBody>
      </p:sp>
      <p:pic>
        <p:nvPicPr>
          <p:cNvPr id="9" name="8 - Θέση περιεχομένου" descr="calend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419600"/>
            <a:ext cx="2189182" cy="1808956"/>
          </a:xfrm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8661-FCE9-4961-B447-78E48FD7BA2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  <p:pic>
        <p:nvPicPr>
          <p:cNvPr id="6" name="5 - Εικόνα" descr="shi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248400"/>
            <a:ext cx="643218" cy="455613"/>
          </a:xfrm>
          <a:prstGeom prst="rect">
            <a:avLst/>
          </a:prstGeom>
        </p:spPr>
      </p:pic>
      <p:sp>
        <p:nvSpPr>
          <p:cNvPr id="10" name="9 - Έλλειψη"/>
          <p:cNvSpPr/>
          <p:nvPr/>
        </p:nvSpPr>
        <p:spPr>
          <a:xfrm>
            <a:off x="1447800" y="4953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10 - Εικόνα" descr="Schedule day 0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71600"/>
            <a:ext cx="7924800" cy="2460336"/>
          </a:xfrm>
          <a:prstGeom prst="rect">
            <a:avLst/>
          </a:prstGeom>
        </p:spPr>
      </p:pic>
      <p:pic>
        <p:nvPicPr>
          <p:cNvPr id="2050" name="Picture 2" descr="H:\photos\που πήγαμε\2012 06 Oulu\oulu_06_06_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343400"/>
            <a:ext cx="2465388" cy="1849041"/>
          </a:xfrm>
          <a:prstGeom prst="rect">
            <a:avLst/>
          </a:prstGeom>
          <a:noFill/>
        </p:spPr>
      </p:pic>
      <p:sp>
        <p:nvSpPr>
          <p:cNvPr id="14" name="13 - Έλλειψη">
            <a:hlinkClick r:id="rId6" action="ppaction://hlinkfile"/>
          </p:cNvPr>
          <p:cNvSpPr/>
          <p:nvPr/>
        </p:nvSpPr>
        <p:spPr>
          <a:xfrm>
            <a:off x="2362200" y="2209800"/>
            <a:ext cx="990600" cy="533400"/>
          </a:xfrm>
          <a:prstGeom prst="ellipse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- Έλλειψη">
            <a:hlinkClick r:id="rId7" action="ppaction://hlinkfile"/>
          </p:cNvPr>
          <p:cNvSpPr/>
          <p:nvPr/>
        </p:nvSpPr>
        <p:spPr>
          <a:xfrm>
            <a:off x="4572000" y="2895600"/>
            <a:ext cx="990600" cy="533400"/>
          </a:xfrm>
          <a:prstGeom prst="ellipse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Εκτέλεση Σεμιναρίου</a:t>
            </a:r>
            <a:br>
              <a:rPr lang="el-GR" dirty="0" smtClean="0"/>
            </a:br>
            <a:r>
              <a:rPr lang="el-GR" sz="27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Το πρόγραμμα 4</a:t>
            </a:r>
            <a:r>
              <a:rPr lang="el-GR" sz="2700" i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η</a:t>
            </a:r>
            <a:r>
              <a:rPr lang="el-GR" sz="27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Ημέρα</a:t>
            </a:r>
            <a:endParaRPr lang="en-US" dirty="0"/>
          </a:p>
        </p:txBody>
      </p:sp>
      <p:pic>
        <p:nvPicPr>
          <p:cNvPr id="9" name="8 - Θέση περιεχομένου" descr="calend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419600"/>
            <a:ext cx="2189182" cy="1808956"/>
          </a:xfrm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8661-FCE9-4961-B447-78E48FD7BA2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  <p:pic>
        <p:nvPicPr>
          <p:cNvPr id="6" name="5 - Εικόνα" descr="shi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248400"/>
            <a:ext cx="643218" cy="455613"/>
          </a:xfrm>
          <a:prstGeom prst="rect">
            <a:avLst/>
          </a:prstGeom>
        </p:spPr>
      </p:pic>
      <p:sp>
        <p:nvSpPr>
          <p:cNvPr id="10" name="9 - Έλλειψη"/>
          <p:cNvSpPr/>
          <p:nvPr/>
        </p:nvSpPr>
        <p:spPr>
          <a:xfrm>
            <a:off x="1752600" y="4953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15 - Εικόνα" descr="Schedule day 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447800"/>
            <a:ext cx="8077200" cy="2181185"/>
          </a:xfrm>
          <a:prstGeom prst="rect">
            <a:avLst/>
          </a:prstGeom>
        </p:spPr>
      </p:pic>
      <p:sp>
        <p:nvSpPr>
          <p:cNvPr id="14" name="13 - Έλλειψη">
            <a:hlinkClick r:id="rId5" action="ppaction://hlinkfile"/>
          </p:cNvPr>
          <p:cNvSpPr/>
          <p:nvPr/>
        </p:nvSpPr>
        <p:spPr>
          <a:xfrm>
            <a:off x="2057400" y="2209800"/>
            <a:ext cx="990600" cy="533400"/>
          </a:xfrm>
          <a:prstGeom prst="ellipse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- Έλλειψη">
            <a:hlinkClick r:id="rId6" action="ppaction://hlinkfile"/>
          </p:cNvPr>
          <p:cNvSpPr/>
          <p:nvPr/>
        </p:nvSpPr>
        <p:spPr>
          <a:xfrm>
            <a:off x="5486400" y="2971800"/>
            <a:ext cx="914400" cy="457200"/>
          </a:xfrm>
          <a:prstGeom prst="ellipse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- Έλλειψη">
            <a:hlinkClick r:id="rId7" action="ppaction://hlinkfile"/>
          </p:cNvPr>
          <p:cNvSpPr/>
          <p:nvPr/>
        </p:nvSpPr>
        <p:spPr>
          <a:xfrm>
            <a:off x="2514600" y="3200400"/>
            <a:ext cx="990600" cy="533400"/>
          </a:xfrm>
          <a:prstGeom prst="ellipse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:\photos\που πήγαμε\2012 06 Oulu\oulu_06_07_0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7200" y="3810000"/>
            <a:ext cx="4038600" cy="2347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Εκτέλεση Σεμιναρίου</a:t>
            </a:r>
            <a:br>
              <a:rPr lang="el-GR" dirty="0" smtClean="0"/>
            </a:br>
            <a:r>
              <a:rPr lang="el-GR" sz="27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Το πρόγραμμα 5</a:t>
            </a:r>
            <a:r>
              <a:rPr lang="el-GR" sz="2700" i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η</a:t>
            </a:r>
            <a:r>
              <a:rPr lang="el-GR" sz="27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Ημέρα</a:t>
            </a:r>
            <a:endParaRPr lang="en-US" dirty="0"/>
          </a:p>
        </p:txBody>
      </p:sp>
      <p:pic>
        <p:nvPicPr>
          <p:cNvPr id="9" name="8 - Θέση περιεχομένου" descr="calend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2895600"/>
            <a:ext cx="2189182" cy="1808956"/>
          </a:xfrm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8661-FCE9-4961-B447-78E48FD7BA2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  <p:pic>
        <p:nvPicPr>
          <p:cNvPr id="6" name="5 - Εικόνα" descr="shi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248400"/>
            <a:ext cx="643218" cy="455613"/>
          </a:xfrm>
          <a:prstGeom prst="rect">
            <a:avLst/>
          </a:prstGeom>
        </p:spPr>
      </p:pic>
      <p:sp>
        <p:nvSpPr>
          <p:cNvPr id="10" name="9 - Έλλειψη"/>
          <p:cNvSpPr/>
          <p:nvPr/>
        </p:nvSpPr>
        <p:spPr>
          <a:xfrm>
            <a:off x="3505200" y="3429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 descr="H:\photos\που πήγαμε\2012 06 Oulu\oulu_06_06_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371600"/>
            <a:ext cx="3124200" cy="4876800"/>
          </a:xfrm>
          <a:prstGeom prst="rect">
            <a:avLst/>
          </a:prstGeom>
          <a:noFill/>
        </p:spPr>
      </p:pic>
      <p:pic>
        <p:nvPicPr>
          <p:cNvPr id="4098" name="Picture 2" descr="C:\Users\user\Desktop\iky speeach oulu\Schedule day 0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371600"/>
            <a:ext cx="5029199" cy="658999"/>
          </a:xfrm>
          <a:prstGeom prst="rect">
            <a:avLst/>
          </a:prstGeom>
          <a:noFill/>
        </p:spPr>
      </p:pic>
      <p:sp>
        <p:nvSpPr>
          <p:cNvPr id="15" name="14 - Έλλειψη">
            <a:hlinkClick r:id="rId6" action="ppaction://hlinkfile"/>
          </p:cNvPr>
          <p:cNvSpPr/>
          <p:nvPr/>
        </p:nvSpPr>
        <p:spPr>
          <a:xfrm>
            <a:off x="1905000" y="1524000"/>
            <a:ext cx="990600" cy="533400"/>
          </a:xfrm>
          <a:prstGeom prst="ellipse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Τι χρειάζεται για την επιτυχία ενός εκπαιδευτικού Σεμιναρίου;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sz="3600" dirty="0" smtClean="0"/>
              <a:t>Προκαταρκτική Οργάνωση</a:t>
            </a:r>
          </a:p>
          <a:p>
            <a:pPr lvl="1"/>
            <a:r>
              <a:rPr lang="el-GR" b="1" dirty="0" smtClean="0">
                <a:solidFill>
                  <a:srgbClr val="FFFF00"/>
                </a:solidFill>
              </a:rPr>
              <a:t>Λεπτομερής Σχεδιασμός</a:t>
            </a:r>
          </a:p>
          <a:p>
            <a:pPr lvl="1"/>
            <a:r>
              <a:rPr lang="el-GR" dirty="0" smtClean="0"/>
              <a:t>Ενημέρωση από νωρίς</a:t>
            </a:r>
          </a:p>
          <a:p>
            <a:pPr lvl="1"/>
            <a:r>
              <a:rPr lang="el-GR" dirty="0" smtClean="0"/>
              <a:t>Δημιουργία ομαδικού πνεύματος</a:t>
            </a:r>
          </a:p>
          <a:p>
            <a:pPr lvl="1"/>
            <a:r>
              <a:rPr lang="el-GR" dirty="0" smtClean="0"/>
              <a:t>Καθορισμένους στόχους </a:t>
            </a:r>
          </a:p>
          <a:p>
            <a:pPr lvl="1"/>
            <a:r>
              <a:rPr lang="el-GR" dirty="0" smtClean="0"/>
              <a:t>Ανάπτυξη έννοιας σπουδαιότητας στην επιτυχία συμμετοχής</a:t>
            </a:r>
          </a:p>
          <a:p>
            <a:pPr lvl="1"/>
            <a:r>
              <a:rPr lang="el-GR" dirty="0" smtClean="0"/>
              <a:t>Τήρηση λειτουργικών διαδικασιών</a:t>
            </a:r>
          </a:p>
          <a:p>
            <a:pPr lvl="1"/>
            <a:r>
              <a:rPr lang="el-GR" dirty="0" smtClean="0">
                <a:solidFill>
                  <a:srgbClr val="FFFF00"/>
                </a:solidFill>
              </a:rPr>
              <a:t>Ποικιλότητα δραστηριοτήτων </a:t>
            </a:r>
            <a:br>
              <a:rPr lang="el-GR" dirty="0" smtClean="0">
                <a:solidFill>
                  <a:srgbClr val="FFFF00"/>
                </a:solidFill>
              </a:rPr>
            </a:br>
            <a:r>
              <a:rPr lang="el-GR" dirty="0" smtClean="0">
                <a:solidFill>
                  <a:srgbClr val="FFFF00"/>
                </a:solidFill>
              </a:rPr>
              <a:t>(εκπαιδευτικές, πολιτιστικές, τουριστικές, κοινωνικές)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8661-FCE9-4961-B447-78E48FD7BA2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Συμπεράσματα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l-GR" dirty="0" smtClean="0">
                <a:solidFill>
                  <a:schemeClr val="accent1"/>
                </a:solidFill>
              </a:rPr>
              <a:t>Γιατί είναι χρήσιμη η κινητικότητα προσωπικού στο πρόγραμμα </a:t>
            </a:r>
            <a:r>
              <a:rPr lang="en-US" dirty="0" smtClean="0">
                <a:solidFill>
                  <a:schemeClr val="accent1"/>
                </a:solidFill>
              </a:rPr>
              <a:t>ER</a:t>
            </a:r>
            <a:r>
              <a:rPr lang="el-GR" dirty="0" smtClean="0">
                <a:solidFill>
                  <a:schemeClr val="accent1"/>
                </a:solidFill>
              </a:rPr>
              <a:t>Α</a:t>
            </a:r>
            <a:r>
              <a:rPr lang="en-US" dirty="0" smtClean="0">
                <a:solidFill>
                  <a:schemeClr val="accent1"/>
                </a:solidFill>
              </a:rPr>
              <a:t>SMUS</a:t>
            </a:r>
          </a:p>
          <a:p>
            <a:r>
              <a:rPr lang="el-GR" dirty="0" smtClean="0"/>
              <a:t>Άμεση και οριστική λύση τρεχουσών προβλημάτων συνεργασίας</a:t>
            </a:r>
          </a:p>
          <a:p>
            <a:r>
              <a:rPr lang="el-GR" dirty="0" smtClean="0"/>
              <a:t>Διερεύνηση δυνατοτήτων μελλοντικής συνεργασίας</a:t>
            </a:r>
          </a:p>
          <a:p>
            <a:r>
              <a:rPr lang="el-GR" dirty="0" smtClean="0"/>
              <a:t>Νέες γνωριμίες με άλλους  συναδέλφους</a:t>
            </a:r>
          </a:p>
          <a:p>
            <a:r>
              <a:rPr lang="el-GR" dirty="0" smtClean="0"/>
              <a:t>Σύγκριση συστημάτων διοίκησης</a:t>
            </a:r>
          </a:p>
          <a:p>
            <a:r>
              <a:rPr lang="el-GR" dirty="0" smtClean="0"/>
              <a:t>Ενημέρωση  για τις νέες τάσεις και συστήματα στην Ευρωπαϊκή τριτοβάθμια εκπαίδευση  </a:t>
            </a:r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8661-FCE9-4961-B447-78E48FD7BA2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Εικονες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l-GR" sz="3100" dirty="0" smtClean="0"/>
              <a:t>Οργάνωσης, Πανεπιστημίου Όουλου, Φιλανδίας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8661-FCE9-4961-B447-78E48FD7BA2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122" name="Picture 2" descr="C:\Users\user\Desktop\iky speeach oulu\SL384741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00200"/>
            <a:ext cx="83058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SL3847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8382000" cy="5897563"/>
          </a:xfrm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8661-FCE9-4961-B447-78E48FD7BA2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4800" y="4800600"/>
            <a:ext cx="58674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Ευχαριστώ για την προσοχή σας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!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mtClean="0"/>
              <a:t>Προκαταρκτική Οργάνωση</a:t>
            </a:r>
            <a:br>
              <a:rPr lang="el-GR" smtClean="0"/>
            </a:br>
            <a:r>
              <a:rPr lang="el-GR" sz="3600" i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Αποστολή ενημέρωσης από νωρίς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3 - Θέση περιεχομένου" descr="email in 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2100" y="1447800"/>
            <a:ext cx="6413545" cy="4648200"/>
          </a:xfrm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8661-FCE9-4961-B447-78E48FD7BA2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5 - TextBox"/>
          <p:cNvSpPr txBox="1"/>
          <p:nvPr/>
        </p:nvSpPr>
        <p:spPr>
          <a:xfrm>
            <a:off x="4648200" y="2667000"/>
            <a:ext cx="21892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accent2"/>
                </a:solidFill>
              </a:rPr>
              <a:t>Ημερομηνία Αποστολής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1905000" y="2590800"/>
            <a:ext cx="990600" cy="533400"/>
          </a:xfrm>
          <a:prstGeom prst="ellipse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8 - Ευθύγραμμο βέλος σύνδεσης"/>
          <p:cNvCxnSpPr>
            <a:stCxn id="6" idx="1"/>
            <a:endCxn id="7" idx="6"/>
          </p:cNvCxnSpPr>
          <p:nvPr/>
        </p:nvCxnSpPr>
        <p:spPr>
          <a:xfrm rot="10800000" flipV="1">
            <a:off x="2895600" y="2836276"/>
            <a:ext cx="1752600" cy="212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4343400" y="4114800"/>
            <a:ext cx="1678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accent2"/>
                </a:solidFill>
                <a:hlinkClick r:id="rId3" action="ppaction://hlinkfile"/>
              </a:rPr>
              <a:t>Ειδική Ιστοσελίδα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1" name="10 - Έλλειψη"/>
          <p:cNvSpPr/>
          <p:nvPr/>
        </p:nvSpPr>
        <p:spPr>
          <a:xfrm>
            <a:off x="990600" y="4114800"/>
            <a:ext cx="2209800" cy="533400"/>
          </a:xfrm>
          <a:prstGeom prst="ellipse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11 - Ευθύγραμμο βέλος σύνδεσης"/>
          <p:cNvCxnSpPr>
            <a:endCxn id="11" idx="6"/>
          </p:cNvCxnSpPr>
          <p:nvPr/>
        </p:nvCxnSpPr>
        <p:spPr>
          <a:xfrm rot="10800000" flipV="1">
            <a:off x="3200400" y="4262854"/>
            <a:ext cx="1143000" cy="1186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Έλλειψη"/>
          <p:cNvSpPr/>
          <p:nvPr/>
        </p:nvSpPr>
        <p:spPr>
          <a:xfrm>
            <a:off x="1524000" y="4876800"/>
            <a:ext cx="2209800" cy="1143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- TextBox"/>
          <p:cNvSpPr txBox="1"/>
          <p:nvPr/>
        </p:nvSpPr>
        <p:spPr>
          <a:xfrm>
            <a:off x="4724400" y="4648200"/>
            <a:ext cx="2021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accent2"/>
                </a:solidFill>
              </a:rPr>
              <a:t>Εσωτερική Οργάνωση</a:t>
            </a:r>
            <a:endParaRPr lang="en-US" sz="1600" dirty="0">
              <a:solidFill>
                <a:schemeClr val="accent2"/>
              </a:solidFill>
            </a:endParaRPr>
          </a:p>
        </p:txBody>
      </p:sp>
      <p:cxnSp>
        <p:nvCxnSpPr>
          <p:cNvPr id="17" name="16 - Ευθύγραμμο βέλος σύνδεσης"/>
          <p:cNvCxnSpPr>
            <a:stCxn id="16" idx="1"/>
            <a:endCxn id="15" idx="7"/>
          </p:cNvCxnSpPr>
          <p:nvPr/>
        </p:nvCxnSpPr>
        <p:spPr>
          <a:xfrm rot="10800000" flipV="1">
            <a:off x="3410182" y="4817476"/>
            <a:ext cx="1314218" cy="2267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19 - Εικόνα" descr="ship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6248400"/>
            <a:ext cx="643218" cy="455613"/>
          </a:xfrm>
          <a:prstGeom prst="rect">
            <a:avLst/>
          </a:prstGeom>
        </p:spPr>
      </p:pic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  <p:bldP spid="11" grpId="0" animBg="1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Προκαταρκτική Οργάνωση</a:t>
            </a:r>
            <a:br>
              <a:rPr lang="el-GR" dirty="0" smtClean="0"/>
            </a:b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27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Δημιουργία ομαδικού πνεύματος (</a:t>
            </a:r>
            <a:r>
              <a:rPr lang="en-US" sz="27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team building)</a:t>
            </a:r>
            <a:endParaRPr lang="en-US" sz="27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8661-FCE9-4961-B447-78E48FD7BA2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6 - Θέση περιεχομένου" descr="email in 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371601"/>
            <a:ext cx="5502775" cy="2438399"/>
          </a:xfrm>
        </p:spPr>
      </p:pic>
      <p:sp>
        <p:nvSpPr>
          <p:cNvPr id="8" name="7 - TextBox"/>
          <p:cNvSpPr txBox="1"/>
          <p:nvPr/>
        </p:nvSpPr>
        <p:spPr>
          <a:xfrm>
            <a:off x="5334000" y="1752600"/>
            <a:ext cx="273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Reminder </a:t>
            </a:r>
            <a:r>
              <a:rPr lang="el-GR" dirty="0" smtClean="0">
                <a:solidFill>
                  <a:schemeClr val="accent2"/>
                </a:solidFill>
              </a:rPr>
              <a:t>στην 1</a:t>
            </a:r>
            <a:r>
              <a:rPr lang="el-GR" baseline="30000" dirty="0" smtClean="0">
                <a:solidFill>
                  <a:schemeClr val="accent2"/>
                </a:solidFill>
              </a:rPr>
              <a:t>η</a:t>
            </a:r>
            <a:r>
              <a:rPr lang="el-GR" dirty="0" smtClean="0">
                <a:solidFill>
                  <a:schemeClr val="accent2"/>
                </a:solidFill>
              </a:rPr>
              <a:t> Μαρτίου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8 - Έλλειψη"/>
          <p:cNvSpPr/>
          <p:nvPr/>
        </p:nvSpPr>
        <p:spPr>
          <a:xfrm>
            <a:off x="1143000" y="1676400"/>
            <a:ext cx="2209800" cy="685800"/>
          </a:xfrm>
          <a:prstGeom prst="ellipse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9 - Ευθύγραμμο βέλος σύνδεσης"/>
          <p:cNvCxnSpPr>
            <a:stCxn id="8" idx="1"/>
            <a:endCxn id="9" idx="6"/>
          </p:cNvCxnSpPr>
          <p:nvPr/>
        </p:nvCxnSpPr>
        <p:spPr>
          <a:xfrm rot="10800000" flipV="1">
            <a:off x="3352800" y="1937266"/>
            <a:ext cx="1981200" cy="820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4 - Εικόνα" descr="email in 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09" y="2514600"/>
            <a:ext cx="7502343" cy="3511606"/>
          </a:xfrm>
          <a:prstGeom prst="rect">
            <a:avLst/>
          </a:prstGeom>
        </p:spPr>
      </p:pic>
      <p:sp>
        <p:nvSpPr>
          <p:cNvPr id="16" name="15 - TextBox"/>
          <p:cNvSpPr txBox="1"/>
          <p:nvPr/>
        </p:nvSpPr>
        <p:spPr>
          <a:xfrm>
            <a:off x="5076825" y="4012883"/>
            <a:ext cx="3319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2"/>
                </a:solidFill>
                <a:hlinkClick r:id="rId4" action="ppaction://hlinkfile"/>
              </a:rPr>
              <a:t>Ενημέρωση Διεθνούς υποδομής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" name="16 - Έλλειψη"/>
          <p:cNvSpPr/>
          <p:nvPr/>
        </p:nvSpPr>
        <p:spPr>
          <a:xfrm>
            <a:off x="838200" y="2667000"/>
            <a:ext cx="2743200" cy="762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17 - Ευθύγραμμο βέλος σύνδεσης"/>
          <p:cNvCxnSpPr>
            <a:stCxn id="16" idx="1"/>
            <a:endCxn id="17" idx="6"/>
          </p:cNvCxnSpPr>
          <p:nvPr/>
        </p:nvCxnSpPr>
        <p:spPr>
          <a:xfrm rot="10800000">
            <a:off x="3581401" y="3048001"/>
            <a:ext cx="1495425" cy="11495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  <p:pic>
        <p:nvPicPr>
          <p:cNvPr id="26" name="25 - Εικόνα" descr="ship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6248400"/>
            <a:ext cx="643218" cy="455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6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Προκαταρκτική Οργάνωση</a:t>
            </a:r>
            <a:br>
              <a:rPr lang="el-GR" dirty="0" smtClean="0"/>
            </a:br>
            <a:r>
              <a:rPr lang="el-GR" sz="27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Διαδικασία αίτησης –έγκρισης </a:t>
            </a:r>
            <a:endParaRPr lang="en-US" dirty="0"/>
          </a:p>
        </p:txBody>
      </p:sp>
      <p:pic>
        <p:nvPicPr>
          <p:cNvPr id="5" name="4 - Θέση περιεχομένου" descr="email in 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24000"/>
            <a:ext cx="3408886" cy="4525963"/>
          </a:xfrm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8661-FCE9-4961-B447-78E48FD7BA2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5 - Έλλειψη"/>
          <p:cNvSpPr/>
          <p:nvPr/>
        </p:nvSpPr>
        <p:spPr>
          <a:xfrm>
            <a:off x="1219200" y="2286000"/>
            <a:ext cx="2514600" cy="609600"/>
          </a:xfrm>
          <a:prstGeom prst="ellipse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- Έλλειψη"/>
          <p:cNvSpPr/>
          <p:nvPr/>
        </p:nvSpPr>
        <p:spPr>
          <a:xfrm>
            <a:off x="914400" y="3276600"/>
            <a:ext cx="2971800" cy="990600"/>
          </a:xfrm>
          <a:prstGeom prst="ellipse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- Έλλειψη"/>
          <p:cNvSpPr/>
          <p:nvPr/>
        </p:nvSpPr>
        <p:spPr>
          <a:xfrm>
            <a:off x="533400" y="4267200"/>
            <a:ext cx="2514600" cy="609600"/>
          </a:xfrm>
          <a:prstGeom prst="ellipse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- TextBox"/>
          <p:cNvSpPr txBox="1"/>
          <p:nvPr/>
        </p:nvSpPr>
        <p:spPr>
          <a:xfrm>
            <a:off x="5486400" y="18288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2"/>
                </a:solidFill>
              </a:rPr>
              <a:t>Η ημερομηνία της εκπαίδευσης δίδεται εμφανώς στην αρχή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4800600" y="2819400"/>
            <a:ext cx="3962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2"/>
                </a:solidFill>
              </a:rPr>
              <a:t>Highly Interactive Program</a:t>
            </a:r>
            <a:r>
              <a:rPr lang="en-US" dirty="0" smtClean="0">
                <a:solidFill>
                  <a:schemeClr val="accent2"/>
                </a:solidFill>
              </a:rPr>
              <a:t>:</a:t>
            </a:r>
          </a:p>
          <a:p>
            <a:r>
              <a:rPr lang="el-GR" dirty="0" smtClean="0">
                <a:solidFill>
                  <a:schemeClr val="accent2"/>
                </a:solidFill>
              </a:rPr>
              <a:t>Αναλυτικές πληροφορίες για το αντικείμενο της εκπαίδευσης, τον αριθμό συμμετεχόντων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l-GR" dirty="0" smtClean="0">
                <a:solidFill>
                  <a:schemeClr val="accent2"/>
                </a:solidFill>
              </a:rPr>
              <a:t>και την τελική ημερομηνία υποβολή αίτησης</a:t>
            </a:r>
          </a:p>
          <a:p>
            <a:r>
              <a:rPr lang="el-GR" dirty="0" smtClean="0">
                <a:solidFill>
                  <a:schemeClr val="accent2"/>
                </a:solidFill>
              </a:rPr>
              <a:t>Αναφορά σε ιστοσελίδα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5257800" y="4953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2"/>
                </a:solidFill>
              </a:rPr>
              <a:t>Άμεση επιλογή του θέματος της ομιλίας 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4" name="13 - Ευθύγραμμο βέλος σύνδεσης"/>
          <p:cNvCxnSpPr>
            <a:stCxn id="9" idx="1"/>
            <a:endCxn id="6" idx="6"/>
          </p:cNvCxnSpPr>
          <p:nvPr/>
        </p:nvCxnSpPr>
        <p:spPr>
          <a:xfrm rot="10800000" flipV="1">
            <a:off x="3733800" y="2151966"/>
            <a:ext cx="1752600" cy="4388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>
            <a:stCxn id="10" idx="1"/>
            <a:endCxn id="7" idx="6"/>
          </p:cNvCxnSpPr>
          <p:nvPr/>
        </p:nvCxnSpPr>
        <p:spPr>
          <a:xfrm rot="10800000" flipV="1">
            <a:off x="3886200" y="3696562"/>
            <a:ext cx="914400" cy="753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>
            <a:stCxn id="13" idx="1"/>
            <a:endCxn id="8" idx="6"/>
          </p:cNvCxnSpPr>
          <p:nvPr/>
        </p:nvCxnSpPr>
        <p:spPr>
          <a:xfrm rot="10800000">
            <a:off x="3048000" y="4572000"/>
            <a:ext cx="2209800" cy="7041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  <p:pic>
        <p:nvPicPr>
          <p:cNvPr id="25" name="24 - Εικόνα" descr="shi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248400"/>
            <a:ext cx="643218" cy="455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Προκαταρκτική Οργάνωση</a:t>
            </a:r>
            <a:br>
              <a:rPr lang="el-GR" dirty="0" smtClean="0"/>
            </a:br>
            <a:r>
              <a:rPr lang="el-GR" sz="27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Διαδικασία αίτησης –έγκρισης </a:t>
            </a:r>
            <a:endParaRPr lang="en-US" dirty="0"/>
          </a:p>
        </p:txBody>
      </p:sp>
      <p:pic>
        <p:nvPicPr>
          <p:cNvPr id="5" name="4 - Θέση περιεχομένου" descr="email in 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47800"/>
            <a:ext cx="3487471" cy="4525963"/>
          </a:xfrm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365125"/>
          </a:xfrm>
        </p:spPr>
        <p:txBody>
          <a:bodyPr/>
          <a:lstStyle/>
          <a:p>
            <a:fld id="{C2FC8661-FCE9-4961-B447-78E48FD7BA2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5 - Έλλειψη"/>
          <p:cNvSpPr/>
          <p:nvPr/>
        </p:nvSpPr>
        <p:spPr>
          <a:xfrm>
            <a:off x="685800" y="2590800"/>
            <a:ext cx="1295400" cy="838200"/>
          </a:xfrm>
          <a:prstGeom prst="ellipse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6 - Ευθύγραμμο βέλος σύνδεσης"/>
          <p:cNvCxnSpPr>
            <a:stCxn id="8" idx="1"/>
            <a:endCxn id="6" idx="6"/>
          </p:cNvCxnSpPr>
          <p:nvPr/>
        </p:nvCxnSpPr>
        <p:spPr>
          <a:xfrm rot="10800000" flipV="1">
            <a:off x="1981200" y="2075766"/>
            <a:ext cx="3581400" cy="9341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5562600" y="1752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2"/>
                </a:solidFill>
              </a:rPr>
              <a:t>Στοιχεία Ιδρύματος και εκπροσώπου Υποδοχής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228600" y="6096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accent2"/>
                </a:solidFill>
              </a:rPr>
              <a:t>ΕΜΦΑΣΗ ΣΤΙΣ ΛΕΠΤΟΜΕΡΕΙΕΣ ΤΩΝ ΣΤΟΙΧΕΙΩΝ ΠΟΥ ΖΗΤΟΥΝΤΑΙ</a:t>
            </a:r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12" name="11 - Ευθύγραμμο βέλος σύνδεσης"/>
          <p:cNvCxnSpPr>
            <a:stCxn id="11" idx="0"/>
          </p:cNvCxnSpPr>
          <p:nvPr/>
        </p:nvCxnSpPr>
        <p:spPr>
          <a:xfrm rot="5400000" flipH="1" flipV="1">
            <a:off x="1562099" y="5143501"/>
            <a:ext cx="1828800" cy="761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Έλλειψη"/>
          <p:cNvSpPr/>
          <p:nvPr/>
        </p:nvSpPr>
        <p:spPr>
          <a:xfrm>
            <a:off x="457200" y="3429000"/>
            <a:ext cx="1828800" cy="990600"/>
          </a:xfrm>
          <a:prstGeom prst="ellipse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20 - Ευθύγραμμο βέλος σύνδεσης"/>
          <p:cNvCxnSpPr>
            <a:stCxn id="23" idx="1"/>
            <a:endCxn id="19" idx="6"/>
          </p:cNvCxnSpPr>
          <p:nvPr/>
        </p:nvCxnSpPr>
        <p:spPr>
          <a:xfrm rot="10800000" flipV="1">
            <a:off x="2286000" y="3294966"/>
            <a:ext cx="3048000" cy="6293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5334000" y="2971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2"/>
                </a:solidFill>
              </a:rPr>
              <a:t>Στοιχεία Φιλοξενουμένου Ιδρύματος και εκπροσώπου του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9" name="28 - Έλλειψη"/>
          <p:cNvSpPr/>
          <p:nvPr/>
        </p:nvSpPr>
        <p:spPr>
          <a:xfrm>
            <a:off x="457200" y="4401234"/>
            <a:ext cx="1828800" cy="990600"/>
          </a:xfrm>
          <a:prstGeom prst="ellipse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29 - Ευθύγραμμο βέλος σύνδεσης"/>
          <p:cNvCxnSpPr>
            <a:endCxn id="29" idx="6"/>
          </p:cNvCxnSpPr>
          <p:nvPr/>
        </p:nvCxnSpPr>
        <p:spPr>
          <a:xfrm rot="10800000" flipV="1">
            <a:off x="2286000" y="4343400"/>
            <a:ext cx="3200400" cy="5531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- Έλλειψη"/>
          <p:cNvSpPr/>
          <p:nvPr/>
        </p:nvSpPr>
        <p:spPr>
          <a:xfrm>
            <a:off x="533400" y="5207684"/>
            <a:ext cx="3200400" cy="990600"/>
          </a:xfrm>
          <a:prstGeom prst="ellipse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31 - Ευθύγραμμο βέλος σύνδεσης"/>
          <p:cNvCxnSpPr>
            <a:stCxn id="38" idx="1"/>
            <a:endCxn id="31" idx="6"/>
          </p:cNvCxnSpPr>
          <p:nvPr/>
        </p:nvCxnSpPr>
        <p:spPr>
          <a:xfrm rot="10800000" flipV="1">
            <a:off x="3733801" y="5643264"/>
            <a:ext cx="1524001" cy="597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- TextBox"/>
          <p:cNvSpPr txBox="1"/>
          <p:nvPr/>
        </p:nvSpPr>
        <p:spPr>
          <a:xfrm>
            <a:off x="5486400" y="4114800"/>
            <a:ext cx="335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2"/>
                </a:solidFill>
              </a:rPr>
              <a:t>Ειδικές Επιλογές φιλοξενουμένου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8" name="37 - TextBox"/>
          <p:cNvSpPr txBox="1"/>
          <p:nvPr/>
        </p:nvSpPr>
        <p:spPr>
          <a:xfrm>
            <a:off x="5257801" y="51816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2"/>
                </a:solidFill>
              </a:rPr>
              <a:t>Απαραίτητα στοιχεία επικοινωνίας και  τεχνικά στοιχεία για το πρόγραμμα </a:t>
            </a:r>
            <a:r>
              <a:rPr lang="en-US" dirty="0" smtClean="0">
                <a:solidFill>
                  <a:schemeClr val="accent2"/>
                </a:solidFill>
              </a:rPr>
              <a:t>ERASMUS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0" name="3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  <p:bldP spid="19" grpId="0" animBg="1"/>
      <p:bldP spid="23" grpId="0"/>
      <p:bldP spid="29" grpId="0" animBg="1"/>
      <p:bldP spid="31" grpId="0" animBg="1"/>
      <p:bldP spid="33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Προκαταρκτική Οργάνωση</a:t>
            </a:r>
            <a:br>
              <a:rPr lang="el-GR" dirty="0" smtClean="0"/>
            </a:br>
            <a:r>
              <a:rPr lang="el-GR" sz="27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Διαδικασία αίτησης –έγκρισης </a:t>
            </a:r>
            <a:endParaRPr lang="en-US" dirty="0"/>
          </a:p>
        </p:txBody>
      </p:sp>
      <p:pic>
        <p:nvPicPr>
          <p:cNvPr id="7" name="6 - Θέση περιεχομένου" descr="email in 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981200"/>
            <a:ext cx="6353175" cy="2924175"/>
          </a:xfrm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8661-FCE9-4961-B447-78E48FD7BA2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  <p:pic>
        <p:nvPicPr>
          <p:cNvPr id="6" name="5 - Εικόνα" descr="shi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248400"/>
            <a:ext cx="643218" cy="455613"/>
          </a:xfrm>
          <a:prstGeom prst="rect">
            <a:avLst/>
          </a:prstGeom>
        </p:spPr>
      </p:pic>
      <p:sp>
        <p:nvSpPr>
          <p:cNvPr id="8" name="7 - Έλλειψη"/>
          <p:cNvSpPr/>
          <p:nvPr/>
        </p:nvSpPr>
        <p:spPr>
          <a:xfrm>
            <a:off x="5181600" y="1905000"/>
            <a:ext cx="2438400" cy="838200"/>
          </a:xfrm>
          <a:prstGeom prst="ellipse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8 - Ευθύγραμμο βέλος σύνδεσης"/>
          <p:cNvCxnSpPr>
            <a:stCxn id="8" idx="4"/>
            <a:endCxn id="12" idx="0"/>
          </p:cNvCxnSpPr>
          <p:nvPr/>
        </p:nvCxnSpPr>
        <p:spPr>
          <a:xfrm rot="5400000">
            <a:off x="3771900" y="2476500"/>
            <a:ext cx="2362200" cy="2895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2438400" y="51054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2"/>
                </a:solidFill>
              </a:rPr>
              <a:t>Άμεση Απάντηση και έγκριση αίτησης σε σύντομο χρονικό διάστημα 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4" name="13 - Ευθύγραμμο βέλος σύνδεσης"/>
          <p:cNvCxnSpPr>
            <a:stCxn id="19" idx="4"/>
            <a:endCxn id="12" idx="0"/>
          </p:cNvCxnSpPr>
          <p:nvPr/>
        </p:nvCxnSpPr>
        <p:spPr>
          <a:xfrm rot="5400000">
            <a:off x="4419600" y="3124200"/>
            <a:ext cx="1066800" cy="2895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Έλλειψη"/>
          <p:cNvSpPr/>
          <p:nvPr/>
        </p:nvSpPr>
        <p:spPr>
          <a:xfrm>
            <a:off x="5181600" y="3200400"/>
            <a:ext cx="2438400" cy="838200"/>
          </a:xfrm>
          <a:prstGeom prst="ellipse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Προκαταρκτική Οργάνωση</a:t>
            </a:r>
            <a:br>
              <a:rPr lang="el-GR" dirty="0" smtClean="0"/>
            </a:br>
            <a:r>
              <a:rPr lang="el-GR" sz="27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Διαδικασία αίτησης –έγκρισης </a:t>
            </a:r>
            <a:endParaRPr lang="en-US" dirty="0"/>
          </a:p>
        </p:txBody>
      </p:sp>
      <p:pic>
        <p:nvPicPr>
          <p:cNvPr id="9" name="8 - Θέση περιεχομένου" descr="email in 00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1" y="1676400"/>
            <a:ext cx="4800600" cy="4124325"/>
          </a:xfrm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8661-FCE9-4961-B447-78E48FD7BA2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  <p:pic>
        <p:nvPicPr>
          <p:cNvPr id="6" name="5 - Εικόνα" descr="ship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6248400"/>
            <a:ext cx="643218" cy="455613"/>
          </a:xfrm>
          <a:prstGeom prst="rect">
            <a:avLst/>
          </a:prstGeom>
        </p:spPr>
      </p:pic>
      <p:sp>
        <p:nvSpPr>
          <p:cNvPr id="7" name="6 - Έλλειψη"/>
          <p:cNvSpPr/>
          <p:nvPr/>
        </p:nvSpPr>
        <p:spPr>
          <a:xfrm>
            <a:off x="838200" y="2286000"/>
            <a:ext cx="1295400" cy="838200"/>
          </a:xfrm>
          <a:prstGeom prst="ellipse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7 - Ευθύγραμμο βέλος σύνδεσης"/>
          <p:cNvCxnSpPr>
            <a:stCxn id="20" idx="1"/>
            <a:endCxn id="7" idx="6"/>
          </p:cNvCxnSpPr>
          <p:nvPr/>
        </p:nvCxnSpPr>
        <p:spPr>
          <a:xfrm rot="10800000" flipV="1">
            <a:off x="2133600" y="2018674"/>
            <a:ext cx="4343400" cy="6864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>
            <a:stCxn id="21" idx="1"/>
            <a:endCxn id="7" idx="6"/>
          </p:cNvCxnSpPr>
          <p:nvPr/>
        </p:nvCxnSpPr>
        <p:spPr>
          <a:xfrm rot="10800000">
            <a:off x="2133600" y="2705101"/>
            <a:ext cx="4267200" cy="8060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>
            <a:stCxn id="22" idx="1"/>
            <a:endCxn id="7" idx="6"/>
          </p:cNvCxnSpPr>
          <p:nvPr/>
        </p:nvCxnSpPr>
        <p:spPr>
          <a:xfrm rot="10800000">
            <a:off x="2133600" y="2705101"/>
            <a:ext cx="4343400" cy="25901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- TextBox"/>
          <p:cNvSpPr txBox="1"/>
          <p:nvPr/>
        </p:nvSpPr>
        <p:spPr>
          <a:xfrm>
            <a:off x="6477000" y="1295400"/>
            <a:ext cx="21666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hlinkClick r:id="rId5" action="ppaction://hlinkfile"/>
              </a:rPr>
              <a:t>Acceptance Letter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l-GR" sz="1400" i="1" dirty="0" smtClean="0">
                <a:solidFill>
                  <a:schemeClr val="accent2"/>
                </a:solidFill>
              </a:rPr>
              <a:t>Προθεσμίες!</a:t>
            </a:r>
          </a:p>
          <a:p>
            <a:r>
              <a:rPr lang="en-US" sz="1400" i="1" dirty="0" smtClean="0">
                <a:solidFill>
                  <a:schemeClr val="accent2"/>
                </a:solidFill>
              </a:rPr>
              <a:t>A</a:t>
            </a:r>
            <a:r>
              <a:rPr lang="el-GR" sz="1400" i="1" dirty="0" err="1" smtClean="0">
                <a:solidFill>
                  <a:schemeClr val="accent2"/>
                </a:solidFill>
              </a:rPr>
              <a:t>ναφορές</a:t>
            </a:r>
            <a:r>
              <a:rPr lang="el-GR" sz="1400" i="1" dirty="0" smtClean="0">
                <a:solidFill>
                  <a:schemeClr val="accent2"/>
                </a:solidFill>
              </a:rPr>
              <a:t> σε ιστοσελίδες!</a:t>
            </a:r>
          </a:p>
          <a:p>
            <a:r>
              <a:rPr lang="el-GR" sz="1400" i="1" dirty="0" smtClean="0">
                <a:solidFill>
                  <a:schemeClr val="accent2"/>
                </a:solidFill>
              </a:rPr>
              <a:t>Ανάλυση κόστους!</a:t>
            </a:r>
          </a:p>
          <a:p>
            <a:r>
              <a:rPr lang="el-GR" sz="1400" i="1" dirty="0" smtClean="0">
                <a:solidFill>
                  <a:schemeClr val="accent2"/>
                </a:solidFill>
              </a:rPr>
              <a:t>Λεπτομέρειες για Διαμονή!</a:t>
            </a:r>
          </a:p>
          <a:p>
            <a:r>
              <a:rPr lang="el-GR" sz="1400" i="1" dirty="0" smtClean="0">
                <a:solidFill>
                  <a:schemeClr val="accent2"/>
                </a:solidFill>
              </a:rPr>
              <a:t>Πληροφορίες Τουρισμού!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6400800" y="2895600"/>
            <a:ext cx="2438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hlinkClick r:id="rId6" action="ppaction://hlinkfile"/>
              </a:rPr>
              <a:t>List of Participants</a:t>
            </a:r>
            <a:endParaRPr lang="el-GR" dirty="0" smtClean="0">
              <a:solidFill>
                <a:schemeClr val="accent2"/>
              </a:solidFill>
            </a:endParaRPr>
          </a:p>
          <a:p>
            <a:r>
              <a:rPr lang="el-GR" sz="1400" i="1" dirty="0" smtClean="0">
                <a:solidFill>
                  <a:schemeClr val="accent2"/>
                </a:solidFill>
              </a:rPr>
              <a:t>Δίδεται η ευκαιρία αναγνώρισης γνωστών και δημιουργείται ομαδικό πνεύμα εξ αρχής</a:t>
            </a:r>
            <a:endParaRPr lang="en-US" sz="1400" i="1" dirty="0">
              <a:solidFill>
                <a:schemeClr val="accent2"/>
              </a:solidFill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6477000" y="4572000"/>
            <a:ext cx="19506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hlinkClick r:id="rId7" action="ppaction://hlinkfile"/>
              </a:rPr>
              <a:t>Work_Programme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l-GR" sz="1400" i="1" dirty="0" smtClean="0">
                <a:solidFill>
                  <a:schemeClr val="accent2"/>
                </a:solidFill>
              </a:rPr>
              <a:t>Σημαντικό έγγραφο γιατί απαιτείται στην διαδικασία </a:t>
            </a:r>
            <a:r>
              <a:rPr lang="en-US" sz="1400" i="1" dirty="0" smtClean="0">
                <a:solidFill>
                  <a:schemeClr val="accent2"/>
                </a:solidFill>
              </a:rPr>
              <a:t> </a:t>
            </a:r>
            <a:r>
              <a:rPr lang="el-GR" sz="1400" i="1" dirty="0" smtClean="0">
                <a:solidFill>
                  <a:schemeClr val="accent2"/>
                </a:solidFill>
              </a:rPr>
              <a:t>αιτιολόγησης της επίσκεψης</a:t>
            </a:r>
            <a:endParaRPr lang="en-US" sz="1400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Προκαταρκτική Οργάνωση</a:t>
            </a:r>
            <a:br>
              <a:rPr lang="el-GR" dirty="0" smtClean="0"/>
            </a:br>
            <a:r>
              <a:rPr lang="el-GR" sz="27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Ενημερωτικ</a:t>
            </a:r>
            <a:r>
              <a:rPr lang="el-GR" sz="27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ή</a:t>
            </a:r>
            <a:r>
              <a:rPr lang="el-GR" sz="27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Επιστολή 1</a:t>
            </a:r>
            <a:endParaRPr lang="en-US" dirty="0"/>
          </a:p>
        </p:txBody>
      </p:sp>
      <p:pic>
        <p:nvPicPr>
          <p:cNvPr id="9" name="8 - Θέση περιεχομένου" descr="info letter 1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600200"/>
            <a:ext cx="2934023" cy="4525963"/>
          </a:xfrm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8661-FCE9-4961-B447-78E48FD7BA2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Αγγελος Δάβαρης - Τ.Ε.Ι. Πειραιά</a:t>
            </a:r>
            <a:endParaRPr lang="en-US"/>
          </a:p>
        </p:txBody>
      </p:sp>
      <p:pic>
        <p:nvPicPr>
          <p:cNvPr id="6" name="5 - Εικόνα" descr="shi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248400"/>
            <a:ext cx="643218" cy="455613"/>
          </a:xfrm>
          <a:prstGeom prst="rect">
            <a:avLst/>
          </a:prstGeom>
        </p:spPr>
      </p:pic>
      <p:sp>
        <p:nvSpPr>
          <p:cNvPr id="7" name="6 - Έλλειψη"/>
          <p:cNvSpPr/>
          <p:nvPr/>
        </p:nvSpPr>
        <p:spPr>
          <a:xfrm>
            <a:off x="228600" y="2362200"/>
            <a:ext cx="1295400" cy="838200"/>
          </a:xfrm>
          <a:prstGeom prst="ellipse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7 - Ευθύγραμμο βέλος σύνδεσης"/>
          <p:cNvCxnSpPr>
            <a:stCxn id="11" idx="1"/>
            <a:endCxn id="7" idx="6"/>
          </p:cNvCxnSpPr>
          <p:nvPr/>
        </p:nvCxnSpPr>
        <p:spPr>
          <a:xfrm rot="10800000" flipV="1">
            <a:off x="1524000" y="2197388"/>
            <a:ext cx="1905000" cy="5839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9 - Εικόνα" descr="info letter 1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524000"/>
            <a:ext cx="3390900" cy="4657725"/>
          </a:xfrm>
          <a:prstGeom prst="rect">
            <a:avLst/>
          </a:prstGeom>
        </p:spPr>
      </p:pic>
      <p:sp>
        <p:nvSpPr>
          <p:cNvPr id="11" name="10 - TextBox"/>
          <p:cNvSpPr txBox="1"/>
          <p:nvPr/>
        </p:nvSpPr>
        <p:spPr>
          <a:xfrm>
            <a:off x="3429000" y="1905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chemeClr val="accent2"/>
                </a:solidFill>
              </a:rPr>
              <a:t>Πληροφορίες για Διαμονή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3429000" y="434340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chemeClr val="accent2"/>
                </a:solidFill>
              </a:rPr>
              <a:t>Πληροφορίες τοπικών μεταφορικών μέσων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3733800" y="36576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chemeClr val="accent2"/>
                </a:solidFill>
              </a:rPr>
              <a:t>Αναφορές σε ιστοσελίδες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3505200" y="5638800"/>
            <a:ext cx="1400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accent2"/>
                </a:solidFill>
              </a:rPr>
              <a:t>Προθεσμίες!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3429000" y="26670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chemeClr val="accent2"/>
                </a:solidFill>
              </a:rPr>
              <a:t>Οδηγίες Παρουσίασης και επικοινωνίας  </a:t>
            </a:r>
            <a:endParaRPr lang="en-US" sz="1600" dirty="0">
              <a:solidFill>
                <a:schemeClr val="accent2"/>
              </a:solidFill>
            </a:endParaRPr>
          </a:p>
        </p:txBody>
      </p:sp>
      <p:cxnSp>
        <p:nvCxnSpPr>
          <p:cNvPr id="16" name="15 - Ευθύγραμμο βέλος σύνδεσης"/>
          <p:cNvCxnSpPr>
            <a:stCxn id="15" idx="1"/>
            <a:endCxn id="20" idx="7"/>
          </p:cNvCxnSpPr>
          <p:nvPr/>
        </p:nvCxnSpPr>
        <p:spPr>
          <a:xfrm rot="10800000" flipV="1">
            <a:off x="1258094" y="3082499"/>
            <a:ext cx="2170907" cy="8502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Έλλειψη"/>
          <p:cNvSpPr/>
          <p:nvPr/>
        </p:nvSpPr>
        <p:spPr>
          <a:xfrm>
            <a:off x="228600" y="4876800"/>
            <a:ext cx="1295400" cy="838200"/>
          </a:xfrm>
          <a:prstGeom prst="ellipse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- Έλλειψη"/>
          <p:cNvSpPr/>
          <p:nvPr/>
        </p:nvSpPr>
        <p:spPr>
          <a:xfrm>
            <a:off x="152400" y="3810000"/>
            <a:ext cx="1295400" cy="838200"/>
          </a:xfrm>
          <a:prstGeom prst="ellipse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20 - Ευθύγραμμο βέλος σύνδεσης"/>
          <p:cNvCxnSpPr>
            <a:stCxn id="12" idx="1"/>
            <a:endCxn id="17" idx="6"/>
          </p:cNvCxnSpPr>
          <p:nvPr/>
        </p:nvCxnSpPr>
        <p:spPr>
          <a:xfrm rot="10800000" flipV="1">
            <a:off x="1524000" y="4882008"/>
            <a:ext cx="1905000" cy="4138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- Έλλειψη"/>
          <p:cNvSpPr/>
          <p:nvPr/>
        </p:nvSpPr>
        <p:spPr>
          <a:xfrm>
            <a:off x="5257800" y="2362200"/>
            <a:ext cx="1295400" cy="838200"/>
          </a:xfrm>
          <a:prstGeom prst="ellipse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24 - Ευθύγραμμο βέλος σύνδεσης"/>
          <p:cNvCxnSpPr>
            <a:stCxn id="13" idx="0"/>
            <a:endCxn id="24" idx="3"/>
          </p:cNvCxnSpPr>
          <p:nvPr/>
        </p:nvCxnSpPr>
        <p:spPr>
          <a:xfrm rot="5400000" flipH="1" flipV="1">
            <a:off x="4643578" y="2853672"/>
            <a:ext cx="579951" cy="10279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- Έλλειψη"/>
          <p:cNvSpPr/>
          <p:nvPr/>
        </p:nvSpPr>
        <p:spPr>
          <a:xfrm>
            <a:off x="5181600" y="4343400"/>
            <a:ext cx="1295400" cy="838200"/>
          </a:xfrm>
          <a:prstGeom prst="ellipse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28 - Ευθύγραμμο βέλος σύνδεσης"/>
          <p:cNvCxnSpPr>
            <a:stCxn id="14" idx="0"/>
            <a:endCxn id="28" idx="2"/>
          </p:cNvCxnSpPr>
          <p:nvPr/>
        </p:nvCxnSpPr>
        <p:spPr>
          <a:xfrm rot="5400000" flipH="1" flipV="1">
            <a:off x="4255282" y="4712482"/>
            <a:ext cx="876300" cy="9763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  <p:bldP spid="13" grpId="0"/>
      <p:bldP spid="14" grpId="0"/>
      <p:bldP spid="15" grpId="0"/>
      <p:bldP spid="17" grpId="0" animBg="1"/>
      <p:bldP spid="20" grpId="0" animBg="1"/>
      <p:bldP spid="24" grpId="0" animBg="1"/>
      <p:bldP spid="28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1523</TotalTime>
  <Words>595</Words>
  <Application>Microsoft Office PowerPoint</Application>
  <PresentationFormat>Προβολή στην οθόνη (4:3)</PresentationFormat>
  <Paragraphs>152</Paragraphs>
  <Slides>22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22</vt:i4>
      </vt:variant>
    </vt:vector>
  </HeadingPairs>
  <TitlesOfParts>
    <vt:vector size="24" baseType="lpstr">
      <vt:lpstr>Θέμα του Office</vt:lpstr>
      <vt:lpstr>Αποκορύφωμα</vt:lpstr>
      <vt:lpstr>Διαφάνεια 1</vt:lpstr>
      <vt:lpstr>Τι χρειάζεται για την επιτυχία ενός εκπαιδευτικού Σεμιναρίου;</vt:lpstr>
      <vt:lpstr>Προκαταρκτική Οργάνωση  Αποστολή ενημέρωσης από νωρίς</vt:lpstr>
      <vt:lpstr>Προκαταρκτική Οργάνωση  Δημιουργία ομαδικού πνεύματος (team building)</vt:lpstr>
      <vt:lpstr>Προκαταρκτική Οργάνωση Διαδικασία αίτησης –έγκρισης </vt:lpstr>
      <vt:lpstr>Προκαταρκτική Οργάνωση  Διαδικασία αίτησης –έγκρισης </vt:lpstr>
      <vt:lpstr>Προκαταρκτική Οργάνωση  Διαδικασία αίτησης –έγκρισης </vt:lpstr>
      <vt:lpstr>Προκαταρκτική Οργάνωση  Διαδικασία αίτησης –έγκρισης </vt:lpstr>
      <vt:lpstr>Προκαταρκτική Οργάνωση  Ενημερωτική Επιστολή 1</vt:lpstr>
      <vt:lpstr>Προκαταρκτική Οργάνωση  Ενημερωτική Επιστολή 2</vt:lpstr>
      <vt:lpstr>Προκαταρκτική Οργάνωση  Ενημερωτική Επιστολή 3</vt:lpstr>
      <vt:lpstr>Εκτέλεση Σεμιναρίου</vt:lpstr>
      <vt:lpstr>Τι χρειάζεται για την επιτυχία ενός εκπαιδευτικού Σεμιναρίου;</vt:lpstr>
      <vt:lpstr>Τι χρειάζεται για την επιτυχία ενός εκπαιδευτικού Σεμιναρίου;</vt:lpstr>
      <vt:lpstr>Εκτέλεση Σεμιναρίου  Το πρόγραμμα 1η Ημέρα</vt:lpstr>
      <vt:lpstr>Εκτέλεση Σεμιναρίου  Το πρόγραμμα 2η Ημέρα</vt:lpstr>
      <vt:lpstr>Εκτέλεση Σεμιναρίου  Το πρόγραμμα 3η Ημέρα</vt:lpstr>
      <vt:lpstr>Εκτέλεση Σεμιναρίου  Το πρόγραμμα 4η Ημέρα</vt:lpstr>
      <vt:lpstr>Εκτέλεση Σεμιναρίου  Το πρόγραμμα 5η Ημέρα</vt:lpstr>
      <vt:lpstr>Συμπεράσματα</vt:lpstr>
      <vt:lpstr>Εικονες  Οργάνωσης, Πανεπιστημίου Όουλου, Φιλανδίας </vt:lpstr>
      <vt:lpstr>Ευχαριστώ για την προσοχή σας!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Angelo</dc:creator>
  <cp:lastModifiedBy>Angelo</cp:lastModifiedBy>
  <cp:revision>31</cp:revision>
  <dcterms:created xsi:type="dcterms:W3CDTF">2012-12-01T11:02:55Z</dcterms:created>
  <dcterms:modified xsi:type="dcterms:W3CDTF">2012-12-10T07:29:58Z</dcterms:modified>
</cp:coreProperties>
</file>