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5" r:id="rId9"/>
    <p:sldId id="267" r:id="rId10"/>
    <p:sldId id="266" r:id="rId11"/>
    <p:sldId id="268" r:id="rId12"/>
    <p:sldId id="269" r:id="rId13"/>
  </p:sldIdLst>
  <p:sldSz cx="9144000" cy="6858000" type="screen4x3"/>
  <p:notesSz cx="6807200" cy="99393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D7977-DF0D-4875-9383-DBD54E608FE9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l-GR"/>
        </a:p>
      </dgm:t>
    </dgm:pt>
    <dgm:pt modelId="{BD93BDFA-45B0-4D3A-B077-1C547F840E6E}">
      <dgm:prSet custT="1"/>
      <dgm:spPr/>
      <dgm:t>
        <a:bodyPr/>
        <a:lstStyle/>
        <a:p>
          <a:pPr rtl="0"/>
          <a:r>
            <a:rPr lang="el-GR" sz="2000" b="1" i="0" baseline="0" dirty="0" smtClean="0">
              <a:latin typeface="+mj-lt"/>
            </a:rPr>
            <a:t>Σύνολο φοιτητών </a:t>
          </a:r>
          <a:r>
            <a:rPr lang="en-GB" sz="2000" b="1" i="0" baseline="0" dirty="0" smtClean="0">
              <a:latin typeface="+mj-lt"/>
            </a:rPr>
            <a:t>Placements 2007-201</a:t>
          </a:r>
          <a:r>
            <a:rPr lang="el-GR" sz="2000" b="1" i="0" baseline="0" dirty="0" smtClean="0">
              <a:latin typeface="+mj-lt"/>
            </a:rPr>
            <a:t>1 : </a:t>
          </a:r>
          <a:r>
            <a:rPr lang="el-GR" sz="2000" b="1" i="0" baseline="0" dirty="0" smtClean="0">
              <a:solidFill>
                <a:srgbClr val="C00000"/>
              </a:solidFill>
              <a:latin typeface="+mj-lt"/>
            </a:rPr>
            <a:t>1379</a:t>
          </a:r>
          <a:endParaRPr lang="en-GB" sz="2000" b="1" i="0" baseline="0" dirty="0">
            <a:solidFill>
              <a:srgbClr val="C00000"/>
            </a:solidFill>
            <a:latin typeface="+mj-lt"/>
          </a:endParaRPr>
        </a:p>
      </dgm:t>
    </dgm:pt>
    <dgm:pt modelId="{76868BD3-ABCE-4205-81F7-39A4922CF3F1}" type="parTrans" cxnId="{59DF7DE5-2F1D-4FD2-8450-044A5A7F2090}">
      <dgm:prSet/>
      <dgm:spPr/>
      <dgm:t>
        <a:bodyPr/>
        <a:lstStyle/>
        <a:p>
          <a:endParaRPr lang="el-GR"/>
        </a:p>
      </dgm:t>
    </dgm:pt>
    <dgm:pt modelId="{8F5F8C70-C597-4532-B639-4AEC404DB4DB}" type="sibTrans" cxnId="{59DF7DE5-2F1D-4FD2-8450-044A5A7F2090}">
      <dgm:prSet/>
      <dgm:spPr/>
      <dgm:t>
        <a:bodyPr/>
        <a:lstStyle/>
        <a:p>
          <a:endParaRPr lang="el-GR"/>
        </a:p>
      </dgm:t>
    </dgm:pt>
    <dgm:pt modelId="{9AD95EB3-2F6E-4FEB-9524-B2C86781D2A8}" type="pres">
      <dgm:prSet presAssocID="{E42D7977-DF0D-4875-9383-DBD54E608F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EC6EA6E-7B6B-4644-9296-FDB3CE60E082}" type="pres">
      <dgm:prSet presAssocID="{BD93BDFA-45B0-4D3A-B077-1C547F840E6E}" presName="boxAndChildren" presStyleCnt="0"/>
      <dgm:spPr/>
      <dgm:t>
        <a:bodyPr/>
        <a:lstStyle/>
        <a:p>
          <a:endParaRPr lang="el-GR"/>
        </a:p>
      </dgm:t>
    </dgm:pt>
    <dgm:pt modelId="{B693DFA4-5DA1-41EC-88AE-59D3F885D2C2}" type="pres">
      <dgm:prSet presAssocID="{BD93BDFA-45B0-4D3A-B077-1C547F840E6E}" presName="parentTextBox" presStyleLbl="node1" presStyleIdx="0" presStyleCnt="1"/>
      <dgm:spPr/>
      <dgm:t>
        <a:bodyPr/>
        <a:lstStyle/>
        <a:p>
          <a:endParaRPr lang="el-GR"/>
        </a:p>
      </dgm:t>
    </dgm:pt>
  </dgm:ptLst>
  <dgm:cxnLst>
    <dgm:cxn modelId="{A147C120-359A-4E05-A385-4AF482FF4E07}" type="presOf" srcId="{BD93BDFA-45B0-4D3A-B077-1C547F840E6E}" destId="{B693DFA4-5DA1-41EC-88AE-59D3F885D2C2}" srcOrd="0" destOrd="0" presId="urn:microsoft.com/office/officeart/2005/8/layout/process4"/>
    <dgm:cxn modelId="{CDD005B4-AE9C-4695-BA3B-D9DA8B0CE116}" type="presOf" srcId="{E42D7977-DF0D-4875-9383-DBD54E608FE9}" destId="{9AD95EB3-2F6E-4FEB-9524-B2C86781D2A8}" srcOrd="0" destOrd="0" presId="urn:microsoft.com/office/officeart/2005/8/layout/process4"/>
    <dgm:cxn modelId="{59DF7DE5-2F1D-4FD2-8450-044A5A7F2090}" srcId="{E42D7977-DF0D-4875-9383-DBD54E608FE9}" destId="{BD93BDFA-45B0-4D3A-B077-1C547F840E6E}" srcOrd="0" destOrd="0" parTransId="{76868BD3-ABCE-4205-81F7-39A4922CF3F1}" sibTransId="{8F5F8C70-C597-4532-B639-4AEC404DB4DB}"/>
    <dgm:cxn modelId="{5686E7A4-5CB7-4729-ADB8-EB2234D9BDFB}" type="presParOf" srcId="{9AD95EB3-2F6E-4FEB-9524-B2C86781D2A8}" destId="{EEC6EA6E-7B6B-4644-9296-FDB3CE60E082}" srcOrd="0" destOrd="0" presId="urn:microsoft.com/office/officeart/2005/8/layout/process4"/>
    <dgm:cxn modelId="{87A5C65F-DB1C-4565-8CFB-0291CB2B8080}" type="presParOf" srcId="{EEC6EA6E-7B6B-4644-9296-FDB3CE60E082}" destId="{B693DFA4-5DA1-41EC-88AE-59D3F885D2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11B3F1-4417-4B3C-892F-00C1534F7CE5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D78F84C3-7568-41D8-8287-7FB3D291EB7A}">
      <dgm:prSet custT="1"/>
      <dgm:spPr/>
      <dgm:t>
        <a:bodyPr/>
        <a:lstStyle/>
        <a:p>
          <a:pPr rtl="0"/>
          <a:r>
            <a:rPr lang="el-GR" sz="2000" b="0" i="0" dirty="0" smtClean="0">
              <a:solidFill>
                <a:schemeClr val="tx1"/>
              </a:solidFill>
            </a:rPr>
            <a:t>Ευχαριστώ για την προσοχή σας!</a:t>
          </a:r>
          <a:endParaRPr lang="el-GR" sz="2000" dirty="0">
            <a:solidFill>
              <a:schemeClr val="tx1"/>
            </a:solidFill>
          </a:endParaRPr>
        </a:p>
      </dgm:t>
    </dgm:pt>
    <dgm:pt modelId="{CF71DCC0-3F34-49C0-AA11-D89590F427FD}" type="parTrans" cxnId="{D909F9C7-C215-465D-9EFB-C925FC53334A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D85C4D4E-ADFE-4331-950D-E178A44FB3FC}" type="sibTrans" cxnId="{D909F9C7-C215-465D-9EFB-C925FC53334A}">
      <dgm:prSet custT="1"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8F78D7E1-883F-43B8-AEE6-1B27D28ADC98}">
      <dgm:prSet custT="1"/>
      <dgm:spPr/>
      <dgm:t>
        <a:bodyPr/>
        <a:lstStyle/>
        <a:p>
          <a:pPr rtl="0"/>
          <a:r>
            <a:rPr lang="en-US" sz="2000" b="0" i="0" dirty="0" smtClean="0">
              <a:solidFill>
                <a:schemeClr val="tx1"/>
              </a:solidFill>
            </a:rPr>
            <a:t>http//:www.iky.gr</a:t>
          </a:r>
          <a:endParaRPr lang="el-GR" sz="2000" b="0" i="0" dirty="0">
            <a:solidFill>
              <a:schemeClr val="tx1"/>
            </a:solidFill>
          </a:endParaRPr>
        </a:p>
      </dgm:t>
    </dgm:pt>
    <dgm:pt modelId="{16524CD0-D872-416D-9F4A-44CA382CCF89}" type="parTrans" cxnId="{8AC49581-A617-46E1-9226-BDE4D26F5959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03486DA0-A33B-4FF4-8D0E-06EC1A2272B9}" type="sibTrans" cxnId="{8AC49581-A617-46E1-9226-BDE4D26F5959}">
      <dgm:prSet custT="1"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5DF278B7-FBF3-4EED-A84A-C6483EFFC23A}">
      <dgm:prSet custT="1"/>
      <dgm:spPr/>
      <dgm:t>
        <a:bodyPr/>
        <a:lstStyle/>
        <a:p>
          <a:pPr rtl="0"/>
          <a:r>
            <a:rPr lang="en-US" sz="2000" b="0" i="0" dirty="0" smtClean="0">
              <a:solidFill>
                <a:schemeClr val="tx1"/>
              </a:solidFill>
            </a:rPr>
            <a:t>elinamav@iky.gr</a:t>
          </a:r>
          <a:endParaRPr lang="el-GR" sz="2000" dirty="0">
            <a:solidFill>
              <a:schemeClr val="tx1"/>
            </a:solidFill>
          </a:endParaRPr>
        </a:p>
      </dgm:t>
    </dgm:pt>
    <dgm:pt modelId="{5BC235D9-2B28-4255-966D-2FEE3DB2BA6D}" type="parTrans" cxnId="{82B1EE18-A28F-4985-A3C1-5EFF68D4ADA2}">
      <dgm:prSet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752F29A4-2451-4C5D-9330-BE793FE5B887}" type="sibTrans" cxnId="{82B1EE18-A28F-4985-A3C1-5EFF68D4ADA2}">
      <dgm:prSet custT="1"/>
      <dgm:spPr/>
      <dgm:t>
        <a:bodyPr/>
        <a:lstStyle/>
        <a:p>
          <a:endParaRPr lang="el-GR" sz="2000">
            <a:solidFill>
              <a:schemeClr val="tx1"/>
            </a:solidFill>
          </a:endParaRPr>
        </a:p>
      </dgm:t>
    </dgm:pt>
    <dgm:pt modelId="{C2DC0684-4278-449B-8DCD-7070BD47DEF2}" type="pres">
      <dgm:prSet presAssocID="{6B11B3F1-4417-4B3C-892F-00C1534F7C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CD82218-021A-4801-86B8-19DB4FBD84DA}" type="pres">
      <dgm:prSet presAssocID="{D78F84C3-7568-41D8-8287-7FB3D291EB7A}" presName="node" presStyleLbl="node1" presStyleIdx="0" presStyleCnt="3" custScaleX="1357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419D80-ED71-478A-8906-5C7110C3ADFD}" type="pres">
      <dgm:prSet presAssocID="{D85C4D4E-ADFE-4331-950D-E178A44FB3FC}" presName="sibTrans" presStyleLbl="sibTrans2D1" presStyleIdx="0" presStyleCnt="3"/>
      <dgm:spPr/>
      <dgm:t>
        <a:bodyPr/>
        <a:lstStyle/>
        <a:p>
          <a:endParaRPr lang="el-GR"/>
        </a:p>
      </dgm:t>
    </dgm:pt>
    <dgm:pt modelId="{419E6767-27AC-4CF6-8A7D-EBAFACBDF956}" type="pres">
      <dgm:prSet presAssocID="{D85C4D4E-ADFE-4331-950D-E178A44FB3FC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04E43629-49F8-4630-9FB7-63D318F578BB}" type="pres">
      <dgm:prSet presAssocID="{8F78D7E1-883F-43B8-AEE6-1B27D28ADC98}" presName="node" presStyleLbl="node1" presStyleIdx="1" presStyleCnt="3" custScaleX="1410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98719A-681E-4A40-AAE0-9026DC882FDC}" type="pres">
      <dgm:prSet presAssocID="{03486DA0-A33B-4FF4-8D0E-06EC1A2272B9}" presName="sibTrans" presStyleLbl="sibTrans2D1" presStyleIdx="1" presStyleCnt="3"/>
      <dgm:spPr/>
      <dgm:t>
        <a:bodyPr/>
        <a:lstStyle/>
        <a:p>
          <a:endParaRPr lang="el-GR"/>
        </a:p>
      </dgm:t>
    </dgm:pt>
    <dgm:pt modelId="{46F519A4-B5BB-44DD-B888-6016046BA9D3}" type="pres">
      <dgm:prSet presAssocID="{03486DA0-A33B-4FF4-8D0E-06EC1A2272B9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D96089EE-F111-4877-9FA6-06E5BE2FA8EB}" type="pres">
      <dgm:prSet presAssocID="{5DF278B7-FBF3-4EED-A84A-C6483EFFC23A}" presName="node" presStyleLbl="node1" presStyleIdx="2" presStyleCnt="3" custScaleX="14733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412BF0-F99B-4B39-B902-8D2B6839DEF6}" type="pres">
      <dgm:prSet presAssocID="{752F29A4-2451-4C5D-9330-BE793FE5B887}" presName="sibTrans" presStyleLbl="sibTrans2D1" presStyleIdx="2" presStyleCnt="3"/>
      <dgm:spPr/>
      <dgm:t>
        <a:bodyPr/>
        <a:lstStyle/>
        <a:p>
          <a:endParaRPr lang="el-GR"/>
        </a:p>
      </dgm:t>
    </dgm:pt>
    <dgm:pt modelId="{8B48B46B-2F11-4390-932D-BD8192156AEE}" type="pres">
      <dgm:prSet presAssocID="{752F29A4-2451-4C5D-9330-BE793FE5B887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0F3ED0B8-AE14-4967-9232-5949FDDFC9C5}" type="presOf" srcId="{D78F84C3-7568-41D8-8287-7FB3D291EB7A}" destId="{FCD82218-021A-4801-86B8-19DB4FBD84DA}" srcOrd="0" destOrd="0" presId="urn:microsoft.com/office/officeart/2005/8/layout/cycle2"/>
    <dgm:cxn modelId="{E68A9107-C584-4248-9B20-62F7A4359981}" type="presOf" srcId="{03486DA0-A33B-4FF4-8D0E-06EC1A2272B9}" destId="{46F519A4-B5BB-44DD-B888-6016046BA9D3}" srcOrd="1" destOrd="0" presId="urn:microsoft.com/office/officeart/2005/8/layout/cycle2"/>
    <dgm:cxn modelId="{2E247DFB-A47A-41F2-8A72-5255AC9EDE97}" type="presOf" srcId="{752F29A4-2451-4C5D-9330-BE793FE5B887}" destId="{08412BF0-F99B-4B39-B902-8D2B6839DEF6}" srcOrd="0" destOrd="0" presId="urn:microsoft.com/office/officeart/2005/8/layout/cycle2"/>
    <dgm:cxn modelId="{6F3FFCDB-5AE3-4780-B80A-D5F669F1844F}" type="presOf" srcId="{752F29A4-2451-4C5D-9330-BE793FE5B887}" destId="{8B48B46B-2F11-4390-932D-BD8192156AEE}" srcOrd="1" destOrd="0" presId="urn:microsoft.com/office/officeart/2005/8/layout/cycle2"/>
    <dgm:cxn modelId="{D909F9C7-C215-465D-9EFB-C925FC53334A}" srcId="{6B11B3F1-4417-4B3C-892F-00C1534F7CE5}" destId="{D78F84C3-7568-41D8-8287-7FB3D291EB7A}" srcOrd="0" destOrd="0" parTransId="{CF71DCC0-3F34-49C0-AA11-D89590F427FD}" sibTransId="{D85C4D4E-ADFE-4331-950D-E178A44FB3FC}"/>
    <dgm:cxn modelId="{EED16616-A49B-4217-8845-60BE9BFDCBB3}" type="presOf" srcId="{5DF278B7-FBF3-4EED-A84A-C6483EFFC23A}" destId="{D96089EE-F111-4877-9FA6-06E5BE2FA8EB}" srcOrd="0" destOrd="0" presId="urn:microsoft.com/office/officeart/2005/8/layout/cycle2"/>
    <dgm:cxn modelId="{A9D50518-9424-4F1E-91DA-C1407A92A353}" type="presOf" srcId="{03486DA0-A33B-4FF4-8D0E-06EC1A2272B9}" destId="{DC98719A-681E-4A40-AAE0-9026DC882FDC}" srcOrd="0" destOrd="0" presId="urn:microsoft.com/office/officeart/2005/8/layout/cycle2"/>
    <dgm:cxn modelId="{F0A0ACC8-E5FA-4F37-8A34-6992C51A1E55}" type="presOf" srcId="{6B11B3F1-4417-4B3C-892F-00C1534F7CE5}" destId="{C2DC0684-4278-449B-8DCD-7070BD47DEF2}" srcOrd="0" destOrd="0" presId="urn:microsoft.com/office/officeart/2005/8/layout/cycle2"/>
    <dgm:cxn modelId="{C130EA3D-301B-47AF-82AE-BF9C9D4ED5B0}" type="presOf" srcId="{D85C4D4E-ADFE-4331-950D-E178A44FB3FC}" destId="{4B419D80-ED71-478A-8906-5C7110C3ADFD}" srcOrd="0" destOrd="0" presId="urn:microsoft.com/office/officeart/2005/8/layout/cycle2"/>
    <dgm:cxn modelId="{BBA42D5D-752A-4ECB-ACE5-43F35FFD5C6F}" type="presOf" srcId="{8F78D7E1-883F-43B8-AEE6-1B27D28ADC98}" destId="{04E43629-49F8-4630-9FB7-63D318F578BB}" srcOrd="0" destOrd="0" presId="urn:microsoft.com/office/officeart/2005/8/layout/cycle2"/>
    <dgm:cxn modelId="{8AC49581-A617-46E1-9226-BDE4D26F5959}" srcId="{6B11B3F1-4417-4B3C-892F-00C1534F7CE5}" destId="{8F78D7E1-883F-43B8-AEE6-1B27D28ADC98}" srcOrd="1" destOrd="0" parTransId="{16524CD0-D872-416D-9F4A-44CA382CCF89}" sibTransId="{03486DA0-A33B-4FF4-8D0E-06EC1A2272B9}"/>
    <dgm:cxn modelId="{E1792E92-3596-4E10-BFC8-DE980596EED2}" type="presOf" srcId="{D85C4D4E-ADFE-4331-950D-E178A44FB3FC}" destId="{419E6767-27AC-4CF6-8A7D-EBAFACBDF956}" srcOrd="1" destOrd="0" presId="urn:microsoft.com/office/officeart/2005/8/layout/cycle2"/>
    <dgm:cxn modelId="{82B1EE18-A28F-4985-A3C1-5EFF68D4ADA2}" srcId="{6B11B3F1-4417-4B3C-892F-00C1534F7CE5}" destId="{5DF278B7-FBF3-4EED-A84A-C6483EFFC23A}" srcOrd="2" destOrd="0" parTransId="{5BC235D9-2B28-4255-966D-2FEE3DB2BA6D}" sibTransId="{752F29A4-2451-4C5D-9330-BE793FE5B887}"/>
    <dgm:cxn modelId="{0727D071-7142-4EAE-A672-E1E0720026E2}" type="presParOf" srcId="{C2DC0684-4278-449B-8DCD-7070BD47DEF2}" destId="{FCD82218-021A-4801-86B8-19DB4FBD84DA}" srcOrd="0" destOrd="0" presId="urn:microsoft.com/office/officeart/2005/8/layout/cycle2"/>
    <dgm:cxn modelId="{7B3F18DD-259F-4DD4-83DB-6CEAEADD0D9D}" type="presParOf" srcId="{C2DC0684-4278-449B-8DCD-7070BD47DEF2}" destId="{4B419D80-ED71-478A-8906-5C7110C3ADFD}" srcOrd="1" destOrd="0" presId="urn:microsoft.com/office/officeart/2005/8/layout/cycle2"/>
    <dgm:cxn modelId="{701ACC9E-08D6-41A0-A04E-EC610DEF9745}" type="presParOf" srcId="{4B419D80-ED71-478A-8906-5C7110C3ADFD}" destId="{419E6767-27AC-4CF6-8A7D-EBAFACBDF956}" srcOrd="0" destOrd="0" presId="urn:microsoft.com/office/officeart/2005/8/layout/cycle2"/>
    <dgm:cxn modelId="{E2B7BB83-93FA-4E9A-A9DE-BF2B90912F70}" type="presParOf" srcId="{C2DC0684-4278-449B-8DCD-7070BD47DEF2}" destId="{04E43629-49F8-4630-9FB7-63D318F578BB}" srcOrd="2" destOrd="0" presId="urn:microsoft.com/office/officeart/2005/8/layout/cycle2"/>
    <dgm:cxn modelId="{CC523FC7-432D-4767-8DBB-D03AB05B96E1}" type="presParOf" srcId="{C2DC0684-4278-449B-8DCD-7070BD47DEF2}" destId="{DC98719A-681E-4A40-AAE0-9026DC882FDC}" srcOrd="3" destOrd="0" presId="urn:microsoft.com/office/officeart/2005/8/layout/cycle2"/>
    <dgm:cxn modelId="{B6E36A17-B21E-45D7-A210-75195CE8BCEB}" type="presParOf" srcId="{DC98719A-681E-4A40-AAE0-9026DC882FDC}" destId="{46F519A4-B5BB-44DD-B888-6016046BA9D3}" srcOrd="0" destOrd="0" presId="urn:microsoft.com/office/officeart/2005/8/layout/cycle2"/>
    <dgm:cxn modelId="{9240C47F-FB5E-4824-AE64-8A3160C5DA5C}" type="presParOf" srcId="{C2DC0684-4278-449B-8DCD-7070BD47DEF2}" destId="{D96089EE-F111-4877-9FA6-06E5BE2FA8EB}" srcOrd="4" destOrd="0" presId="urn:microsoft.com/office/officeart/2005/8/layout/cycle2"/>
    <dgm:cxn modelId="{BFA7320C-819A-4282-B9A6-314072A9B17B}" type="presParOf" srcId="{C2DC0684-4278-449B-8DCD-7070BD47DEF2}" destId="{08412BF0-F99B-4B39-B902-8D2B6839DEF6}" srcOrd="5" destOrd="0" presId="urn:microsoft.com/office/officeart/2005/8/layout/cycle2"/>
    <dgm:cxn modelId="{54F7D2DF-0B80-4A40-8982-4DBDE5D18CFC}" type="presParOf" srcId="{08412BF0-F99B-4B39-B902-8D2B6839DEF6}" destId="{8B48B46B-2F11-4390-932D-BD8192156AE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93DFA4-5DA1-41EC-88AE-59D3F885D2C2}">
      <dsp:nvSpPr>
        <dsp:cNvPr id="0" name=""/>
        <dsp:cNvSpPr/>
      </dsp:nvSpPr>
      <dsp:spPr>
        <a:xfrm>
          <a:off x="0" y="0"/>
          <a:ext cx="3312368" cy="117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0" kern="1200" baseline="0" dirty="0" smtClean="0">
              <a:latin typeface="+mj-lt"/>
            </a:rPr>
            <a:t>Σύνολο φοιτητών </a:t>
          </a:r>
          <a:r>
            <a:rPr lang="en-GB" sz="2000" b="1" i="0" kern="1200" baseline="0" dirty="0" smtClean="0">
              <a:latin typeface="+mj-lt"/>
            </a:rPr>
            <a:t>Placements 2007-201</a:t>
          </a:r>
          <a:r>
            <a:rPr lang="el-GR" sz="2000" b="1" i="0" kern="1200" baseline="0" dirty="0" smtClean="0">
              <a:latin typeface="+mj-lt"/>
            </a:rPr>
            <a:t>1 : </a:t>
          </a:r>
          <a:r>
            <a:rPr lang="el-GR" sz="2000" b="1" i="0" kern="1200" baseline="0" dirty="0" smtClean="0">
              <a:solidFill>
                <a:srgbClr val="C00000"/>
              </a:solidFill>
              <a:latin typeface="+mj-lt"/>
            </a:rPr>
            <a:t>1379</a:t>
          </a:r>
          <a:endParaRPr lang="en-GB" sz="2000" b="1" i="0" kern="1200" baseline="0" dirty="0">
            <a:solidFill>
              <a:srgbClr val="C00000"/>
            </a:solidFill>
            <a:latin typeface="+mj-lt"/>
          </a:endParaRPr>
        </a:p>
      </dsp:txBody>
      <dsp:txXfrm>
        <a:off x="0" y="0"/>
        <a:ext cx="3312368" cy="11749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82218-021A-4801-86B8-19DB4FBD84DA}">
      <dsp:nvSpPr>
        <dsp:cNvPr id="0" name=""/>
        <dsp:cNvSpPr/>
      </dsp:nvSpPr>
      <dsp:spPr>
        <a:xfrm>
          <a:off x="2586382" y="850"/>
          <a:ext cx="2887272" cy="2127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i="0" kern="1200" dirty="0" smtClean="0">
              <a:solidFill>
                <a:schemeClr val="tx1"/>
              </a:solidFill>
            </a:rPr>
            <a:t>Ευχαριστώ για την προσοχή σας!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2586382" y="850"/>
        <a:ext cx="2887272" cy="2127013"/>
      </dsp:txXfrm>
    </dsp:sp>
    <dsp:sp modelId="{4B419D80-ED71-478A-8906-5C7110C3ADFD}">
      <dsp:nvSpPr>
        <dsp:cNvPr id="0" name=""/>
        <dsp:cNvSpPr/>
      </dsp:nvSpPr>
      <dsp:spPr>
        <a:xfrm rot="3600000">
          <a:off x="4574137" y="2074489"/>
          <a:ext cx="492624" cy="71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solidFill>
              <a:schemeClr val="tx1"/>
            </a:solidFill>
          </a:endParaRPr>
        </a:p>
      </dsp:txBody>
      <dsp:txXfrm rot="3600000">
        <a:off x="4574137" y="2074489"/>
        <a:ext cx="492624" cy="717867"/>
      </dsp:txXfrm>
    </dsp:sp>
    <dsp:sp modelId="{04E43629-49F8-4630-9FB7-63D318F578BB}">
      <dsp:nvSpPr>
        <dsp:cNvPr id="0" name=""/>
        <dsp:cNvSpPr/>
      </dsp:nvSpPr>
      <dsp:spPr>
        <a:xfrm>
          <a:off x="4128300" y="2768680"/>
          <a:ext cx="2999450" cy="2127013"/>
        </a:xfrm>
        <a:prstGeom prst="ellipse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solidFill>
                <a:schemeClr val="tx1"/>
              </a:solidFill>
            </a:rPr>
            <a:t>http//:www.iky.gr</a:t>
          </a:r>
          <a:endParaRPr lang="el-GR" sz="2000" b="0" i="0" kern="1200" dirty="0">
            <a:solidFill>
              <a:schemeClr val="tx1"/>
            </a:solidFill>
          </a:endParaRPr>
        </a:p>
      </dsp:txBody>
      <dsp:txXfrm>
        <a:off x="4128300" y="2768680"/>
        <a:ext cx="2999450" cy="2127013"/>
      </dsp:txXfrm>
    </dsp:sp>
    <dsp:sp modelId="{DC98719A-681E-4A40-AAE0-9026DC882FDC}">
      <dsp:nvSpPr>
        <dsp:cNvPr id="0" name=""/>
        <dsp:cNvSpPr/>
      </dsp:nvSpPr>
      <dsp:spPr>
        <a:xfrm rot="10800000">
          <a:off x="4031240" y="3473253"/>
          <a:ext cx="68589" cy="71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solidFill>
              <a:schemeClr val="tx1"/>
            </a:solidFill>
          </a:endParaRPr>
        </a:p>
      </dsp:txBody>
      <dsp:txXfrm rot="10800000">
        <a:off x="4031240" y="3473253"/>
        <a:ext cx="68589" cy="717867"/>
      </dsp:txXfrm>
    </dsp:sp>
    <dsp:sp modelId="{D96089EE-F111-4877-9FA6-06E5BE2FA8EB}">
      <dsp:nvSpPr>
        <dsp:cNvPr id="0" name=""/>
        <dsp:cNvSpPr/>
      </dsp:nvSpPr>
      <dsp:spPr>
        <a:xfrm>
          <a:off x="865136" y="2768680"/>
          <a:ext cx="3133750" cy="2127013"/>
        </a:xfrm>
        <a:prstGeom prst="ellipse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solidFill>
                <a:schemeClr val="tx1"/>
              </a:solidFill>
            </a:rPr>
            <a:t>elinamav@iky.gr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865136" y="2768680"/>
        <a:ext cx="3133750" cy="2127013"/>
      </dsp:txXfrm>
    </dsp:sp>
    <dsp:sp modelId="{08412BF0-F99B-4B39-B902-8D2B6839DEF6}">
      <dsp:nvSpPr>
        <dsp:cNvPr id="0" name=""/>
        <dsp:cNvSpPr/>
      </dsp:nvSpPr>
      <dsp:spPr>
        <a:xfrm rot="18000000">
          <a:off x="2982941" y="2095558"/>
          <a:ext cx="488965" cy="7178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>
            <a:solidFill>
              <a:schemeClr val="tx1"/>
            </a:solidFill>
          </a:endParaRPr>
        </a:p>
      </dsp:txBody>
      <dsp:txXfrm rot="18000000">
        <a:off x="2982941" y="2095558"/>
        <a:ext cx="488965" cy="717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4E18-48AE-470F-B500-A439B38B5802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EDA7-7A63-465A-9840-D4D3380107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F1ADC-E685-483D-B98D-7141A39E2615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6A9E-C69D-4BA2-92D2-0BDC4C30F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6A9E-C69D-4BA2-92D2-0BDC4C30FCB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889821-6627-44EB-9B29-090227B396C0}" type="datetimeFigureOut">
              <a:rPr lang="el-GR" smtClean="0"/>
              <a:pPr/>
              <a:t>16/10/2012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2EF879-314F-4E91-8A49-D5A46CBF51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oleObject" Target="../embeddings/oleObject12.bin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5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924266"/>
          </a:xfrm>
        </p:spPr>
        <p:txBody>
          <a:bodyPr>
            <a:noAutofit/>
          </a:bodyPr>
          <a:lstStyle/>
          <a:p>
            <a:r>
              <a:rPr lang="el-GR" sz="2000" dirty="0" smtClean="0"/>
              <a:t>ΘΕΜΑΤΙΚΗ ΕΚΔΗΛΩΣΗ </a:t>
            </a:r>
            <a:r>
              <a:rPr lang="en-US" sz="2000" dirty="0" smtClean="0"/>
              <a:t>ERASMUS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« KOIN</a:t>
            </a:r>
            <a:r>
              <a:rPr lang="el-GR" sz="2000" dirty="0" smtClean="0"/>
              <a:t>ΩΝΙΚΕΣ ΔΕΞΙΟΤΗΤΕΣ ΚΑΙ ΔΥΝΑΤΟΤΗΤΕΣ ΑΠΑΣΧΟΛΗΣΗΣ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l-GR" sz="2000" dirty="0" smtClean="0"/>
              <a:t>ΠΩΣ ΜΠΟΡΟΥΝ ΟΙ ΦΟΙΤΗΤΕΣ ΝΑ ΕΠΩΦΕΛΗΘΟΥΝ ΑΠΟ ΤΗΝ ΠΡΑΚΤΙΚΗ ΑΣΚΗΣΗ </a:t>
            </a:r>
            <a:r>
              <a:rPr lang="en-US" sz="2000" dirty="0" smtClean="0"/>
              <a:t>ERASMUS”</a:t>
            </a:r>
            <a:br>
              <a:rPr lang="en-US" sz="2000" dirty="0" smtClean="0"/>
            </a:br>
            <a:r>
              <a:rPr lang="en-US" sz="2000" dirty="0" smtClean="0"/>
              <a:t>E</a:t>
            </a:r>
            <a:r>
              <a:rPr lang="el-GR" sz="2000" dirty="0" smtClean="0"/>
              <a:t>ΙΕ, Τετάρτη 17 Οκτωβρίου 2012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l-GR" sz="2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fr-FR" sz="2600" dirty="0" smtClean="0">
                <a:solidFill>
                  <a:srgbClr val="FF0000"/>
                </a:solidFill>
              </a:rPr>
              <a:t>« H </a:t>
            </a:r>
            <a:r>
              <a:rPr lang="el-GR" sz="2600" dirty="0" smtClean="0">
                <a:solidFill>
                  <a:srgbClr val="FF0000"/>
                </a:solidFill>
              </a:rPr>
              <a:t>πρακτική άσκηση </a:t>
            </a:r>
            <a:r>
              <a:rPr lang="en-US" sz="2600" dirty="0" smtClean="0">
                <a:solidFill>
                  <a:srgbClr val="FF0000"/>
                </a:solidFill>
              </a:rPr>
              <a:t>ERASMUS</a:t>
            </a:r>
            <a:r>
              <a:rPr lang="el-GR" sz="2600" dirty="0" smtClean="0">
                <a:solidFill>
                  <a:srgbClr val="FF0000"/>
                </a:solidFill>
              </a:rPr>
              <a:t> ως εφόδιο για την αγορά εργασίας»</a:t>
            </a:r>
          </a:p>
          <a:p>
            <a:endParaRPr lang="el-GR" dirty="0"/>
          </a:p>
          <a:p>
            <a:endParaRPr lang="el-GR" sz="1100" dirty="0" smtClean="0"/>
          </a:p>
          <a:p>
            <a:endParaRPr lang="el-GR" sz="1100" dirty="0"/>
          </a:p>
          <a:p>
            <a:pPr algn="r"/>
            <a:endParaRPr lang="el-GR" sz="1200" i="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r"/>
            <a:endParaRPr lang="el-GR" sz="1200" i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r"/>
            <a:r>
              <a:rPr lang="el-G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Ελίνα </a:t>
            </a:r>
            <a:r>
              <a:rPr lang="el-GR" sz="12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Μαυρογιώργου</a:t>
            </a:r>
            <a:r>
              <a:rPr lang="el-G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IKY-</a:t>
            </a:r>
            <a:r>
              <a:rPr lang="el-G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Ελληνική Εθνική Μονάδα Προγράμματος «Δια Βίου Μάθηση»</a:t>
            </a:r>
            <a:r>
              <a:rPr lang="en-US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/</a:t>
            </a:r>
            <a:r>
              <a:rPr lang="el-G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Υπεύθυνη Εντατικών Προγραμμάτων</a:t>
            </a:r>
            <a:r>
              <a:rPr lang="en-US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l-G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Πρακτικής Άσκησης </a:t>
            </a:r>
            <a:r>
              <a:rPr lang="en-US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ERASMUS</a:t>
            </a:r>
            <a:endParaRPr lang="el-GR" sz="1200" i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endParaRPr lang="el-GR" sz="1200" dirty="0">
              <a:latin typeface="+mj-lt"/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8143900" y="0"/>
          <a:ext cx="1000100" cy="889512"/>
        </p:xfrm>
        <a:graphic>
          <a:graphicData uri="http://schemas.openxmlformats.org/presentationml/2006/ole">
            <p:oleObj spid="_x0000_s6145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928694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Η πρακτική άσκηση </a:t>
            </a:r>
            <a:r>
              <a:rPr lang="fr-FR" sz="2400" b="1" dirty="0" smtClean="0"/>
              <a:t>E</a:t>
            </a:r>
            <a:r>
              <a:rPr lang="en-US" sz="2400" b="1" dirty="0" smtClean="0"/>
              <a:t>RASMUS </a:t>
            </a:r>
            <a:r>
              <a:rPr lang="el-GR" sz="2400" b="1" dirty="0" smtClean="0"/>
              <a:t>ως εφαλτήριο για τον κόσμο της εργασίας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sz="2200" dirty="0" smtClean="0"/>
              <a:t>Απόκτηση εμπειρίας προστίθεται στο </a:t>
            </a:r>
            <a:r>
              <a:rPr lang="en-US" sz="2200" dirty="0" smtClean="0"/>
              <a:t>CV</a:t>
            </a:r>
            <a:endParaRPr lang="el-GR" sz="2200" dirty="0" smtClean="0"/>
          </a:p>
          <a:p>
            <a:r>
              <a:rPr lang="el-GR" sz="2200" dirty="0" smtClean="0"/>
              <a:t>Προγράμματα σπουδών με ενσωματωμένη περίοδο πρακτικής άσκησης αυξάνουν τις πιθανότητες απασχόλησης κατά 44,5%*</a:t>
            </a:r>
          </a:p>
          <a:p>
            <a:r>
              <a:rPr lang="el-GR" sz="2200" dirty="0" smtClean="0"/>
              <a:t>Εξεύρεση εργασίας στο εξωτερικό</a:t>
            </a:r>
          </a:p>
          <a:p>
            <a:pPr>
              <a:buNone/>
            </a:pPr>
            <a:r>
              <a:rPr lang="el-GR" sz="2200" dirty="0" smtClean="0"/>
              <a:t>Οι εταιρείες προτιμούν άτομα με διεθνή εμπειρία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>
              <a:buNone/>
            </a:pPr>
            <a:r>
              <a:rPr lang="el-GR" sz="2200" dirty="0" smtClean="0"/>
              <a:t>προσαρμόζονται ευκολότερα στις αλλαγές, είναι ανεκτικοί στη διαφορετικότητα, γνωρίζουν καλά</a:t>
            </a:r>
            <a:r>
              <a:rPr lang="en-US" sz="2200" dirty="0" smtClean="0"/>
              <a:t>, </a:t>
            </a:r>
            <a:r>
              <a:rPr lang="el-GR" sz="2200" dirty="0" smtClean="0"/>
              <a:t>ξ. γλώσσες, έχουν ευρύτερη οπτική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l-GR" sz="1600" dirty="0" smtClean="0"/>
              <a:t>*  Αν.καθ.  Καραμεσσίνη Μαρία-2010,  Πάντειο Πανεπιστήμιο -</a:t>
            </a:r>
            <a:r>
              <a:rPr lang="en-US" sz="1600" i="1" dirty="0" smtClean="0"/>
              <a:t>http</a:t>
            </a:r>
            <a:r>
              <a:rPr lang="en-US" sz="1600" i="1" dirty="0" smtClean="0"/>
              <a:t>://eprints.Ise.ac.uk/26364/1/GreeSE32.pdf</a:t>
            </a:r>
            <a:endParaRPr lang="el-GR" sz="1600" i="1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2530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«</a:t>
            </a:r>
            <a:r>
              <a:rPr lang="en-US" dirty="0" smtClean="0"/>
              <a:t>Brain drain or brain gain?</a:t>
            </a:r>
            <a:r>
              <a:rPr lang="el-GR" dirty="0" smtClean="0"/>
              <a:t>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l-GR" dirty="0" smtClean="0"/>
              <a:t>Δημιουργία δικτύων στο εξωτερικό-βελτίωση της εικόνας της χώρας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Προώθηση νέων ιδεών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Απόκτηση τεχνογνωσίας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Επένδυση για την Ελλάδα</a:t>
            </a:r>
          </a:p>
          <a:p>
            <a:pPr>
              <a:buNone/>
            </a:pPr>
            <a:endParaRPr lang="el-GR" dirty="0" smtClean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3554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899592" y="1196752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5 - Εικόνα" descr="EU_flag_LLP_EN-0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4578" name="Acrobat Document" r:id="rId10" imgW="2340000" imgH="208116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ΣΤΡΑΤΗΓΙΚΗ ΕΕ / ΕΥΡΩΠΗ 2020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ΚΑΤΑΠΟΛΕΜΗΣΗ ΤΗΣ ΑΝΕΡΓΙΑΣ ΤΩΝ ΝΕΩΝ</a:t>
            </a:r>
          </a:p>
          <a:p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ΧΡΗΜΑΤΟΔΟΤΗΣΗ ΜΕΣΩ ΕΥΡΩΠΑΪΚΟΥ ΤΑΜΕΙΟΥ ΚΟΙΝΩΝΙΚΗΣ ΣΤΗΡΙΞΗΣ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ESF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ΠΙΧΕΙΡΗΣΙΑΚΟ ΠΡΟΓΡΑΜΜΑ ΕΚΠΑΙΔΕΥΣΗ ΚΑΙ ΔΙΑ ΒΙΟΥ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ΜΑΘΗΣΗ, 2007-2013 (ΥΠΑΙ.Θ.Π.Α)</a:t>
            </a:r>
          </a:p>
          <a:p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ΠΡΟΓΡΑΜΜΑ ΑΠΟΚΤΗΣΗΣ ΕΡΓΑΣΙΑΚΗΣ ΕΜΠΕΙΡΙΑΣ ΓΙΑ ΝΕΟΣΕΙΡΧΟΜΕΝΟΥΣ ΣΤΗΝ </a:t>
            </a:r>
            <a:r>
              <a:rPr lang="el-GR" sz="2400" smtClean="0">
                <a:solidFill>
                  <a:schemeClr val="tx2">
                    <a:lumMod val="75000"/>
                  </a:schemeClr>
                </a:solidFill>
              </a:rPr>
              <a:t>ΑΓΟΡΑ ΕΡΓΑΣΙΑΣ,</a:t>
            </a:r>
            <a:r>
              <a:rPr lang="el-GR" sz="240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2010 ΟΑΕΔ)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</a:rPr>
              <a:t>YOUTH OPPORTUNITIES INITIATIVE</a:t>
            </a:r>
            <a:endParaRPr lang="el-GR" sz="2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“YOUR FIRST EURES JOB”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LLP ERASMUS/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LdV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placements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ERASMUS FOR YOUNG ENTREPRENEURS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EUROPEAN VOLUNTARY SERVICE</a:t>
            </a:r>
          </a:p>
          <a:p>
            <a:endParaRPr lang="en-US" dirty="0" smtClean="0"/>
          </a:p>
          <a:p>
            <a:endParaRPr lang="el-GR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5124" name="Acrobat Document" r:id="rId4" imgW="2340000" imgH="2081160" progId="AcroExch.Document.7">
              <p:embed/>
            </p:oleObj>
          </a:graphicData>
        </a:graphic>
      </p:graphicFrame>
      <p:pic>
        <p:nvPicPr>
          <p:cNvPr id="8" name="7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ΠΡΟΓΡΑΜΜΑ ΔΙΑ ΒΙΟΥ ΜΑΘΗΣΗ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WE MEAN BUSINESS CAMPAIGN: 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/>
              <a:t>ENH</a:t>
            </a:r>
            <a:r>
              <a:rPr lang="el-GR" dirty="0" smtClean="0"/>
              <a:t>ΜΕΡΩΣΗ ΕΠΙΧΕΙΡΗΣΕΩΝ ΓΙΑ ΤΗΝ ΑΠΑΣΧΟΛΗΣΗ ΦΟΙΤΗΤΩΝ </a:t>
            </a:r>
            <a:r>
              <a:rPr lang="en-US" dirty="0" smtClean="0"/>
              <a:t>ERASMUS/</a:t>
            </a:r>
            <a:r>
              <a:rPr lang="el-GR" dirty="0" smtClean="0"/>
              <a:t>ΑΠΟΦΟΙΤΩΝ </a:t>
            </a:r>
            <a:r>
              <a:rPr lang="en-US" dirty="0" err="1" smtClean="0"/>
              <a:t>LdV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l-GR" dirty="0" smtClean="0"/>
              <a:t> 1.347.000,00</a:t>
            </a:r>
            <a:r>
              <a:rPr lang="en-US" dirty="0" smtClean="0"/>
              <a:t> </a:t>
            </a:r>
            <a:r>
              <a:rPr lang="el-GR" dirty="0" smtClean="0"/>
              <a:t>ευρώ επιπλέον μόνο για πρακτική άσκηση </a:t>
            </a:r>
            <a:r>
              <a:rPr lang="en-US" dirty="0" smtClean="0"/>
              <a:t>ERASMUS </a:t>
            </a:r>
            <a:r>
              <a:rPr lang="el-GR" dirty="0" smtClean="0"/>
              <a:t>για το 2012-2013.</a:t>
            </a:r>
          </a:p>
          <a:p>
            <a:endParaRPr lang="en-US" dirty="0" smtClean="0"/>
          </a:p>
          <a:p>
            <a:endParaRPr lang="el-GR" dirty="0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4097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Πώς εξελίσσεται η πορεία της πρακτικής άσκησης </a:t>
            </a:r>
            <a:r>
              <a:rPr lang="en-US" sz="2800" dirty="0" smtClean="0"/>
              <a:t>ERASMUS;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Πρόγραμμα </a:t>
            </a:r>
            <a:r>
              <a:rPr lang="en-US" sz="2400" dirty="0" smtClean="0"/>
              <a:t>ERASMUS </a:t>
            </a:r>
            <a:r>
              <a:rPr lang="el-GR" sz="2400" dirty="0" smtClean="0"/>
              <a:t>2010-2011 </a:t>
            </a:r>
            <a:r>
              <a:rPr lang="en-US" sz="2400" dirty="0" smtClean="0"/>
              <a:t>/</a:t>
            </a:r>
            <a:r>
              <a:rPr lang="el-GR" sz="2400" dirty="0" smtClean="0"/>
              <a:t>Ελλάδα</a:t>
            </a:r>
            <a:r>
              <a:rPr lang="en-US" sz="2400" dirty="0" smtClean="0"/>
              <a:t>: </a:t>
            </a:r>
            <a:r>
              <a:rPr lang="el-GR" sz="2400" dirty="0"/>
              <a:t>ε</a:t>
            </a:r>
            <a:r>
              <a:rPr lang="el-GR" sz="2400" dirty="0" smtClean="0"/>
              <a:t>ισερχόμενοι φοιτητές για πρακτική άσκηση 879  &gt;  538 εξερχόμενοι φοιτητές </a:t>
            </a:r>
          </a:p>
          <a:p>
            <a:endParaRPr lang="el-GR" sz="2400" dirty="0" smtClean="0"/>
          </a:p>
          <a:p>
            <a:r>
              <a:rPr lang="el-GR" sz="2400" dirty="0" smtClean="0"/>
              <a:t>Όλο και πιο δημοφιλής μεταξύ των φοιτητών  από ελληνικά ιδρύματα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Αναμένεται περεταίρω αύξηση του αριθμού των εξερχομένων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3073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Διάγραμμα"/>
          <p:cNvGraphicFramePr/>
          <p:nvPr/>
        </p:nvGraphicFramePr>
        <p:xfrm>
          <a:off x="0" y="3356992"/>
          <a:ext cx="3312368" cy="117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147" name="Αντικείμενο 43"/>
          <p:cNvGraphicFramePr>
            <a:graphicFrameLocks/>
          </p:cNvGraphicFramePr>
          <p:nvPr/>
        </p:nvGraphicFramePr>
        <p:xfrm>
          <a:off x="900113" y="620713"/>
          <a:ext cx="8294687" cy="6288087"/>
        </p:xfrm>
        <a:graphic>
          <a:graphicData uri="http://schemas.openxmlformats.org/presentationml/2006/ole">
            <p:oleObj spid="_x0000_s1027" r:id="rId9" imgW="7059780" imgH="6230652" progId="Excel.Sheet.8">
              <p:embed/>
            </p:oleObj>
          </a:graphicData>
        </a:graphic>
      </p:graphicFrame>
      <p:pic>
        <p:nvPicPr>
          <p:cNvPr id="7" name="6 - Εικόνα" descr="EU_flag_LLP_EN-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1028" name="Acrobat Document" r:id="rId11" imgW="2340000" imgH="20811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Εξερχόμενοι φοιτητές για Πρακτική άσκηση </a:t>
            </a:r>
            <a:r>
              <a:rPr lang="en-US" sz="2000" dirty="0" smtClean="0"/>
              <a:t>ERASMUS </a:t>
            </a:r>
            <a:r>
              <a:rPr lang="el-GR" sz="2000" dirty="0" smtClean="0"/>
              <a:t>2010-2011</a:t>
            </a:r>
            <a:endParaRPr lang="el-GR" sz="2000" dirty="0"/>
          </a:p>
        </p:txBody>
      </p:sp>
      <p:pic>
        <p:nvPicPr>
          <p:cNvPr id="4" name="Picture 91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8472518" cy="54292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19458" name="Acrobat Document" r:id="rId5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28628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Εισερχόμενοι φοιτητές για πρακτική 2007-2011</a:t>
            </a:r>
            <a:endParaRPr lang="el-GR" sz="2800" dirty="0"/>
          </a:p>
        </p:txBody>
      </p:sp>
      <p:pic>
        <p:nvPicPr>
          <p:cNvPr id="4" name="Picture 92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8929718" cy="57150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049" name="Acrobat Document" r:id="rId5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28692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Προστιθέμενη αξία της πρακτικής άσκησης </a:t>
            </a:r>
            <a:r>
              <a:rPr lang="en-US" sz="2800" dirty="0" smtClean="0"/>
              <a:t>ERASMUS</a:t>
            </a:r>
            <a:r>
              <a:rPr lang="el-GR" sz="2800" dirty="0" smtClean="0"/>
              <a:t> για τους φοιτητές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Πρώτη εμπειρία εργασίας</a:t>
            </a:r>
          </a:p>
          <a:p>
            <a:r>
              <a:rPr lang="el-GR" dirty="0" smtClean="0"/>
              <a:t> εξοικείωση των  φοιτητών με κανόνες/ωράρια/απαιτήσεις χώρου εργασίας</a:t>
            </a:r>
          </a:p>
          <a:p>
            <a:r>
              <a:rPr lang="el-GR" dirty="0" smtClean="0"/>
              <a:t>απόκτηση αίσθησης επαγγελματισμού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Ανάθεση καθηκόντων σύμφωνα με το αντικείμενο σπουδών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Κατανόηση  και εφαρμογή των θεωρητικών γνώσεων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Εμπιστοσύνη-καθοδήγηση από τους οργανισμούς υποδοχής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Ευκαιρία για τους φοιτητές να δείξουν/ να ανακαλύψουν τις δυνατότητές τους</a:t>
            </a:r>
          </a:p>
          <a:p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Αυτοπεποίθηση 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0482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Κοινωνικές δεξιότητες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el-GR" dirty="0" smtClean="0"/>
              <a:t>Προσαρμογή σε νέο πολιτισμικό περιβάλλον</a:t>
            </a:r>
          </a:p>
          <a:p>
            <a:r>
              <a:rPr lang="el-GR" dirty="0" smtClean="0"/>
              <a:t> Γνώση μιας ξένης κουλτούρας /βελτίωση γνώσης ξένων γλωσσών</a:t>
            </a:r>
          </a:p>
          <a:p>
            <a:r>
              <a:rPr lang="el-GR" dirty="0" smtClean="0"/>
              <a:t>Ικανότητα επικοινωνίας, εργασία σε ομάδες/ατομική εργασία</a:t>
            </a:r>
          </a:p>
          <a:p>
            <a:r>
              <a:rPr lang="el-GR" dirty="0" smtClean="0"/>
              <a:t>Δημιουργικότητα</a:t>
            </a:r>
          </a:p>
          <a:p>
            <a:r>
              <a:rPr lang="el-GR" dirty="0" smtClean="0"/>
              <a:t> Οργάνωση χρόνου </a:t>
            </a:r>
          </a:p>
          <a:p>
            <a:r>
              <a:rPr lang="el-GR" dirty="0" smtClean="0"/>
              <a:t>Χειρισμός διαφωνιών και διαπραγματεύσεων</a:t>
            </a:r>
          </a:p>
          <a:p>
            <a:r>
              <a:rPr lang="el-GR" dirty="0" smtClean="0"/>
              <a:t>Επίλυση προβλημάτων-</a:t>
            </a:r>
            <a:r>
              <a:rPr lang="en-US" dirty="0" smtClean="0"/>
              <a:t>real cases</a:t>
            </a:r>
            <a:endParaRPr lang="el-GR" dirty="0" smtClean="0"/>
          </a:p>
          <a:p>
            <a:r>
              <a:rPr lang="el-GR" dirty="0" smtClean="0"/>
              <a:t>Ηγετικές ικανότητες</a:t>
            </a:r>
          </a:p>
          <a:p>
            <a:endParaRPr lang="el-GR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143875" y="0"/>
          <a:ext cx="1000125" cy="889000"/>
        </p:xfrm>
        <a:graphic>
          <a:graphicData uri="http://schemas.openxmlformats.org/presentationml/2006/ole">
            <p:oleObj spid="_x0000_s21506" name="Acrobat Document" r:id="rId4" imgW="2340000" imgH="2081160" progId="AcroExch.Document.7">
              <p:embed/>
            </p:oleObj>
          </a:graphicData>
        </a:graphic>
      </p:graphicFrame>
      <p:pic>
        <p:nvPicPr>
          <p:cNvPr id="5" name="4 - Εικόνα" descr="EU_flag_LLP_EN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130317" cy="82791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307</TotalTime>
  <Words>378</Words>
  <Application>Microsoft Office PowerPoint</Application>
  <PresentationFormat>On-screen Show (4:3)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Αστικό</vt:lpstr>
      <vt:lpstr>Acrobat Document</vt:lpstr>
      <vt:lpstr>Microsoft Office Excel 97-2003 Worksheet</vt:lpstr>
      <vt:lpstr>ΘΕΜΑΤΙΚΗ ΕΚΔΗΛΩΣΗ ERASMUS « KOINΩΝΙΚΕΣ ΔΕΞΙΟΤΗΤΕΣ ΚΑΙ ΔΥΝΑΤΟΤΗΤΕΣ ΑΠΑΣΧΟΛΗΣΗΣ: ΠΩΣ ΜΠΟΡΟΥΝ ΟΙ ΦΟΙΤΗΤΕΣ ΝΑ ΕΠΩΦΕΛΗΘΟΥΝ ΑΠΟ ΤΗΝ ΠΡΑΚΤΙΚΗ ΑΣΚΗΣΗ ERASMUS” EΙΕ, Τετάρτη 17 Οκτωβρίου 2012 </vt:lpstr>
      <vt:lpstr>ΣΤΡΑΤΗΓΙΚΗ ΕΕ / ΕΥΡΩΠΗ 2020</vt:lpstr>
      <vt:lpstr>ΠΡΟΓΡΑΜΜΑ ΔΙΑ ΒΙΟΥ ΜΑΘΗΣΗ</vt:lpstr>
      <vt:lpstr>Πώς εξελίσσεται η πορεία της πρακτικής άσκησης ERASMUS; </vt:lpstr>
      <vt:lpstr>Slide 5</vt:lpstr>
      <vt:lpstr>Εξερχόμενοι φοιτητές για Πρακτική άσκηση ERASMUS 2010-2011</vt:lpstr>
      <vt:lpstr>Εισερχόμενοι φοιτητές για πρακτική 2007-2011</vt:lpstr>
      <vt:lpstr>Προστιθέμενη αξία της πρακτικής άσκησης ERASMUS για τους φοιτητές</vt:lpstr>
      <vt:lpstr>Κοινωνικές δεξιότητες</vt:lpstr>
      <vt:lpstr>Η πρακτική άσκηση ERASMUS ως εφαλτήριο για τον κόσμο της εργασίας</vt:lpstr>
      <vt:lpstr>«Brain drain or brain gain?»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ΘΕΜΑΤΙΚΗ ΕΚΔΗΛΩΣΗ ERASMUS KOINΩΝΙΚΕΣ ΔΕΞΙΟΤΗΤΕΣ ΚΑΙ ΔΥΝΑΤΟΤΗΤΕΣ ΑΠΑΣΧΟΛΗΣΗΣ: ΠΩΣ ΜΠΟΡΟΥΝ ΟΙ ΦΟΙΤΗΤΕΣ ΝΑ ΕΠΩΦΕΛΗΘΟΥΝ ΑΠΟ ΤΗΝ ΠΡΑΚΤΙΚΗ ΑΣΚΗΣΗ ERASMUS</dc:title>
  <dc:creator>MAYROGIORGOU ELENH</dc:creator>
  <cp:lastModifiedBy>Nikos</cp:lastModifiedBy>
  <cp:revision>60</cp:revision>
  <dcterms:created xsi:type="dcterms:W3CDTF">2012-09-25T12:08:38Z</dcterms:created>
  <dcterms:modified xsi:type="dcterms:W3CDTF">2012-10-16T18:31:17Z</dcterms:modified>
</cp:coreProperties>
</file>