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23"/>
  </p:notesMasterIdLst>
  <p:sldIdLst>
    <p:sldId id="256" r:id="rId2"/>
    <p:sldId id="269" r:id="rId3"/>
    <p:sldId id="257" r:id="rId4"/>
    <p:sldId id="260" r:id="rId5"/>
    <p:sldId id="261" r:id="rId6"/>
    <p:sldId id="262" r:id="rId7"/>
    <p:sldId id="263" r:id="rId8"/>
    <p:sldId id="264" r:id="rId9"/>
    <p:sldId id="265" r:id="rId10"/>
    <p:sldId id="266" r:id="rId11"/>
    <p:sldId id="267" r:id="rId12"/>
    <p:sldId id="258" r:id="rId13"/>
    <p:sldId id="271" r:id="rId14"/>
    <p:sldId id="272" r:id="rId15"/>
    <p:sldId id="274" r:id="rId16"/>
    <p:sldId id="275" r:id="rId17"/>
    <p:sldId id="276" r:id="rId18"/>
    <p:sldId id="277" r:id="rId19"/>
    <p:sldId id="273" r:id="rId20"/>
    <p:sldId id="268" r:id="rId21"/>
    <p:sldId id="270" r:id="rId22"/>
  </p:sldIdLst>
  <p:sldSz cx="9144000" cy="6858000" type="screen4x3"/>
  <p:notesSz cx="6797675" cy="9928225"/>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8"/>
    <a:srgbClr val="000082"/>
    <a:srgbClr val="0066FF"/>
    <a:srgbClr val="00007A"/>
    <a:srgbClr val="8585FF"/>
    <a:srgbClr val="6699FF"/>
    <a:srgbClr val="FF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545" autoAdjust="0"/>
    <p:restoredTop sz="94660"/>
  </p:normalViewPr>
  <p:slideViewPr>
    <p:cSldViewPr>
      <p:cViewPr varScale="1">
        <p:scale>
          <a:sx n="69" d="100"/>
          <a:sy n="69" d="100"/>
        </p:scale>
        <p:origin x="-1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1873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187396" name="Rectangle 4"/>
          <p:cNvSpPr>
            <a:spLocks noRo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18739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873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18739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4A8E932-6DE6-4412-B9EA-67A1AFE481FE}"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34BB6-0A0C-4783-AF96-C2C15918D881}" type="slidenum">
              <a:rPr lang="el-GR"/>
              <a:pPr/>
              <a:t>1</a:t>
            </a:fld>
            <a:endParaRPr lang="el-GR"/>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E4457-B070-44E0-AE99-74BB773E6A9B}" type="slidenum">
              <a:rPr lang="el-GR"/>
              <a:pPr/>
              <a:t>8</a:t>
            </a:fld>
            <a:endParaRPr lang="el-GR"/>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pPr algn="ctr"/>
            <a:r>
              <a:rPr lang="el-GR" sz="4800" b="1">
                <a:solidFill>
                  <a:srgbClr val="CC0000"/>
                </a:solidFill>
              </a:rPr>
              <a:t>Η μη παρουσία των υποψηφίων στη συνέντευξη, συνιστά αυτόματο</a:t>
            </a:r>
            <a:r>
              <a:rPr lang="en-US" sz="4800" b="1">
                <a:solidFill>
                  <a:srgbClr val="CC0000"/>
                </a:solidFill>
              </a:rPr>
              <a:t> </a:t>
            </a:r>
            <a:r>
              <a:rPr lang="el-GR" sz="4800" b="1">
                <a:solidFill>
                  <a:srgbClr val="CC0000"/>
                </a:solidFill>
              </a:rPr>
              <a:t>αποκλεισμό τους από την κινητικότητα για πρακτική άσκηση</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12322" name="Group 2"/>
          <p:cNvGrpSpPr>
            <a:grpSpLocks/>
          </p:cNvGrpSpPr>
          <p:nvPr/>
        </p:nvGrpSpPr>
        <p:grpSpPr bwMode="auto">
          <a:xfrm>
            <a:off x="0" y="0"/>
            <a:ext cx="9144000" cy="6858000"/>
            <a:chOff x="0" y="0"/>
            <a:chExt cx="5760" cy="4320"/>
          </a:xfrm>
        </p:grpSpPr>
        <p:sp>
          <p:nvSpPr>
            <p:cNvPr id="3123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l-GR" sz="2400">
                <a:latin typeface="Times New Roman" pitchFamily="18" charset="0"/>
              </a:endParaRPr>
            </a:p>
          </p:txBody>
        </p:sp>
        <p:sp>
          <p:nvSpPr>
            <p:cNvPr id="31232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grpSp>
          <p:nvGrpSpPr>
            <p:cNvPr id="312325" name="Group 5"/>
            <p:cNvGrpSpPr>
              <a:grpSpLocks/>
            </p:cNvGrpSpPr>
            <p:nvPr/>
          </p:nvGrpSpPr>
          <p:grpSpPr bwMode="auto">
            <a:xfrm>
              <a:off x="0" y="672"/>
              <a:ext cx="1806" cy="1989"/>
              <a:chOff x="0" y="672"/>
              <a:chExt cx="1806" cy="1989"/>
            </a:xfrm>
          </p:grpSpPr>
          <p:sp>
            <p:nvSpPr>
              <p:cNvPr id="31232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31232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31232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31232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31233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31233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31233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31233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31233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31233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grpSp>
      </p:grpSp>
      <p:sp>
        <p:nvSpPr>
          <p:cNvPr id="312336" name="Rectangle 16"/>
          <p:cNvSpPr>
            <a:spLocks noGrp="1" noChangeArrowheads="1"/>
          </p:cNvSpPr>
          <p:nvPr>
            <p:ph type="dt" sz="half" idx="2"/>
          </p:nvPr>
        </p:nvSpPr>
        <p:spPr>
          <a:xfrm>
            <a:off x="457200" y="6248400"/>
            <a:ext cx="2133600" cy="457200"/>
          </a:xfrm>
        </p:spPr>
        <p:txBody>
          <a:bodyPr/>
          <a:lstStyle>
            <a:lvl1pPr>
              <a:defRPr/>
            </a:lvl1pPr>
          </a:lstStyle>
          <a:p>
            <a:endParaRPr lang="el-GR"/>
          </a:p>
        </p:txBody>
      </p:sp>
      <p:sp>
        <p:nvSpPr>
          <p:cNvPr id="312337" name="Rectangle 17"/>
          <p:cNvSpPr>
            <a:spLocks noGrp="1" noChangeArrowheads="1"/>
          </p:cNvSpPr>
          <p:nvPr>
            <p:ph type="ftr" sz="quarter" idx="3"/>
          </p:nvPr>
        </p:nvSpPr>
        <p:spPr/>
        <p:txBody>
          <a:bodyPr/>
          <a:lstStyle>
            <a:lvl1pPr>
              <a:defRPr/>
            </a:lvl1pPr>
          </a:lstStyle>
          <a:p>
            <a:endParaRPr lang="el-GR"/>
          </a:p>
        </p:txBody>
      </p:sp>
      <p:sp>
        <p:nvSpPr>
          <p:cNvPr id="312338" name="Rectangle 18"/>
          <p:cNvSpPr>
            <a:spLocks noGrp="1" noChangeArrowheads="1"/>
          </p:cNvSpPr>
          <p:nvPr>
            <p:ph type="sldNum" sz="quarter" idx="4"/>
          </p:nvPr>
        </p:nvSpPr>
        <p:spPr/>
        <p:txBody>
          <a:bodyPr/>
          <a:lstStyle>
            <a:lvl1pPr>
              <a:defRPr/>
            </a:lvl1pPr>
          </a:lstStyle>
          <a:p>
            <a:fld id="{57897B8D-4CFB-40B5-AE78-865927525EDC}" type="slidenum">
              <a:rPr lang="el-GR"/>
              <a:pPr/>
              <a:t>‹#›</a:t>
            </a:fld>
            <a:endParaRPr lang="el-GR"/>
          </a:p>
        </p:txBody>
      </p:sp>
      <p:sp>
        <p:nvSpPr>
          <p:cNvPr id="312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l-GR"/>
              <a:t>Κάντε κλικ για επεξεργασία του τίτλου</a:t>
            </a:r>
          </a:p>
        </p:txBody>
      </p:sp>
      <p:sp>
        <p:nvSpPr>
          <p:cNvPr id="312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l-GR"/>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υποσέλιδου"/>
          <p:cNvSpPr>
            <a:spLocks noGrp="1"/>
          </p:cNvSpPr>
          <p:nvPr>
            <p:ph type="ftr" sz="quarter" idx="10"/>
          </p:nvPr>
        </p:nvSpPr>
        <p:spPr/>
        <p:txBody>
          <a:bodyPr/>
          <a:lstStyle>
            <a:lvl1pPr>
              <a:defRPr/>
            </a:lvl1pPr>
          </a:lstStyle>
          <a:p>
            <a:endParaRPr lang="el-GR"/>
          </a:p>
        </p:txBody>
      </p:sp>
      <p:sp>
        <p:nvSpPr>
          <p:cNvPr id="5" name="4 - Θέση αριθμού διαφάνειας"/>
          <p:cNvSpPr>
            <a:spLocks noGrp="1"/>
          </p:cNvSpPr>
          <p:nvPr>
            <p:ph type="sldNum" sz="quarter" idx="11"/>
          </p:nvPr>
        </p:nvSpPr>
        <p:spPr/>
        <p:txBody>
          <a:bodyPr/>
          <a:lstStyle>
            <a:lvl1pPr>
              <a:defRPr/>
            </a:lvl1pPr>
          </a:lstStyle>
          <a:p>
            <a:fld id="{990EC1BB-B637-4B15-B9EE-621022A35B19}" type="slidenum">
              <a:rPr lang="el-GR"/>
              <a:pPr/>
              <a:t>‹#›</a:t>
            </a:fld>
            <a:endParaRPr lang="el-GR"/>
          </a:p>
        </p:txBody>
      </p:sp>
      <p:sp>
        <p:nvSpPr>
          <p:cNvPr id="6" name="5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457200"/>
            <a:ext cx="2057400" cy="5410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457200"/>
            <a:ext cx="6019800" cy="5410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υποσέλιδου"/>
          <p:cNvSpPr>
            <a:spLocks noGrp="1"/>
          </p:cNvSpPr>
          <p:nvPr>
            <p:ph type="ftr" sz="quarter" idx="10"/>
          </p:nvPr>
        </p:nvSpPr>
        <p:spPr/>
        <p:txBody>
          <a:bodyPr/>
          <a:lstStyle>
            <a:lvl1pPr>
              <a:defRPr/>
            </a:lvl1pPr>
          </a:lstStyle>
          <a:p>
            <a:endParaRPr lang="el-GR"/>
          </a:p>
        </p:txBody>
      </p:sp>
      <p:sp>
        <p:nvSpPr>
          <p:cNvPr id="5" name="4 - Θέση αριθμού διαφάνειας"/>
          <p:cNvSpPr>
            <a:spLocks noGrp="1"/>
          </p:cNvSpPr>
          <p:nvPr>
            <p:ph type="sldNum" sz="quarter" idx="11"/>
          </p:nvPr>
        </p:nvSpPr>
        <p:spPr/>
        <p:txBody>
          <a:bodyPr/>
          <a:lstStyle>
            <a:lvl1pPr>
              <a:defRPr/>
            </a:lvl1pPr>
          </a:lstStyle>
          <a:p>
            <a:fld id="{6EE2A945-8D52-48F7-99E8-1F5DA7CEC4C4}" type="slidenum">
              <a:rPr lang="el-GR"/>
              <a:pPr/>
              <a:t>‹#›</a:t>
            </a:fld>
            <a:endParaRPr lang="el-GR"/>
          </a:p>
        </p:txBody>
      </p:sp>
      <p:sp>
        <p:nvSpPr>
          <p:cNvPr id="6" name="5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13716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81200"/>
            <a:ext cx="8229600" cy="3886200"/>
          </a:xfrm>
        </p:spPr>
        <p:txBody>
          <a:bodyPr/>
          <a:lstStyle/>
          <a:p>
            <a:endParaRPr lang="el-GR"/>
          </a:p>
        </p:txBody>
      </p:sp>
      <p:sp>
        <p:nvSpPr>
          <p:cNvPr id="4" name="3 - Θέση υποσέλιδου"/>
          <p:cNvSpPr>
            <a:spLocks noGrp="1"/>
          </p:cNvSpPr>
          <p:nvPr>
            <p:ph type="ftr" sz="quarter" idx="10"/>
          </p:nvPr>
        </p:nvSpPr>
        <p:spPr>
          <a:xfrm>
            <a:off x="3124200" y="6248400"/>
            <a:ext cx="2895600" cy="457200"/>
          </a:xfrm>
        </p:spPr>
        <p:txBody>
          <a:bodyPr/>
          <a:lstStyle>
            <a:lvl1pPr>
              <a:defRPr/>
            </a:lvl1pPr>
          </a:lstStyle>
          <a:p>
            <a:endParaRPr lang="el-GR"/>
          </a:p>
        </p:txBody>
      </p:sp>
      <p:sp>
        <p:nvSpPr>
          <p:cNvPr id="5" name="4 - Θέση αριθμού διαφάνειας"/>
          <p:cNvSpPr>
            <a:spLocks noGrp="1"/>
          </p:cNvSpPr>
          <p:nvPr>
            <p:ph type="sldNum" sz="quarter" idx="11"/>
          </p:nvPr>
        </p:nvSpPr>
        <p:spPr>
          <a:xfrm>
            <a:off x="6553200" y="6248400"/>
            <a:ext cx="2133600" cy="457200"/>
          </a:xfrm>
        </p:spPr>
        <p:txBody>
          <a:bodyPr/>
          <a:lstStyle>
            <a:lvl1pPr>
              <a:defRPr/>
            </a:lvl1pPr>
          </a:lstStyle>
          <a:p>
            <a:fld id="{2071F278-1A22-4C4A-B6E5-64021071E739}" type="slidenum">
              <a:rPr lang="el-GR"/>
              <a:pPr/>
              <a:t>‹#›</a:t>
            </a:fld>
            <a:endParaRPr lang="el-GR"/>
          </a:p>
        </p:txBody>
      </p:sp>
      <p:sp>
        <p:nvSpPr>
          <p:cNvPr id="6" name="5 - Θέση ημερομηνίας"/>
          <p:cNvSpPr>
            <a:spLocks noGrp="1"/>
          </p:cNvSpPr>
          <p:nvPr>
            <p:ph type="dt" sz="half" idx="12"/>
          </p:nvPr>
        </p:nvSpPr>
        <p:spPr>
          <a:xfrm>
            <a:off x="457200" y="6245225"/>
            <a:ext cx="2133600" cy="476250"/>
          </a:xfrm>
        </p:spPr>
        <p:txBody>
          <a:bodyPr/>
          <a:lstStyle>
            <a:lvl1pPr>
              <a:defRPr/>
            </a:lvl1pPr>
          </a:lstStyle>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υποσέλιδου"/>
          <p:cNvSpPr>
            <a:spLocks noGrp="1"/>
          </p:cNvSpPr>
          <p:nvPr>
            <p:ph type="ftr" sz="quarter" idx="10"/>
          </p:nvPr>
        </p:nvSpPr>
        <p:spPr/>
        <p:txBody>
          <a:bodyPr/>
          <a:lstStyle>
            <a:lvl1pPr>
              <a:defRPr/>
            </a:lvl1pPr>
          </a:lstStyle>
          <a:p>
            <a:endParaRPr lang="el-GR"/>
          </a:p>
        </p:txBody>
      </p:sp>
      <p:sp>
        <p:nvSpPr>
          <p:cNvPr id="5" name="4 - Θέση αριθμού διαφάνειας"/>
          <p:cNvSpPr>
            <a:spLocks noGrp="1"/>
          </p:cNvSpPr>
          <p:nvPr>
            <p:ph type="sldNum" sz="quarter" idx="11"/>
          </p:nvPr>
        </p:nvSpPr>
        <p:spPr/>
        <p:txBody>
          <a:bodyPr/>
          <a:lstStyle>
            <a:lvl1pPr>
              <a:defRPr/>
            </a:lvl1pPr>
          </a:lstStyle>
          <a:p>
            <a:fld id="{5A3235FF-C99D-4ED3-952D-E19D3E81170B}" type="slidenum">
              <a:rPr lang="el-GR"/>
              <a:pPr/>
              <a:t>‹#›</a:t>
            </a:fld>
            <a:endParaRPr lang="el-GR"/>
          </a:p>
        </p:txBody>
      </p:sp>
      <p:sp>
        <p:nvSpPr>
          <p:cNvPr id="6" name="5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endParaRPr lang="el-GR"/>
          </a:p>
        </p:txBody>
      </p:sp>
      <p:sp>
        <p:nvSpPr>
          <p:cNvPr id="5" name="4 - Θέση αριθμού διαφάνειας"/>
          <p:cNvSpPr>
            <a:spLocks noGrp="1"/>
          </p:cNvSpPr>
          <p:nvPr>
            <p:ph type="sldNum" sz="quarter" idx="11"/>
          </p:nvPr>
        </p:nvSpPr>
        <p:spPr/>
        <p:txBody>
          <a:bodyPr/>
          <a:lstStyle>
            <a:lvl1pPr>
              <a:defRPr/>
            </a:lvl1pPr>
          </a:lstStyle>
          <a:p>
            <a:fld id="{4CA606C8-F0EB-4171-81EB-F64DE3DFF882}" type="slidenum">
              <a:rPr lang="el-GR"/>
              <a:pPr/>
              <a:t>‹#›</a:t>
            </a:fld>
            <a:endParaRPr lang="el-GR"/>
          </a:p>
        </p:txBody>
      </p:sp>
      <p:sp>
        <p:nvSpPr>
          <p:cNvPr id="6" name="5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υποσέλιδου"/>
          <p:cNvSpPr>
            <a:spLocks noGrp="1"/>
          </p:cNvSpPr>
          <p:nvPr>
            <p:ph type="ftr" sz="quarter" idx="10"/>
          </p:nvPr>
        </p:nvSpPr>
        <p:spPr/>
        <p:txBody>
          <a:bodyPr/>
          <a:lstStyle>
            <a:lvl1pPr>
              <a:defRPr/>
            </a:lvl1pPr>
          </a:lstStyle>
          <a:p>
            <a:endParaRPr lang="el-GR"/>
          </a:p>
        </p:txBody>
      </p:sp>
      <p:sp>
        <p:nvSpPr>
          <p:cNvPr id="6" name="5 - Θέση αριθμού διαφάνειας"/>
          <p:cNvSpPr>
            <a:spLocks noGrp="1"/>
          </p:cNvSpPr>
          <p:nvPr>
            <p:ph type="sldNum" sz="quarter" idx="11"/>
          </p:nvPr>
        </p:nvSpPr>
        <p:spPr/>
        <p:txBody>
          <a:bodyPr/>
          <a:lstStyle>
            <a:lvl1pPr>
              <a:defRPr/>
            </a:lvl1pPr>
          </a:lstStyle>
          <a:p>
            <a:fld id="{2B17B18D-FBE8-41A5-AAC3-1A5BC73458EA}" type="slidenum">
              <a:rPr lang="el-GR"/>
              <a:pPr/>
              <a:t>‹#›</a:t>
            </a:fld>
            <a:endParaRPr lang="el-GR"/>
          </a:p>
        </p:txBody>
      </p:sp>
      <p:sp>
        <p:nvSpPr>
          <p:cNvPr id="7" name="6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υποσέλιδου"/>
          <p:cNvSpPr>
            <a:spLocks noGrp="1"/>
          </p:cNvSpPr>
          <p:nvPr>
            <p:ph type="ftr" sz="quarter" idx="10"/>
          </p:nvPr>
        </p:nvSpPr>
        <p:spPr/>
        <p:txBody>
          <a:bodyPr/>
          <a:lstStyle>
            <a:lvl1pPr>
              <a:defRPr/>
            </a:lvl1pPr>
          </a:lstStyle>
          <a:p>
            <a:endParaRPr lang="el-GR"/>
          </a:p>
        </p:txBody>
      </p:sp>
      <p:sp>
        <p:nvSpPr>
          <p:cNvPr id="8" name="7 - Θέση αριθμού διαφάνειας"/>
          <p:cNvSpPr>
            <a:spLocks noGrp="1"/>
          </p:cNvSpPr>
          <p:nvPr>
            <p:ph type="sldNum" sz="quarter" idx="11"/>
          </p:nvPr>
        </p:nvSpPr>
        <p:spPr/>
        <p:txBody>
          <a:bodyPr/>
          <a:lstStyle>
            <a:lvl1pPr>
              <a:defRPr/>
            </a:lvl1pPr>
          </a:lstStyle>
          <a:p>
            <a:fld id="{3C7B129F-BD2E-4841-B854-C189836CDF83}" type="slidenum">
              <a:rPr lang="el-GR"/>
              <a:pPr/>
              <a:t>‹#›</a:t>
            </a:fld>
            <a:endParaRPr lang="el-GR"/>
          </a:p>
        </p:txBody>
      </p:sp>
      <p:sp>
        <p:nvSpPr>
          <p:cNvPr id="9" name="8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υποσέλιδου"/>
          <p:cNvSpPr>
            <a:spLocks noGrp="1"/>
          </p:cNvSpPr>
          <p:nvPr>
            <p:ph type="ftr" sz="quarter" idx="10"/>
          </p:nvPr>
        </p:nvSpPr>
        <p:spPr/>
        <p:txBody>
          <a:bodyPr/>
          <a:lstStyle>
            <a:lvl1pPr>
              <a:defRPr/>
            </a:lvl1pPr>
          </a:lstStyle>
          <a:p>
            <a:endParaRPr lang="el-GR"/>
          </a:p>
        </p:txBody>
      </p:sp>
      <p:sp>
        <p:nvSpPr>
          <p:cNvPr id="4" name="3 - Θέση αριθμού διαφάνειας"/>
          <p:cNvSpPr>
            <a:spLocks noGrp="1"/>
          </p:cNvSpPr>
          <p:nvPr>
            <p:ph type="sldNum" sz="quarter" idx="11"/>
          </p:nvPr>
        </p:nvSpPr>
        <p:spPr/>
        <p:txBody>
          <a:bodyPr/>
          <a:lstStyle>
            <a:lvl1pPr>
              <a:defRPr/>
            </a:lvl1pPr>
          </a:lstStyle>
          <a:p>
            <a:fld id="{04301C74-8736-427F-9DD1-C75CCB04685E}" type="slidenum">
              <a:rPr lang="el-GR"/>
              <a:pPr/>
              <a:t>‹#›</a:t>
            </a:fld>
            <a:endParaRPr lang="el-GR"/>
          </a:p>
        </p:txBody>
      </p:sp>
      <p:sp>
        <p:nvSpPr>
          <p:cNvPr id="5" name="4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endParaRPr lang="el-GR"/>
          </a:p>
        </p:txBody>
      </p:sp>
      <p:sp>
        <p:nvSpPr>
          <p:cNvPr id="3" name="2 - Θέση αριθμού διαφάνειας"/>
          <p:cNvSpPr>
            <a:spLocks noGrp="1"/>
          </p:cNvSpPr>
          <p:nvPr>
            <p:ph type="sldNum" sz="quarter" idx="11"/>
          </p:nvPr>
        </p:nvSpPr>
        <p:spPr/>
        <p:txBody>
          <a:bodyPr/>
          <a:lstStyle>
            <a:lvl1pPr>
              <a:defRPr/>
            </a:lvl1pPr>
          </a:lstStyle>
          <a:p>
            <a:fld id="{B943EA1B-98D4-49D2-81C6-E223C81C9387}" type="slidenum">
              <a:rPr lang="el-GR"/>
              <a:pPr/>
              <a:t>‹#›</a:t>
            </a:fld>
            <a:endParaRPr lang="el-GR"/>
          </a:p>
        </p:txBody>
      </p:sp>
      <p:sp>
        <p:nvSpPr>
          <p:cNvPr id="4" name="3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endParaRPr lang="el-GR"/>
          </a:p>
        </p:txBody>
      </p:sp>
      <p:sp>
        <p:nvSpPr>
          <p:cNvPr id="6" name="5 - Θέση αριθμού διαφάνειας"/>
          <p:cNvSpPr>
            <a:spLocks noGrp="1"/>
          </p:cNvSpPr>
          <p:nvPr>
            <p:ph type="sldNum" sz="quarter" idx="11"/>
          </p:nvPr>
        </p:nvSpPr>
        <p:spPr/>
        <p:txBody>
          <a:bodyPr/>
          <a:lstStyle>
            <a:lvl1pPr>
              <a:defRPr/>
            </a:lvl1pPr>
          </a:lstStyle>
          <a:p>
            <a:fld id="{DA353FB7-2476-47DA-97AD-01B97392F561}" type="slidenum">
              <a:rPr lang="el-GR"/>
              <a:pPr/>
              <a:t>‹#›</a:t>
            </a:fld>
            <a:endParaRPr lang="el-GR"/>
          </a:p>
        </p:txBody>
      </p:sp>
      <p:sp>
        <p:nvSpPr>
          <p:cNvPr id="7" name="6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endParaRPr lang="el-GR"/>
          </a:p>
        </p:txBody>
      </p:sp>
      <p:sp>
        <p:nvSpPr>
          <p:cNvPr id="6" name="5 - Θέση αριθμού διαφάνειας"/>
          <p:cNvSpPr>
            <a:spLocks noGrp="1"/>
          </p:cNvSpPr>
          <p:nvPr>
            <p:ph type="sldNum" sz="quarter" idx="11"/>
          </p:nvPr>
        </p:nvSpPr>
        <p:spPr/>
        <p:txBody>
          <a:bodyPr/>
          <a:lstStyle>
            <a:lvl1pPr>
              <a:defRPr/>
            </a:lvl1pPr>
          </a:lstStyle>
          <a:p>
            <a:fld id="{D313B39A-7266-432B-BB98-0F4EC41912AD}" type="slidenum">
              <a:rPr lang="el-GR"/>
              <a:pPr/>
              <a:t>‹#›</a:t>
            </a:fld>
            <a:endParaRPr lang="el-GR"/>
          </a:p>
        </p:txBody>
      </p:sp>
      <p:sp>
        <p:nvSpPr>
          <p:cNvPr id="7" name="6 - Θέση ημερομηνίας"/>
          <p:cNvSpPr>
            <a:spLocks noGrp="1"/>
          </p:cNvSpPr>
          <p:nvPr>
            <p:ph type="dt" sz="half" idx="12"/>
          </p:nvPr>
        </p:nvSpPr>
        <p:spPr/>
        <p:txBody>
          <a:bodyPr/>
          <a:lstStyle>
            <a:lvl1pPr>
              <a:defRPr/>
            </a:lvl1p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l-GR"/>
          </a:p>
        </p:txBody>
      </p:sp>
      <p:sp>
        <p:nvSpPr>
          <p:cNvPr id="311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F257B11C-DB7F-4BF2-96DD-A79B16EDFDA6}" type="slidenum">
              <a:rPr lang="el-GR"/>
              <a:pPr/>
              <a:t>‹#›</a:t>
            </a:fld>
            <a:endParaRPr lang="el-GR"/>
          </a:p>
        </p:txBody>
      </p:sp>
      <p:grpSp>
        <p:nvGrpSpPr>
          <p:cNvPr id="311300" name="Group 4"/>
          <p:cNvGrpSpPr>
            <a:grpSpLocks/>
          </p:cNvGrpSpPr>
          <p:nvPr/>
        </p:nvGrpSpPr>
        <p:grpSpPr bwMode="auto">
          <a:xfrm>
            <a:off x="0" y="0"/>
            <a:ext cx="9144000" cy="546100"/>
            <a:chOff x="0" y="0"/>
            <a:chExt cx="5760" cy="344"/>
          </a:xfrm>
        </p:grpSpPr>
        <p:sp>
          <p:nvSpPr>
            <p:cNvPr id="311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l-GR" sz="2400">
                <a:latin typeface="Times New Roman" pitchFamily="18" charset="0"/>
              </a:endParaRPr>
            </a:p>
          </p:txBody>
        </p:sp>
        <p:sp>
          <p:nvSpPr>
            <p:cNvPr id="311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l-GR" sz="2400">
                <a:latin typeface="Times New Roman" pitchFamily="18" charset="0"/>
              </a:endParaRPr>
            </a:p>
          </p:txBody>
        </p:sp>
        <p:sp>
          <p:nvSpPr>
            <p:cNvPr id="311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311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311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311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311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311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311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l-GR">
                <a:solidFill>
                  <a:schemeClr val="accent2"/>
                </a:solidFill>
              </a:endParaRPr>
            </a:p>
          </p:txBody>
        </p:sp>
      </p:grpSp>
      <p:sp>
        <p:nvSpPr>
          <p:cNvPr id="31131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31131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11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nterel.uoa.gr/fileadmin/interel.uoa.gr/uploads/monthly-placement-2011-2012.docx"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___________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____________Microsoft_Office_Excel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____________Microsoft_Office_Excel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____________Microsoft_Office_Excel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dmin.upatras.gr/" TargetMode="External"/><Relationship Id="rId2" Type="http://schemas.openxmlformats.org/officeDocument/2006/relationships/hyperlink" Target="mailto:llp.placements@upatras.g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dmin.upatras.g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gka.gr/e111_main.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el-GR"/>
          </a:p>
        </p:txBody>
      </p:sp>
      <p:pic>
        <p:nvPicPr>
          <p:cNvPr id="2052" name="Picture 4"/>
          <p:cNvPicPr>
            <a:picLocks noChangeAspect="1" noChangeArrowheads="1"/>
          </p:cNvPicPr>
          <p:nvPr>
            <p:ph type="ctrTitle"/>
          </p:nvPr>
        </p:nvPicPr>
        <p:blipFill>
          <a:blip r:embed="rId3"/>
          <a:srcRect/>
          <a:stretch>
            <a:fillRect/>
          </a:stretch>
        </p:blipFill>
        <p:spPr>
          <a:xfrm>
            <a:off x="0" y="0"/>
            <a:ext cx="9144000" cy="6858000"/>
          </a:xfrm>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5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5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51">
                                            <p:txEl>
                                              <p:pRg st="0" end="0"/>
                                            </p:txEl>
                                          </p:spTgt>
                                        </p:tgtEl>
                                        <p:attrNameLst>
                                          <p:attrName>ppt_y</p:attrName>
                                        </p:attrNameLst>
                                      </p:cBhvr>
                                      <p:tavLst>
                                        <p:tav tm="0">
                                          <p:val>
                                            <p:strVal val="#ppt_y"/>
                                          </p:val>
                                        </p:tav>
                                        <p:tav tm="100000">
                                          <p:val>
                                            <p:strVal val="#ppt_y"/>
                                          </p:val>
                                        </p:tav>
                                      </p:tavLst>
                                    </p:anim>
                                  </p:childTnLst>
                                </p:cTn>
                              </p:par>
                              <p:par>
                                <p:cTn id="11" presetID="39" presetClass="exit" presetSubtype="0" decel="100000" fill="hold" grpId="1" nodeType="withEffect" nodePh="1">
                                  <p:stCondLst>
                                    <p:cond delay="0"/>
                                  </p:stCondLst>
                                  <p:endCondLst>
                                    <p:cond evt="begin" delay="0">
                                      <p:tn val="11"/>
                                    </p:cond>
                                  </p:endCondLst>
                                  <p:childTnLst>
                                    <p:anim calcmode="lin" valueType="num">
                                      <p:cBhvr>
                                        <p:cTn id="12" dur="500" fill="hold"/>
                                        <p:tgtEl>
                                          <p:spTgt spid="205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 dur="500" fill="hold"/>
                                        <p:tgtEl>
                                          <p:spTgt spid="205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 dur="500" fill="hold"/>
                                        <p:tgtEl>
                                          <p:spTgt spid="205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 dur="500" fill="hold"/>
                                        <p:tgtEl>
                                          <p:spTgt spid="2051">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205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1"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z="900" b="1"/>
              <a:t/>
            </a:r>
            <a:br>
              <a:rPr lang="el-GR" sz="900" b="1"/>
            </a:br>
            <a:r>
              <a:rPr lang="el-GR" sz="900" b="1"/>
              <a:t/>
            </a:r>
            <a:br>
              <a:rPr lang="el-GR" sz="900" b="1"/>
            </a:br>
            <a:endParaRPr lang="el-GR" sz="900" b="1"/>
          </a:p>
        </p:txBody>
      </p:sp>
      <p:graphicFrame>
        <p:nvGraphicFramePr>
          <p:cNvPr id="12616" name="Group 328"/>
          <p:cNvGraphicFramePr>
            <a:graphicFrameLocks noGrp="1"/>
          </p:cNvGraphicFramePr>
          <p:nvPr>
            <p:ph type="tbl" idx="1"/>
          </p:nvPr>
        </p:nvGraphicFramePr>
        <p:xfrm>
          <a:off x="250825" y="188913"/>
          <a:ext cx="8642350" cy="6540500"/>
        </p:xfrm>
        <a:graphic>
          <a:graphicData uri="http://schemas.openxmlformats.org/drawingml/2006/table">
            <a:tbl>
              <a:tblPr/>
              <a:tblGrid>
                <a:gridCol w="2879725"/>
                <a:gridCol w="2882900"/>
                <a:gridCol w="2879725"/>
              </a:tblGrid>
              <a:tr h="244475">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1" i="0" u="none" strike="noStrike" cap="none" normalizeH="0" baseline="0" smtClean="0">
                          <a:ln>
                            <a:noFill/>
                          </a:ln>
                          <a:solidFill>
                            <a:srgbClr val="000000"/>
                          </a:solidFill>
                          <a:effectLst/>
                          <a:latin typeface="Arial" charset="0"/>
                          <a:cs typeface="Arial" charset="0"/>
                        </a:rPr>
                        <a:t>ΜΗΝΙΑΙΑ ΕΠΙΧΟΡΗΓΗΣΗ ΦΟΙΤΗΤΗ</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r h="246063">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1" i="0" u="none" strike="noStrike" cap="none" normalizeH="0" baseline="0" smtClean="0">
                          <a:ln>
                            <a:noFill/>
                          </a:ln>
                          <a:solidFill>
                            <a:srgbClr val="000000"/>
                          </a:solidFill>
                          <a:effectLst/>
                          <a:latin typeface="Arial" charset="0"/>
                          <a:cs typeface="Arial" charset="0"/>
                        </a:rPr>
                        <a:t>ΓΙΑ ΠΡΑΚΤΙΚΗ ΑΣΚΗΣΗ ΑΝΑ ΧΩΡΑ ΥΠΟΔΟΧΗΣ 201</a:t>
                      </a:r>
                      <a:r>
                        <a:rPr kumimoji="0" lang="en-US" sz="1800" b="1" i="0" u="none" strike="noStrike" cap="none" normalizeH="0" baseline="0" smtClean="0">
                          <a:ln>
                            <a:noFill/>
                          </a:ln>
                          <a:solidFill>
                            <a:srgbClr val="000000"/>
                          </a:solidFill>
                          <a:effectLst/>
                          <a:latin typeface="Arial" charset="0"/>
                          <a:cs typeface="Arial" charset="0"/>
                        </a:rPr>
                        <a:t>2</a:t>
                      </a:r>
                      <a:r>
                        <a:rPr kumimoji="0" lang="el-GR" sz="1800" b="1" i="0" u="none" strike="noStrike" cap="none" normalizeH="0" baseline="0" smtClean="0">
                          <a:ln>
                            <a:noFill/>
                          </a:ln>
                          <a:solidFill>
                            <a:srgbClr val="000000"/>
                          </a:solidFill>
                          <a:effectLst/>
                          <a:latin typeface="Arial" charset="0"/>
                          <a:cs typeface="Arial" charset="0"/>
                        </a:rPr>
                        <a:t> - 201</a:t>
                      </a:r>
                      <a:r>
                        <a:rPr kumimoji="0" lang="en-US" sz="1800" b="1" i="0" u="none" strike="noStrike" cap="none" normalizeH="0" baseline="0" smtClean="0">
                          <a:ln>
                            <a:noFill/>
                          </a:ln>
                          <a:solidFill>
                            <a:srgbClr val="000000"/>
                          </a:solidFill>
                          <a:effectLst/>
                          <a:latin typeface="Arial" charset="0"/>
                          <a:cs typeface="Arial" charset="0"/>
                        </a:rPr>
                        <a:t>3</a:t>
                      </a:r>
                      <a:endParaRPr kumimoji="0" lang="el-GR" sz="1800" b="1"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r h="5651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1" i="0" u="none" strike="noStrike" cap="none" normalizeH="0" baseline="0" smtClean="0">
                          <a:ln>
                            <a:noFill/>
                          </a:ln>
                          <a:solidFill>
                            <a:srgbClr val="000000"/>
                          </a:solidFill>
                          <a:effectLst/>
                          <a:latin typeface="Arial" charset="0"/>
                          <a:cs typeface="Arial" charset="0"/>
                        </a:rPr>
                        <a:t>ΧΩΡΑ ΥΠΟΔΟΧΗΣ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1" i="0" u="none" strike="noStrike" cap="none" normalizeH="0" baseline="0" smtClean="0">
                          <a:ln>
                            <a:noFill/>
                          </a:ln>
                          <a:solidFill>
                            <a:srgbClr val="000000"/>
                          </a:solidFill>
                          <a:effectLst/>
                          <a:latin typeface="Arial" charset="0"/>
                          <a:cs typeface="Arial" charset="0"/>
                        </a:rPr>
                        <a:t>ΜΗΝΙΑΙΑ ΑΠΟΖΗΜΙΩΣΗ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1" i="0" u="none" strike="noStrike" cap="none" normalizeH="0" baseline="0" smtClean="0">
                          <a:ln>
                            <a:noFill/>
                          </a:ln>
                          <a:solidFill>
                            <a:srgbClr val="000000"/>
                          </a:solidFill>
                          <a:effectLst/>
                          <a:latin typeface="Arial" charset="0"/>
                          <a:cs typeface="Arial" charset="0"/>
                        </a:rPr>
                        <a:t>ΠΟΣΟ ΕΠΙΧΟΡΗΓΗΣΗΣ ΓΙΑ 3 ΜΗΝΕΣ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 Αυστρία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612</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1.836</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Βέλγιο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5</a:t>
                      </a:r>
                      <a:r>
                        <a:rPr kumimoji="0" lang="en-US" sz="1800" b="0" i="0" u="none" strike="noStrike" cap="none" normalizeH="0" baseline="0" smtClean="0">
                          <a:ln>
                            <a:noFill/>
                          </a:ln>
                          <a:solidFill>
                            <a:srgbClr val="000000"/>
                          </a:solidFill>
                          <a:effectLst/>
                          <a:latin typeface="Arial" charset="0"/>
                          <a:cs typeface="Arial" charset="0"/>
                        </a:rPr>
                        <a:t>76</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1.</a:t>
                      </a:r>
                      <a:r>
                        <a:rPr kumimoji="0" lang="en-US" sz="1800" b="0" i="0" u="none" strike="noStrike" cap="none" normalizeH="0" baseline="0" smtClean="0">
                          <a:ln>
                            <a:noFill/>
                          </a:ln>
                          <a:solidFill>
                            <a:srgbClr val="000000"/>
                          </a:solidFill>
                          <a:effectLst/>
                          <a:latin typeface="Arial" charset="0"/>
                          <a:cs typeface="Arial" charset="0"/>
                        </a:rPr>
                        <a:t>728</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Γερμανία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5</a:t>
                      </a:r>
                      <a:r>
                        <a:rPr kumimoji="0" lang="en-US" sz="1800" b="0" i="0" u="none" strike="noStrike" cap="none" normalizeH="0" baseline="0" smtClean="0">
                          <a:ln>
                            <a:noFill/>
                          </a:ln>
                          <a:solidFill>
                            <a:srgbClr val="000000"/>
                          </a:solidFill>
                          <a:effectLst/>
                          <a:latin typeface="Arial" charset="0"/>
                          <a:cs typeface="Arial" charset="0"/>
                        </a:rPr>
                        <a:t>46</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1.6</a:t>
                      </a:r>
                      <a:r>
                        <a:rPr kumimoji="0" lang="en-US" sz="1800" b="0" i="0" u="none" strike="noStrike" cap="none" normalizeH="0" baseline="0" smtClean="0">
                          <a:ln>
                            <a:noFill/>
                          </a:ln>
                          <a:solidFill>
                            <a:srgbClr val="000000"/>
                          </a:solidFill>
                          <a:effectLst/>
                          <a:latin typeface="Arial" charset="0"/>
                          <a:cs typeface="Arial" charset="0"/>
                        </a:rPr>
                        <a:t>38</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Ισπανία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5</a:t>
                      </a:r>
                      <a:r>
                        <a:rPr kumimoji="0" lang="en-US" sz="1800" b="0" i="0" u="none" strike="noStrike" cap="none" normalizeH="0" baseline="0" smtClean="0">
                          <a:ln>
                            <a:noFill/>
                          </a:ln>
                          <a:solidFill>
                            <a:srgbClr val="000000"/>
                          </a:solidFill>
                          <a:effectLst/>
                          <a:latin typeface="Arial" charset="0"/>
                          <a:cs typeface="Arial" charset="0"/>
                        </a:rPr>
                        <a:t>63</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1.6</a:t>
                      </a:r>
                      <a:r>
                        <a:rPr kumimoji="0" lang="en-US" sz="1800" b="0" i="0" u="none" strike="noStrike" cap="none" normalizeH="0" baseline="0" smtClean="0">
                          <a:ln>
                            <a:noFill/>
                          </a:ln>
                          <a:solidFill>
                            <a:srgbClr val="000000"/>
                          </a:solidFill>
                          <a:effectLst/>
                          <a:latin typeface="Arial" charset="0"/>
                          <a:cs typeface="Arial" charset="0"/>
                        </a:rPr>
                        <a:t>89</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669</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2.007,</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Ηνωμένο Βασίλειο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774</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2.</a:t>
                      </a:r>
                      <a:r>
                        <a:rPr kumimoji="0" lang="en-US" sz="1800" b="0" i="0" u="none" strike="noStrike" cap="none" normalizeH="0" baseline="0" smtClean="0">
                          <a:ln>
                            <a:noFill/>
                          </a:ln>
                          <a:solidFill>
                            <a:srgbClr val="000000"/>
                          </a:solidFill>
                          <a:effectLst/>
                          <a:latin typeface="Arial" charset="0"/>
                          <a:cs typeface="Arial" charset="0"/>
                        </a:rPr>
                        <a:t>322</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Ιταλία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614</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1.8</a:t>
                      </a:r>
                      <a:r>
                        <a:rPr kumimoji="0" lang="en-US" sz="1800" b="0" i="0" u="none" strike="noStrike" cap="none" normalizeH="0" baseline="0" smtClean="0">
                          <a:ln>
                            <a:noFill/>
                          </a:ln>
                          <a:solidFill>
                            <a:srgbClr val="000000"/>
                          </a:solidFill>
                          <a:effectLst/>
                          <a:latin typeface="Arial" charset="0"/>
                          <a:cs typeface="Arial" charset="0"/>
                        </a:rPr>
                        <a:t>4</a:t>
                      </a:r>
                      <a:r>
                        <a:rPr kumimoji="0" lang="el-GR" sz="1800" b="0" i="0" u="none" strike="noStrike" cap="none" normalizeH="0" baseline="0" smtClean="0">
                          <a:ln>
                            <a:noFill/>
                          </a:ln>
                          <a:solidFill>
                            <a:srgbClr val="000000"/>
                          </a:solidFill>
                          <a:effectLst/>
                          <a:latin typeface="Arial" charset="0"/>
                          <a:cs typeface="Arial" charset="0"/>
                        </a:rPr>
                        <a:t>2,00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Ολλανδία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599</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1.79</a:t>
                      </a:r>
                      <a:r>
                        <a:rPr kumimoji="0" lang="en-US" sz="1800" b="0" i="0" u="none" strike="noStrike" cap="none" normalizeH="0" baseline="0" smtClean="0">
                          <a:ln>
                            <a:noFill/>
                          </a:ln>
                          <a:solidFill>
                            <a:srgbClr val="000000"/>
                          </a:solidFill>
                          <a:effectLst/>
                          <a:latin typeface="Arial" charset="0"/>
                          <a:cs typeface="Arial" charset="0"/>
                        </a:rPr>
                        <a:t>7</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Νορβηγία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845</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2.535</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Πορτογαλία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490</a:t>
                      </a:r>
                      <a:r>
                        <a:rPr kumimoji="0" lang="el-GR" sz="1800" b="0" i="0" u="none" strike="noStrike" cap="none" normalizeH="0" baseline="0" smtClean="0">
                          <a:ln>
                            <a:noFill/>
                          </a:ln>
                          <a:solidFill>
                            <a:srgbClr val="000000"/>
                          </a:solidFill>
                          <a:effectLst/>
                          <a:latin typeface="Arial" charset="0"/>
                          <a:cs typeface="Arial" charset="0"/>
                        </a:rPr>
                        <a:t>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1.</a:t>
                      </a:r>
                      <a:r>
                        <a:rPr kumimoji="0" lang="en-US" sz="1800" b="0" i="0" u="none" strike="noStrike" cap="none" normalizeH="0" baseline="0" smtClean="0">
                          <a:ln>
                            <a:noFill/>
                          </a:ln>
                          <a:solidFill>
                            <a:srgbClr val="000000"/>
                          </a:solidFill>
                          <a:effectLst/>
                          <a:latin typeface="Arial" charset="0"/>
                          <a:cs typeface="Arial" charset="0"/>
                        </a:rPr>
                        <a:t>470</a:t>
                      </a:r>
                      <a:r>
                        <a:rPr kumimoji="0" lang="el-GR" sz="1800" b="0" i="0" u="none" strike="noStrike" cap="none" normalizeH="0" baseline="0" smtClean="0">
                          <a:ln>
                            <a:noFill/>
                          </a:ln>
                          <a:solidFill>
                            <a:srgbClr val="000000"/>
                          </a:solidFill>
                          <a:effectLst/>
                          <a:latin typeface="Arial" charset="0"/>
                          <a:cs typeface="Arial" charset="0"/>
                        </a:rPr>
                        <a:t>,00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800" b="0" i="0" u="none" strike="noStrike" cap="none" normalizeH="0" baseline="0" smtClean="0">
                          <a:ln>
                            <a:noFill/>
                          </a:ln>
                          <a:solidFill>
                            <a:srgbClr val="000000"/>
                          </a:solidFill>
                          <a:effectLst/>
                          <a:latin typeface="Arial" charset="0"/>
                          <a:cs typeface="Arial" charset="0"/>
                        </a:rPr>
                        <a:t>Σουηδία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683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00"/>
                          </a:solidFill>
                          <a:effectLst/>
                          <a:latin typeface="Arial" charset="0"/>
                          <a:cs typeface="Arial" charset="0"/>
                        </a:rPr>
                        <a:t>2.049,00 </a:t>
                      </a:r>
                      <a:r>
                        <a:rPr kumimoji="0" lang="el-GR" sz="1800" b="0" i="0" u="none" strike="noStrike" cap="none" normalizeH="0" baseline="0" smtClean="0">
                          <a:ln>
                            <a:noFill/>
                          </a:ln>
                          <a:solidFill>
                            <a:srgbClr val="000000"/>
                          </a:solidFill>
                          <a:effectLst/>
                          <a:latin typeface="Arial" charset="0"/>
                          <a:cs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gridSpan="3">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rgbClr val="000000"/>
                          </a:solidFill>
                          <a:effectLst/>
                          <a:latin typeface="Arial" charset="0"/>
                          <a:cs typeface="Arial" charset="0"/>
                          <a:hlinkClick r:id="rId2"/>
                        </a:rPr>
                        <a:t>Το μηνιαίο ποσό της υποτροφίας</a:t>
                      </a:r>
                      <a:r>
                        <a:rPr kumimoji="0" lang="el-GR" sz="1400" b="0" i="0" u="none" strike="noStrike" cap="none" normalizeH="0" baseline="0" smtClean="0">
                          <a:ln>
                            <a:noFill/>
                          </a:ln>
                          <a:solidFill>
                            <a:srgbClr val="000000"/>
                          </a:solidFill>
                          <a:effectLst/>
                          <a:latin typeface="Arial" charset="0"/>
                          <a:cs typeface="Arial" charset="0"/>
                        </a:rPr>
                        <a:t> εξαρτάται από τη χώρα υποδοχής και διαφοροποιείται κατ’ έτος.</a:t>
                      </a:r>
                      <a:br>
                        <a:rPr kumimoji="0" lang="el-GR" sz="1400" b="0" i="0" u="none" strike="noStrike" cap="none" normalizeH="0" baseline="0" smtClean="0">
                          <a:ln>
                            <a:noFill/>
                          </a:ln>
                          <a:solidFill>
                            <a:srgbClr val="000000"/>
                          </a:solidFill>
                          <a:effectLst/>
                          <a:latin typeface="Arial" charset="0"/>
                          <a:cs typeface="Arial" charset="0"/>
                        </a:rPr>
                      </a:br>
                      <a:r>
                        <a:rPr kumimoji="0" lang="el-GR" sz="1400" b="0" i="0" u="none" strike="noStrike" cap="none" normalizeH="0" baseline="0" smtClean="0">
                          <a:ln>
                            <a:noFill/>
                          </a:ln>
                          <a:solidFill>
                            <a:srgbClr val="000000"/>
                          </a:solidFill>
                          <a:effectLst/>
                          <a:latin typeface="Arial" charset="0"/>
                          <a:cs typeface="Arial" charset="0"/>
                        </a:rPr>
                        <a:t>Κατατίθεται στον λογαριασμό που έχει δηλώσει ο φοιτητής το 80% του συνόλου της υποτροφίας. Το υπόλοιπο 20% του ποσού κατατίθεται μετά την λήξη της περιόδου της πρακτικής &amp; αφού ο υπότροφος υποβάλει στο αρμόδιο γραφείο ERASMUS την βεβαίωση του Φορέα Κατάρτισης για την ολοκλήρωση της πρακτικής άσκησης μαζί με την τελική έκθεση πρακτικής.</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z="2800" b="1">
                <a:solidFill>
                  <a:srgbClr val="CC0000"/>
                </a:solidFill>
              </a:rPr>
              <a:t>Πού θα μείνω στο εξωτερικό;</a:t>
            </a:r>
            <a:br>
              <a:rPr lang="el-GR" sz="2800" b="1">
                <a:solidFill>
                  <a:srgbClr val="CC0000"/>
                </a:solidFill>
              </a:rPr>
            </a:br>
            <a:endParaRPr lang="el-GR" sz="2800" b="1">
              <a:solidFill>
                <a:srgbClr val="CC0000"/>
              </a:solidFill>
            </a:endParaRPr>
          </a:p>
        </p:txBody>
      </p:sp>
      <p:sp>
        <p:nvSpPr>
          <p:cNvPr id="13315" name="Rectangle 3"/>
          <p:cNvSpPr>
            <a:spLocks noGrp="1" noChangeArrowheads="1"/>
          </p:cNvSpPr>
          <p:nvPr>
            <p:ph type="body" idx="1"/>
          </p:nvPr>
        </p:nvSpPr>
        <p:spPr>
          <a:xfrm>
            <a:off x="457200" y="1268413"/>
            <a:ext cx="8229600" cy="5256212"/>
          </a:xfrm>
        </p:spPr>
        <p:txBody>
          <a:bodyPr/>
          <a:lstStyle/>
          <a:p>
            <a:pPr algn="just">
              <a:lnSpc>
                <a:spcPct val="80000"/>
              </a:lnSpc>
              <a:buClr>
                <a:srgbClr val="CC0000"/>
              </a:buClr>
              <a:buFont typeface="Wingdings" pitchFamily="2" charset="2"/>
              <a:buChar char="Ø"/>
            </a:pPr>
            <a:r>
              <a:rPr lang="el-GR" sz="2000">
                <a:solidFill>
                  <a:srgbClr val="000000"/>
                </a:solidFill>
              </a:rPr>
              <a:t>Η αναζήτηση στέγης γίνεται από τον ενδιαφερόμενο φοιτητή. </a:t>
            </a:r>
            <a:br>
              <a:rPr lang="el-GR" sz="2000">
                <a:solidFill>
                  <a:srgbClr val="000000"/>
                </a:solidFill>
              </a:rPr>
            </a:br>
            <a:r>
              <a:rPr lang="el-GR" sz="2000">
                <a:solidFill>
                  <a:srgbClr val="000000"/>
                </a:solidFill>
              </a:rPr>
              <a:t>Αν η πρακτική άσκηση γίνει σε πανεπιστήμιο πρέπει να επικοινωνήσει με το αρμόδιο γραφείο ERASMUS του πανεπιστημίου υποδοχής για να ενημερωθεί για τις παροχές προς τους φοιτητές ERASMUS.</a:t>
            </a:r>
            <a:endParaRPr lang="el-GR" sz="2000" b="1">
              <a:solidFill>
                <a:srgbClr val="000000"/>
              </a:solidFill>
            </a:endParaRPr>
          </a:p>
          <a:p>
            <a:pPr algn="just">
              <a:lnSpc>
                <a:spcPct val="80000"/>
              </a:lnSpc>
              <a:buFont typeface="Wingdings" pitchFamily="2" charset="2"/>
              <a:buNone/>
            </a:pPr>
            <a:r>
              <a:rPr lang="el-GR" sz="2000" b="1">
                <a:solidFill>
                  <a:srgbClr val="000000"/>
                </a:solidFill>
              </a:rPr>
              <a:t>     </a:t>
            </a:r>
          </a:p>
          <a:p>
            <a:pPr algn="just">
              <a:lnSpc>
                <a:spcPct val="80000"/>
              </a:lnSpc>
              <a:buFont typeface="Wingdings" pitchFamily="2" charset="2"/>
              <a:buNone/>
            </a:pPr>
            <a:r>
              <a:rPr lang="el-GR" sz="2000" b="1">
                <a:solidFill>
                  <a:srgbClr val="000000"/>
                </a:solidFill>
              </a:rPr>
              <a:t>     </a:t>
            </a:r>
            <a:r>
              <a:rPr lang="el-GR" sz="2000" b="1">
                <a:solidFill>
                  <a:srgbClr val="CC0000"/>
                </a:solidFill>
              </a:rPr>
              <a:t>ΠΡΟΣΟΧΗ: Πληροφόρηση σχετικά με τη στέγασή σας, σας παρέχεται από το Πανεπιστήμιο υποδοχής.</a:t>
            </a:r>
            <a:r>
              <a:rPr lang="el-GR" sz="2000">
                <a:solidFill>
                  <a:srgbClr val="000000"/>
                </a:solidFill>
              </a:rPr>
              <a:t> </a:t>
            </a:r>
          </a:p>
          <a:p>
            <a:pPr algn="just">
              <a:lnSpc>
                <a:spcPct val="80000"/>
              </a:lnSpc>
              <a:buFont typeface="Wingdings" pitchFamily="2" charset="2"/>
              <a:buNone/>
            </a:pPr>
            <a:endParaRPr lang="el-GR" sz="2000">
              <a:solidFill>
                <a:srgbClr val="000000"/>
              </a:solidFill>
            </a:endParaRPr>
          </a:p>
          <a:p>
            <a:pPr algn="just">
              <a:lnSpc>
                <a:spcPct val="80000"/>
              </a:lnSpc>
              <a:buClr>
                <a:srgbClr val="CC0000"/>
              </a:buClr>
              <a:buFont typeface="Wingdings" pitchFamily="2" charset="2"/>
              <a:buChar char="Ø"/>
            </a:pPr>
            <a:r>
              <a:rPr lang="el-GR" sz="2000">
                <a:solidFill>
                  <a:srgbClr val="000000"/>
                </a:solidFill>
              </a:rPr>
              <a:t> Η δυνατότητα παροχής στέγασης </a:t>
            </a:r>
            <a:r>
              <a:rPr lang="el-GR" sz="2000" b="1">
                <a:solidFill>
                  <a:srgbClr val="000000"/>
                </a:solidFill>
              </a:rPr>
              <a:t>διαφέρει </a:t>
            </a:r>
            <a:r>
              <a:rPr lang="el-GR" sz="2000">
                <a:solidFill>
                  <a:srgbClr val="000000"/>
                </a:solidFill>
              </a:rPr>
              <a:t>από πανεπιστήμιο σε πανεπιστήμιο. Μπορεί να παρέχεται μορφή στέγασης σε εστία του Πανεπιστημίου, σε κεντρικές εστίες ανά πόλη, σε δωμάτια σε σπίτια ιδιωτών, καθώς και να μην παρέχεται καθόλου. Σε αυτήν την περίπτωση, συνήθως τα Πανεπιστήμια υποδοχής σας </a:t>
            </a:r>
            <a:r>
              <a:rPr lang="el-GR" sz="2000" b="1">
                <a:solidFill>
                  <a:srgbClr val="000000"/>
                </a:solidFill>
              </a:rPr>
              <a:t>παραπέμπουν </a:t>
            </a:r>
            <a:r>
              <a:rPr lang="el-GR" sz="2000">
                <a:solidFill>
                  <a:srgbClr val="000000"/>
                </a:solidFill>
              </a:rPr>
              <a:t>σε συνεργαζόμενα ή μη μεσιτικά γραφεία/κέντρα στέγασης,</a:t>
            </a:r>
            <a:r>
              <a:rPr lang="el-GR" sz="2000"/>
              <a:t> </a:t>
            </a:r>
            <a:r>
              <a:rPr lang="el-GR" sz="2000">
                <a:solidFill>
                  <a:srgbClr val="000000"/>
                </a:solidFill>
              </a:rPr>
              <a:t>αλλά υπάρχει η </a:t>
            </a:r>
            <a:r>
              <a:rPr lang="el-GR" sz="2000" b="1">
                <a:solidFill>
                  <a:srgbClr val="000000"/>
                </a:solidFill>
              </a:rPr>
              <a:t>συχνή περίπτωση </a:t>
            </a:r>
            <a:r>
              <a:rPr lang="el-GR" sz="2000">
                <a:solidFill>
                  <a:srgbClr val="000000"/>
                </a:solidFill>
              </a:rPr>
              <a:t>να χρειαστεί να διερευνήσετε μόνοι σας τις εναλλακτικές λύσεις μέσω διαδικτύου &amp; μέσω των πρεσβειών των χωρών υποδοχής.</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3075" y="469900"/>
            <a:ext cx="7918450" cy="679450"/>
          </a:xfrm>
        </p:spPr>
        <p:txBody>
          <a:bodyPr/>
          <a:lstStyle/>
          <a:p>
            <a:r>
              <a:rPr lang="el-GR" sz="2800" b="1">
                <a:solidFill>
                  <a:srgbClr val="CC0000"/>
                </a:solidFill>
              </a:rPr>
              <a:t>Μαρτυρίες…</a:t>
            </a:r>
          </a:p>
        </p:txBody>
      </p:sp>
      <p:sp>
        <p:nvSpPr>
          <p:cNvPr id="4099" name="Rectangle 3"/>
          <p:cNvSpPr>
            <a:spLocks noGrp="1" noChangeArrowheads="1"/>
          </p:cNvSpPr>
          <p:nvPr>
            <p:ph type="body" idx="1"/>
          </p:nvPr>
        </p:nvSpPr>
        <p:spPr>
          <a:xfrm>
            <a:off x="4137025" y="4097338"/>
            <a:ext cx="504825" cy="409575"/>
          </a:xfrm>
        </p:spPr>
        <p:txBody>
          <a:bodyPr/>
          <a:lstStyle/>
          <a:p>
            <a:pPr>
              <a:lnSpc>
                <a:spcPct val="90000"/>
              </a:lnSpc>
              <a:buFont typeface="Wingdings" pitchFamily="2" charset="2"/>
              <a:buNone/>
            </a:pPr>
            <a:endParaRPr lang="el-GR" sz="2400"/>
          </a:p>
        </p:txBody>
      </p:sp>
      <p:sp>
        <p:nvSpPr>
          <p:cNvPr id="4100" name="AutoShape 4"/>
          <p:cNvSpPr>
            <a:spLocks noChangeArrowheads="1"/>
          </p:cNvSpPr>
          <p:nvPr/>
        </p:nvSpPr>
        <p:spPr bwMode="auto">
          <a:xfrm>
            <a:off x="323850" y="1412875"/>
            <a:ext cx="2592388" cy="4752975"/>
          </a:xfrm>
          <a:prstGeom prst="wedgeRoundRectCallout">
            <a:avLst>
              <a:gd name="adj1" fmla="val -27282"/>
              <a:gd name="adj2" fmla="val -21208"/>
              <a:gd name="adj3" fmla="val 16667"/>
            </a:avLst>
          </a:prstGeom>
          <a:solidFill>
            <a:schemeClr val="accent1"/>
          </a:solidFill>
          <a:ln w="9525">
            <a:solidFill>
              <a:schemeClr val="tx1"/>
            </a:solidFill>
            <a:miter lim="800000"/>
            <a:headEnd/>
            <a:tailEnd/>
          </a:ln>
          <a:effectLst/>
        </p:spPr>
        <p:txBody>
          <a:bodyPr/>
          <a:lstStyle/>
          <a:p>
            <a:pPr algn="ctr"/>
            <a:r>
              <a:rPr lang="el-GR">
                <a:solidFill>
                  <a:srgbClr val="000000"/>
                </a:solidFill>
              </a:rPr>
              <a:t>Το χρονικό διάστημα που πέρασα με το </a:t>
            </a:r>
            <a:r>
              <a:rPr lang="en-US">
                <a:solidFill>
                  <a:srgbClr val="000000"/>
                </a:solidFill>
              </a:rPr>
              <a:t>Erasmus Placements</a:t>
            </a:r>
            <a:r>
              <a:rPr lang="el-GR">
                <a:solidFill>
                  <a:srgbClr val="000000"/>
                </a:solidFill>
              </a:rPr>
              <a:t> στο </a:t>
            </a:r>
            <a:r>
              <a:rPr lang="en-US">
                <a:solidFill>
                  <a:srgbClr val="000000"/>
                </a:solidFill>
              </a:rPr>
              <a:t>Orebro </a:t>
            </a:r>
            <a:r>
              <a:rPr lang="el-GR">
                <a:solidFill>
                  <a:srgbClr val="000000"/>
                </a:solidFill>
              </a:rPr>
              <a:t>της Σουηδίας ήταν υπέροχο &amp; ταυτόχρονα εποικοδομητικό. Μία εμπειρία που συνιστώ ανεπιφύλακτα σε όλους όσους θέλουν να βιώσουν κάτι το διαφορετικό.                          </a:t>
            </a:r>
            <a:r>
              <a:rPr lang="el-GR" b="1">
                <a:solidFill>
                  <a:srgbClr val="000000"/>
                </a:solidFill>
              </a:rPr>
              <a:t>Γρηγόρης</a:t>
            </a:r>
          </a:p>
        </p:txBody>
      </p:sp>
      <p:sp>
        <p:nvSpPr>
          <p:cNvPr id="4101" name="AutoShape 5"/>
          <p:cNvSpPr>
            <a:spLocks noChangeArrowheads="1"/>
          </p:cNvSpPr>
          <p:nvPr/>
        </p:nvSpPr>
        <p:spPr bwMode="auto">
          <a:xfrm>
            <a:off x="5614988" y="1341438"/>
            <a:ext cx="3205162" cy="5111750"/>
          </a:xfrm>
          <a:prstGeom prst="wedgeEllipseCallout">
            <a:avLst>
              <a:gd name="adj1" fmla="val -15727"/>
              <a:gd name="adj2" fmla="val 41833"/>
            </a:avLst>
          </a:prstGeom>
          <a:solidFill>
            <a:schemeClr val="accent1"/>
          </a:solidFill>
          <a:ln w="9525">
            <a:solidFill>
              <a:schemeClr val="tx1"/>
            </a:solidFill>
            <a:miter lim="800000"/>
            <a:headEnd/>
            <a:tailEnd/>
          </a:ln>
          <a:effectLst/>
        </p:spPr>
        <p:txBody>
          <a:bodyPr/>
          <a:lstStyle/>
          <a:p>
            <a:pPr algn="ctr"/>
            <a:r>
              <a:rPr lang="el-GR" sz="1600" b="1">
                <a:solidFill>
                  <a:srgbClr val="000000"/>
                </a:solidFill>
              </a:rPr>
              <a:t>Η συμμετοχή μου στο πρόγραμμα είναι μία σημαντικότατη</a:t>
            </a:r>
          </a:p>
          <a:p>
            <a:pPr algn="ctr"/>
            <a:r>
              <a:rPr lang="el-GR" sz="1600" b="1">
                <a:solidFill>
                  <a:srgbClr val="000000"/>
                </a:solidFill>
              </a:rPr>
              <a:t>εμπειρία γιατί μου έδωσε τη δυνατότητα να εργαστώ πάνω στο</a:t>
            </a:r>
          </a:p>
          <a:p>
            <a:pPr algn="ctr"/>
            <a:r>
              <a:rPr lang="el-GR" sz="1600" b="1">
                <a:solidFill>
                  <a:srgbClr val="000000"/>
                </a:solidFill>
              </a:rPr>
              <a:t>αντικείμενο το οποίο σπουδάζω, να εφαρμόσω τις γνώσεις μου, να</a:t>
            </a:r>
          </a:p>
          <a:p>
            <a:pPr algn="ctr"/>
            <a:r>
              <a:rPr lang="el-GR" sz="1600" b="1">
                <a:solidFill>
                  <a:srgbClr val="000000"/>
                </a:solidFill>
              </a:rPr>
              <a:t>αποκτήσω νέες, να εργαστώ με φοιτητές άλλων Πανεπιστημίων &amp; πολλά άλλα.</a:t>
            </a:r>
          </a:p>
          <a:p>
            <a:pPr algn="ctr"/>
            <a:r>
              <a:rPr lang="el-GR" sz="1600" b="1">
                <a:solidFill>
                  <a:srgbClr val="000000"/>
                </a:solidFill>
              </a:rPr>
              <a:t>            Νίκος</a:t>
            </a:r>
          </a:p>
        </p:txBody>
      </p:sp>
      <p:sp>
        <p:nvSpPr>
          <p:cNvPr id="4102" name="AutoShape 6"/>
          <p:cNvSpPr>
            <a:spLocks noChangeArrowheads="1"/>
          </p:cNvSpPr>
          <p:nvPr/>
        </p:nvSpPr>
        <p:spPr bwMode="auto">
          <a:xfrm>
            <a:off x="2700338" y="1052513"/>
            <a:ext cx="3382962" cy="5616575"/>
          </a:xfrm>
          <a:prstGeom prst="cloudCallout">
            <a:avLst>
              <a:gd name="adj1" fmla="val -21704"/>
              <a:gd name="adj2" fmla="val 26171"/>
            </a:avLst>
          </a:prstGeom>
          <a:solidFill>
            <a:schemeClr val="accent1"/>
          </a:solidFill>
          <a:ln w="9525">
            <a:solidFill>
              <a:schemeClr val="tx1"/>
            </a:solidFill>
            <a:round/>
            <a:headEnd/>
            <a:tailEnd/>
          </a:ln>
          <a:effectLst/>
        </p:spPr>
        <p:txBody>
          <a:bodyPr/>
          <a:lstStyle/>
          <a:p>
            <a:pPr algn="ctr"/>
            <a:endParaRPr lang="el-GR" sz="1400" b="1">
              <a:solidFill>
                <a:srgbClr val="000000"/>
              </a:solidFill>
            </a:endParaRPr>
          </a:p>
          <a:p>
            <a:pPr algn="ctr"/>
            <a:r>
              <a:rPr lang="el-GR" sz="1400" b="1">
                <a:solidFill>
                  <a:srgbClr val="000000"/>
                </a:solidFill>
              </a:rPr>
              <a:t>…….. η εμπειρία της εργασίας στο εξωτερικό ήταν για μένα ιδιαίτερα χρήσιμη, ευεργετική &amp; καταλυτική για την καριέρα μου &amp; για τη ζωή μου, αφού μου πρότειναν να ξαναπάω &amp; να μείνω για δουλειά στο νοσοκομείο. Αφού πέρασα τόσο καλά αποφάσισα να γυρίσω &amp; να δοκιμάσω τις δυνάμεις &amp; τις αντοχές μου εκεί, σαν κανονικός εργαζόμενος πλέον, ελπίζοντας ότι κάνω την σωστή κίνηση.                      Ευτυχία</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algn="ctr"/>
            <a:r>
              <a:rPr lang="el-GR" sz="2400" b="1"/>
              <a:t>Μαρτυρίες δικαιούχων 2011-2012</a:t>
            </a:r>
          </a:p>
        </p:txBody>
      </p:sp>
      <p:sp>
        <p:nvSpPr>
          <p:cNvPr id="323587" name="Rectangle 3"/>
          <p:cNvSpPr>
            <a:spLocks noGrp="1" noChangeArrowheads="1"/>
          </p:cNvSpPr>
          <p:nvPr>
            <p:ph type="body" idx="1"/>
          </p:nvPr>
        </p:nvSpPr>
        <p:spPr>
          <a:xfrm>
            <a:off x="468313" y="1989138"/>
            <a:ext cx="8229600" cy="3886200"/>
          </a:xfrm>
        </p:spPr>
        <p:txBody>
          <a:bodyPr/>
          <a:lstStyle/>
          <a:p>
            <a:pPr>
              <a:buFont typeface="Wingdings" pitchFamily="2" charset="2"/>
              <a:buNone/>
            </a:pPr>
            <a:endParaRPr lang="el-GR" sz="1400"/>
          </a:p>
          <a:p>
            <a:pPr>
              <a:buFont typeface="Wingdings" pitchFamily="2" charset="2"/>
              <a:buNone/>
            </a:pPr>
            <a:r>
              <a:rPr lang="en-US" sz="1400"/>
              <a:t>‘’</a:t>
            </a:r>
            <a:r>
              <a:rPr lang="el-GR" sz="1400"/>
              <a:t>Imperial College and ERASMUS: </a:t>
            </a:r>
            <a:r>
              <a:rPr lang="en-GB" sz="1400"/>
              <a:t>Even if ERASMUS has the touch of not studying and just partying, </a:t>
            </a:r>
            <a:endParaRPr lang="el-GR" sz="1400"/>
          </a:p>
          <a:p>
            <a:pPr>
              <a:buFont typeface="Wingdings" pitchFamily="2" charset="2"/>
              <a:buNone/>
            </a:pPr>
            <a:r>
              <a:rPr lang="en-GB" sz="1400"/>
              <a:t>I have to correct this impression. As Imperial College has a very good reputation in the scientific world, </a:t>
            </a:r>
            <a:endParaRPr lang="el-GR" sz="1400"/>
          </a:p>
          <a:p>
            <a:pPr>
              <a:buFont typeface="Wingdings" pitchFamily="2" charset="2"/>
              <a:buNone/>
            </a:pPr>
            <a:r>
              <a:rPr lang="en-GB" sz="1400"/>
              <a:t>the student requirements are very high. However, it doesn’t mean that it is impossible to combine hard</a:t>
            </a:r>
            <a:endParaRPr lang="el-GR" sz="1400"/>
          </a:p>
          <a:p>
            <a:pPr>
              <a:buFont typeface="Wingdings" pitchFamily="2" charset="2"/>
              <a:buNone/>
            </a:pPr>
            <a:r>
              <a:rPr lang="en-GB" sz="1400"/>
              <a:t>work and exploring London life. In contrast, there are lots of social events offered by various societies.</a:t>
            </a:r>
            <a:endParaRPr lang="el-GR" sz="1400"/>
          </a:p>
          <a:p>
            <a:pPr>
              <a:buFont typeface="Wingdings" pitchFamily="2" charset="2"/>
              <a:buNone/>
            </a:pPr>
            <a:r>
              <a:rPr lang="el-GR" sz="1400" b="1"/>
              <a:t>(Σταματία)</a:t>
            </a:r>
          </a:p>
          <a:p>
            <a:pPr>
              <a:buFont typeface="Wingdings" pitchFamily="2" charset="2"/>
              <a:buNone/>
            </a:pPr>
            <a:endParaRPr lang="el-GR" sz="1400" b="1"/>
          </a:p>
          <a:p>
            <a:pPr>
              <a:buFont typeface="Wingdings" pitchFamily="2" charset="2"/>
              <a:buNone/>
            </a:pPr>
            <a:endParaRPr lang="el-GR" sz="1400" b="1"/>
          </a:p>
          <a:p>
            <a:pPr>
              <a:buFont typeface="Wingdings" pitchFamily="2" charset="2"/>
              <a:buNone/>
            </a:pPr>
            <a:r>
              <a:rPr lang="el-GR" sz="1400"/>
              <a:t>‘’Η παραμονή και εργασία μου στη Γερμανία στα πλαίσια του Erasmus Placements 2011-12 ήταν μια</a:t>
            </a:r>
          </a:p>
          <a:p>
            <a:pPr>
              <a:buFont typeface="Wingdings" pitchFamily="2" charset="2"/>
              <a:buNone/>
            </a:pPr>
            <a:r>
              <a:rPr lang="el-GR" sz="1400"/>
              <a:t> εκπληκτική εμπειρία. Μπόρεσα να δω και να συμμετάσχω σε πολλές χειρουργικές επεμβάσεις, που </a:t>
            </a:r>
          </a:p>
          <a:p>
            <a:pPr>
              <a:buFont typeface="Wingdings" pitchFamily="2" charset="2"/>
              <a:buNone/>
            </a:pPr>
            <a:r>
              <a:rPr lang="el-GR" sz="1400"/>
              <a:t>δεν πραγματοποιούνται στην Καρδιοχειρουργική Κλινική του Πανεπιστημιακού Νοσοκομείου Πατρών, </a:t>
            </a:r>
          </a:p>
          <a:p>
            <a:pPr>
              <a:buFont typeface="Wingdings" pitchFamily="2" charset="2"/>
              <a:buNone/>
            </a:pPr>
            <a:r>
              <a:rPr lang="el-GR" sz="1400"/>
              <a:t>διευρύνοντας έτσι το φάσμα των γνώσεών μου σε αυτό το πεδίο. Φεύγοντας, μου ανέφεραν ότι </a:t>
            </a:r>
          </a:p>
          <a:p>
            <a:pPr>
              <a:buFont typeface="Wingdings" pitchFamily="2" charset="2"/>
              <a:buNone/>
            </a:pPr>
            <a:r>
              <a:rPr lang="el-GR" sz="1400"/>
              <a:t>επιθυμούν να επιστρέψω μετά τη λήψη του πτυχίου μου για να κάνω εκεί την ειδίκευσή μου, πρόταση </a:t>
            </a:r>
          </a:p>
          <a:p>
            <a:pPr>
              <a:buFont typeface="Wingdings" pitchFamily="2" charset="2"/>
              <a:buNone/>
            </a:pPr>
            <a:r>
              <a:rPr lang="el-GR" sz="1400"/>
              <a:t>ιδιαίτερα σημαντική για το επαγγελματικό μου μέλλον. </a:t>
            </a:r>
          </a:p>
          <a:p>
            <a:pPr>
              <a:buFont typeface="Wingdings" pitchFamily="2" charset="2"/>
              <a:buNone/>
            </a:pPr>
            <a:r>
              <a:rPr lang="el-GR" sz="1400" b="1"/>
              <a:t>(Παναγιώτα)</a:t>
            </a:r>
          </a:p>
          <a:p>
            <a:pPr>
              <a:buFont typeface="Wingdings" pitchFamily="2" charset="2"/>
              <a:buNone/>
            </a:pPr>
            <a:endParaRPr lang="el-G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lgn="ctr"/>
            <a:r>
              <a:rPr lang="en-US" sz="2400" b="1"/>
              <a:t>‘’HAPPINESS IS JUST AROUND THE CORNER’’</a:t>
            </a:r>
            <a:endParaRPr lang="el-GR" sz="2400" b="1"/>
          </a:p>
        </p:txBody>
      </p:sp>
      <p:pic>
        <p:nvPicPr>
          <p:cNvPr id="324612" name="Picture 4" descr="05062012234"/>
          <p:cNvPicPr>
            <a:picLocks noChangeAspect="1" noChangeArrowheads="1"/>
          </p:cNvPicPr>
          <p:nvPr>
            <p:ph type="body" idx="1"/>
          </p:nvPr>
        </p:nvPicPr>
        <p:blipFill>
          <a:blip r:embed="rId2"/>
          <a:srcRect/>
          <a:stretch>
            <a:fillRect/>
          </a:stretch>
        </p:blipFill>
        <p:spPr>
          <a:xfrm>
            <a:off x="179388" y="1384300"/>
            <a:ext cx="8785225" cy="5357813"/>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9" name="Rectangle 5"/>
          <p:cNvSpPr>
            <a:spLocks noGrp="1" noChangeArrowheads="1"/>
          </p:cNvSpPr>
          <p:nvPr>
            <p:ph type="title"/>
          </p:nvPr>
        </p:nvSpPr>
        <p:spPr/>
        <p:txBody>
          <a:bodyPr/>
          <a:lstStyle/>
          <a:p>
            <a:pPr algn="ctr"/>
            <a:r>
              <a:rPr lang="el-GR" sz="2400" b="1"/>
              <a:t>ΑΡΙΘΜΟΣ ΣΥΜΜΕΤΕΧΟΝΤΩΝ – ΕΤΗ 2007/2012</a:t>
            </a:r>
          </a:p>
        </p:txBody>
      </p:sp>
      <p:graphicFrame>
        <p:nvGraphicFramePr>
          <p:cNvPr id="328708" name="Object 4"/>
          <p:cNvGraphicFramePr>
            <a:graphicFrameLocks noChangeAspect="1"/>
          </p:cNvGraphicFramePr>
          <p:nvPr>
            <p:ph idx="1"/>
          </p:nvPr>
        </p:nvGraphicFramePr>
        <p:xfrm>
          <a:off x="323850" y="1412875"/>
          <a:ext cx="8496300" cy="5184775"/>
        </p:xfrm>
        <a:graphic>
          <a:graphicData uri="http://schemas.openxmlformats.org/presentationml/2006/ole">
            <p:oleObj spid="_x0000_s328708" name="Γράφημα" r:id="rId3" imgW="4543560" imgH="2028825" progId="Excel.Chart.8">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3" name="Rectangle 5"/>
          <p:cNvSpPr>
            <a:spLocks noGrp="1" noChangeArrowheads="1"/>
          </p:cNvSpPr>
          <p:nvPr>
            <p:ph type="title"/>
          </p:nvPr>
        </p:nvSpPr>
        <p:spPr/>
        <p:txBody>
          <a:bodyPr/>
          <a:lstStyle/>
          <a:p>
            <a:pPr algn="ctr"/>
            <a:r>
              <a:rPr lang="el-GR" sz="2400" b="1"/>
              <a:t>ΑΝΔΡΕΣ – ΓΥΝΑΙΚΕΣ (2007-2012)</a:t>
            </a:r>
          </a:p>
        </p:txBody>
      </p:sp>
      <p:graphicFrame>
        <p:nvGraphicFramePr>
          <p:cNvPr id="329732" name="Object 4"/>
          <p:cNvGraphicFramePr>
            <a:graphicFrameLocks noChangeAspect="1"/>
          </p:cNvGraphicFramePr>
          <p:nvPr>
            <p:ph idx="1"/>
          </p:nvPr>
        </p:nvGraphicFramePr>
        <p:xfrm>
          <a:off x="539750" y="1341438"/>
          <a:ext cx="8208963" cy="5111750"/>
        </p:xfrm>
        <a:graphic>
          <a:graphicData uri="http://schemas.openxmlformats.org/presentationml/2006/ole">
            <p:oleObj spid="_x0000_s329732" name="Γράφημα" r:id="rId3" imgW="4905360" imgH="3076665" progId="Excel.Chart.8">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7" name="Rectangle 5"/>
          <p:cNvSpPr>
            <a:spLocks noGrp="1" noChangeArrowheads="1"/>
          </p:cNvSpPr>
          <p:nvPr>
            <p:ph type="title"/>
          </p:nvPr>
        </p:nvSpPr>
        <p:spPr/>
        <p:txBody>
          <a:bodyPr/>
          <a:lstStyle/>
          <a:p>
            <a:pPr algn="ctr"/>
            <a:r>
              <a:rPr lang="el-GR" sz="2400" b="1"/>
              <a:t>ΧΩΡΕΣ – ΑΡΙΘΜΟΣ ΥΠΟΤΡΟΦΩΝ (2007-2012)</a:t>
            </a:r>
          </a:p>
        </p:txBody>
      </p:sp>
      <p:graphicFrame>
        <p:nvGraphicFramePr>
          <p:cNvPr id="330756" name="Object 4"/>
          <p:cNvGraphicFramePr>
            <a:graphicFrameLocks noChangeAspect="1"/>
          </p:cNvGraphicFramePr>
          <p:nvPr>
            <p:ph idx="1"/>
          </p:nvPr>
        </p:nvGraphicFramePr>
        <p:xfrm>
          <a:off x="323850" y="1341438"/>
          <a:ext cx="8424863" cy="5400675"/>
        </p:xfrm>
        <a:graphic>
          <a:graphicData uri="http://schemas.openxmlformats.org/presentationml/2006/ole">
            <p:oleObj spid="_x0000_s330756" name="Γράφημα" r:id="rId3" imgW="6715170" imgH="5143500" progId="Excel.Char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5"/>
          <p:cNvSpPr>
            <a:spLocks noGrp="1" noChangeArrowheads="1"/>
          </p:cNvSpPr>
          <p:nvPr>
            <p:ph type="title"/>
          </p:nvPr>
        </p:nvSpPr>
        <p:spPr/>
        <p:txBody>
          <a:bodyPr/>
          <a:lstStyle/>
          <a:p>
            <a:pPr algn="ctr"/>
            <a:r>
              <a:rPr lang="el-GR" sz="2400" b="1"/>
              <a:t>ΤΜΗΜΑΤΑ – ΑΡΙΘΜΟΣ ΥΠΟΤΡΟΦΩΝ (2007-2012)</a:t>
            </a:r>
          </a:p>
        </p:txBody>
      </p:sp>
      <p:graphicFrame>
        <p:nvGraphicFramePr>
          <p:cNvPr id="331780" name="Object 4"/>
          <p:cNvGraphicFramePr>
            <a:graphicFrameLocks noChangeAspect="1"/>
          </p:cNvGraphicFramePr>
          <p:nvPr>
            <p:ph idx="1"/>
          </p:nvPr>
        </p:nvGraphicFramePr>
        <p:xfrm>
          <a:off x="323850" y="1341438"/>
          <a:ext cx="8496300" cy="5183187"/>
        </p:xfrm>
        <a:graphic>
          <a:graphicData uri="http://schemas.openxmlformats.org/presentationml/2006/ole">
            <p:oleObj spid="_x0000_s331780" name="Γράφημα" r:id="rId3" imgW="7572420" imgH="4476840" progId="Excel.Chart.8">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algn="ctr"/>
            <a:r>
              <a:rPr lang="el-GR" sz="2400" b="1"/>
              <a:t>Πώς μπορεί να βελτιωθεί η δράση?</a:t>
            </a:r>
          </a:p>
        </p:txBody>
      </p:sp>
      <p:sp>
        <p:nvSpPr>
          <p:cNvPr id="325635" name="Rectangle 3"/>
          <p:cNvSpPr>
            <a:spLocks noGrp="1" noChangeArrowheads="1"/>
          </p:cNvSpPr>
          <p:nvPr>
            <p:ph type="body" idx="1"/>
          </p:nvPr>
        </p:nvSpPr>
        <p:spPr/>
        <p:txBody>
          <a:bodyPr/>
          <a:lstStyle/>
          <a:p>
            <a:pPr>
              <a:lnSpc>
                <a:spcPct val="90000"/>
              </a:lnSpc>
              <a:buFont typeface="Wingdings" pitchFamily="2" charset="2"/>
              <a:buNone/>
            </a:pPr>
            <a:endParaRPr lang="el-GR" sz="1800"/>
          </a:p>
          <a:p>
            <a:pPr>
              <a:lnSpc>
                <a:spcPct val="90000"/>
              </a:lnSpc>
              <a:buFont typeface="Wingdings" pitchFamily="2" charset="2"/>
              <a:buChar char="Ø"/>
            </a:pPr>
            <a:r>
              <a:rPr lang="el-GR" sz="2000"/>
              <a:t>διοργάνωση ημερίδων ενημέρωσης σε κάθε Σχολή ένα μήνα πριν τις προκηρύξεις</a:t>
            </a:r>
          </a:p>
          <a:p>
            <a:pPr>
              <a:lnSpc>
                <a:spcPct val="90000"/>
              </a:lnSpc>
              <a:buFont typeface="Wingdings" pitchFamily="2" charset="2"/>
              <a:buNone/>
            </a:pPr>
            <a:r>
              <a:rPr lang="el-GR" sz="2000"/>
              <a:t> </a:t>
            </a:r>
          </a:p>
          <a:p>
            <a:pPr>
              <a:lnSpc>
                <a:spcPct val="90000"/>
              </a:lnSpc>
              <a:buFont typeface="Wingdings" pitchFamily="2" charset="2"/>
              <a:buChar char="Ø"/>
            </a:pPr>
            <a:r>
              <a:rPr lang="el-GR" sz="2000"/>
              <a:t>δίκτυο ανταλλαγής απόψεων μεταξύ παλαιών &amp; νέων υποτρόφων</a:t>
            </a:r>
          </a:p>
          <a:p>
            <a:pPr>
              <a:lnSpc>
                <a:spcPct val="90000"/>
              </a:lnSpc>
              <a:buFont typeface="Wingdings" pitchFamily="2" charset="2"/>
              <a:buNone/>
            </a:pPr>
            <a:endParaRPr lang="el-GR" sz="2000"/>
          </a:p>
          <a:p>
            <a:pPr>
              <a:lnSpc>
                <a:spcPct val="90000"/>
              </a:lnSpc>
              <a:buFont typeface="Wingdings" pitchFamily="2" charset="2"/>
              <a:buChar char="Ø"/>
            </a:pPr>
            <a:r>
              <a:rPr lang="el-GR" sz="2000"/>
              <a:t>να παρέχεται βοήθεια στην εύρεση κατοικίας  </a:t>
            </a:r>
          </a:p>
          <a:p>
            <a:pPr>
              <a:lnSpc>
                <a:spcPct val="90000"/>
              </a:lnSpc>
              <a:buFont typeface="Wingdings" pitchFamily="2" charset="2"/>
              <a:buNone/>
            </a:pPr>
            <a:endParaRPr lang="el-GR" sz="2000"/>
          </a:p>
          <a:p>
            <a:pPr>
              <a:lnSpc>
                <a:spcPct val="90000"/>
              </a:lnSpc>
              <a:buFont typeface="Wingdings" pitchFamily="2" charset="2"/>
              <a:buChar char="Ø"/>
            </a:pPr>
            <a:r>
              <a:rPr lang="el-GR" sz="2000"/>
              <a:t>μεγαλύτερη χρηματική ενίσχυση - όλη η χρηματοδότηση να δίνεται πριν την αναχώρηση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ctr"/>
            <a:r>
              <a:rPr lang="en-US" sz="2400" b="1">
                <a:solidFill>
                  <a:srgbClr val="CC0000"/>
                </a:solidFill>
              </a:rPr>
              <a:t>‘’</a:t>
            </a:r>
            <a:r>
              <a:rPr lang="el-GR" sz="2400" b="1">
                <a:solidFill>
                  <a:srgbClr val="CC0000"/>
                </a:solidFill>
              </a:rPr>
              <a:t>Κοινωνικές Δεξιότητες &amp; Δυνατότητες Απασχόλησης: πώς μπορούν οι φοιτητές να επωφεληθούν από την Πρακτική Άσκηση </a:t>
            </a:r>
            <a:r>
              <a:rPr lang="en-US" sz="2400" b="1">
                <a:solidFill>
                  <a:srgbClr val="CC0000"/>
                </a:solidFill>
              </a:rPr>
              <a:t>ERASMUS’’</a:t>
            </a:r>
            <a:endParaRPr lang="el-GR" sz="2400" b="1">
              <a:solidFill>
                <a:srgbClr val="CC0000"/>
              </a:solidFill>
            </a:endParaRPr>
          </a:p>
        </p:txBody>
      </p:sp>
      <p:sp>
        <p:nvSpPr>
          <p:cNvPr id="319491" name="Rectangle 3"/>
          <p:cNvSpPr>
            <a:spLocks noGrp="1" noChangeArrowheads="1"/>
          </p:cNvSpPr>
          <p:nvPr>
            <p:ph type="body" idx="1"/>
          </p:nvPr>
        </p:nvSpPr>
        <p:spPr/>
        <p:txBody>
          <a:bodyPr/>
          <a:lstStyle/>
          <a:p>
            <a:pPr>
              <a:lnSpc>
                <a:spcPct val="80000"/>
              </a:lnSpc>
              <a:buFont typeface="Wingdings" pitchFamily="2" charset="2"/>
              <a:buNone/>
            </a:pPr>
            <a:endParaRPr lang="en-US" sz="700" b="1">
              <a:solidFill>
                <a:srgbClr val="CC0000"/>
              </a:solidFill>
            </a:endParaRPr>
          </a:p>
          <a:p>
            <a:pPr>
              <a:lnSpc>
                <a:spcPct val="80000"/>
              </a:lnSpc>
              <a:buFont typeface="Wingdings" pitchFamily="2" charset="2"/>
              <a:buNone/>
            </a:pPr>
            <a:endParaRPr lang="en-US" sz="700" b="1">
              <a:solidFill>
                <a:srgbClr val="CC0000"/>
              </a:solidFill>
            </a:endParaRPr>
          </a:p>
          <a:p>
            <a:pPr>
              <a:lnSpc>
                <a:spcPct val="80000"/>
              </a:lnSpc>
              <a:buFont typeface="Wingdings" pitchFamily="2" charset="2"/>
              <a:buNone/>
            </a:pPr>
            <a:endParaRPr lang="en-US" sz="700" b="1">
              <a:solidFill>
                <a:srgbClr val="CC0000"/>
              </a:solidFill>
            </a:endParaRPr>
          </a:p>
          <a:p>
            <a:pPr>
              <a:lnSpc>
                <a:spcPct val="80000"/>
              </a:lnSpc>
              <a:buFont typeface="Wingdings" pitchFamily="2" charset="2"/>
              <a:buNone/>
            </a:pPr>
            <a:endParaRPr lang="en-US" sz="2400" b="1">
              <a:solidFill>
                <a:srgbClr val="CC0000"/>
              </a:solidFill>
            </a:endParaRPr>
          </a:p>
          <a:p>
            <a:pPr>
              <a:lnSpc>
                <a:spcPct val="80000"/>
              </a:lnSpc>
              <a:buFont typeface="Wingdings" pitchFamily="2" charset="2"/>
              <a:buNone/>
            </a:pPr>
            <a:r>
              <a:rPr lang="el-GR" sz="2400" b="1">
                <a:solidFill>
                  <a:srgbClr val="CC0000"/>
                </a:solidFill>
              </a:rPr>
              <a:t>Τετάρτη, 17 Οκτωβρίου 2012</a:t>
            </a:r>
          </a:p>
          <a:p>
            <a:pPr>
              <a:lnSpc>
                <a:spcPct val="80000"/>
              </a:lnSpc>
              <a:buFont typeface="Wingdings" pitchFamily="2" charset="2"/>
              <a:buNone/>
            </a:pPr>
            <a:r>
              <a:rPr lang="el-GR" sz="2400" b="1">
                <a:solidFill>
                  <a:srgbClr val="CC0000"/>
                </a:solidFill>
              </a:rPr>
              <a:t> Εθνικό Ίδρυμα Ερευνών</a:t>
            </a:r>
          </a:p>
          <a:p>
            <a:pPr>
              <a:lnSpc>
                <a:spcPct val="80000"/>
              </a:lnSpc>
            </a:pPr>
            <a:endParaRPr lang="el-GR" sz="2400" b="1"/>
          </a:p>
          <a:p>
            <a:pPr>
              <a:lnSpc>
                <a:spcPct val="80000"/>
              </a:lnSpc>
            </a:pPr>
            <a:endParaRPr lang="el-GR" sz="2400"/>
          </a:p>
          <a:p>
            <a:pPr>
              <a:lnSpc>
                <a:spcPct val="80000"/>
              </a:lnSpc>
              <a:buFont typeface="Wingdings" pitchFamily="2" charset="2"/>
              <a:buNone/>
            </a:pPr>
            <a:endParaRPr lang="el-GR" sz="900"/>
          </a:p>
          <a:p>
            <a:pPr algn="ctr">
              <a:lnSpc>
                <a:spcPct val="80000"/>
              </a:lnSpc>
              <a:buFont typeface="Wingdings" pitchFamily="2" charset="2"/>
              <a:buNone/>
            </a:pPr>
            <a:r>
              <a:rPr lang="en-US" sz="800" b="1"/>
              <a:t>                                                                                                                                               </a:t>
            </a:r>
          </a:p>
          <a:p>
            <a:pPr algn="ctr">
              <a:lnSpc>
                <a:spcPct val="80000"/>
              </a:lnSpc>
              <a:buFont typeface="Wingdings" pitchFamily="2" charset="2"/>
              <a:buNone/>
            </a:pPr>
            <a:r>
              <a:rPr lang="en-US" sz="800" b="1"/>
              <a:t> </a:t>
            </a:r>
          </a:p>
          <a:p>
            <a:pPr algn="ctr">
              <a:lnSpc>
                <a:spcPct val="80000"/>
              </a:lnSpc>
              <a:buFont typeface="Wingdings" pitchFamily="2" charset="2"/>
              <a:buNone/>
            </a:pPr>
            <a:endParaRPr lang="en-US" sz="800" b="1"/>
          </a:p>
          <a:p>
            <a:pPr algn="ctr">
              <a:lnSpc>
                <a:spcPct val="80000"/>
              </a:lnSpc>
              <a:buFont typeface="Wingdings" pitchFamily="2" charset="2"/>
              <a:buNone/>
            </a:pPr>
            <a:endParaRPr lang="en-US" sz="800" b="1"/>
          </a:p>
          <a:p>
            <a:pPr algn="ctr">
              <a:lnSpc>
                <a:spcPct val="80000"/>
              </a:lnSpc>
              <a:buFont typeface="Wingdings" pitchFamily="2" charset="2"/>
              <a:buNone/>
            </a:pPr>
            <a:endParaRPr lang="en-US" sz="800" b="1"/>
          </a:p>
          <a:p>
            <a:pPr algn="ctr">
              <a:lnSpc>
                <a:spcPct val="80000"/>
              </a:lnSpc>
              <a:buFont typeface="Wingdings" pitchFamily="2" charset="2"/>
              <a:buNone/>
            </a:pPr>
            <a:endParaRPr lang="en-US" sz="800" b="1"/>
          </a:p>
          <a:p>
            <a:pPr algn="ctr">
              <a:lnSpc>
                <a:spcPct val="80000"/>
              </a:lnSpc>
              <a:buFont typeface="Wingdings" pitchFamily="2" charset="2"/>
              <a:buNone/>
            </a:pPr>
            <a:endParaRPr lang="en-US" sz="800" b="1"/>
          </a:p>
          <a:p>
            <a:pPr algn="ctr">
              <a:lnSpc>
                <a:spcPct val="80000"/>
              </a:lnSpc>
              <a:buFont typeface="Wingdings" pitchFamily="2" charset="2"/>
              <a:buNone/>
            </a:pPr>
            <a:endParaRPr lang="en-US" sz="800" b="1"/>
          </a:p>
          <a:p>
            <a:pPr algn="ctr">
              <a:lnSpc>
                <a:spcPct val="80000"/>
              </a:lnSpc>
              <a:buFont typeface="Wingdings" pitchFamily="2" charset="2"/>
              <a:buNone/>
            </a:pPr>
            <a:r>
              <a:rPr lang="en-US" sz="2000" b="1"/>
              <a:t>                             </a:t>
            </a:r>
            <a:r>
              <a:rPr lang="el-GR" sz="2000" b="1"/>
              <a:t>Δήμητρα Καρακώστα </a:t>
            </a:r>
            <a:endParaRPr lang="en-US" sz="2000" b="1"/>
          </a:p>
          <a:p>
            <a:pPr algn="ctr">
              <a:lnSpc>
                <a:spcPct val="80000"/>
              </a:lnSpc>
              <a:buFont typeface="Wingdings" pitchFamily="2" charset="2"/>
              <a:buNone/>
            </a:pPr>
            <a:r>
              <a:rPr lang="en-US" sz="2000" b="1"/>
              <a:t>                              </a:t>
            </a:r>
            <a:r>
              <a:rPr lang="el-GR" sz="2000" b="1"/>
              <a:t>Τμήμα Διεθνών Σχέσεων</a:t>
            </a:r>
            <a:r>
              <a:rPr lang="en-US" sz="2000" b="1"/>
              <a:t> </a:t>
            </a:r>
            <a:r>
              <a:rPr lang="el-GR" sz="2000" b="1"/>
              <a:t>Πανεπιστημίου Πατρών</a:t>
            </a:r>
            <a:r>
              <a:rPr lang="el-GR" sz="200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8313" y="1844675"/>
            <a:ext cx="8291512" cy="4537075"/>
          </a:xfrm>
        </p:spPr>
        <p:txBody>
          <a:bodyPr/>
          <a:lstStyle/>
          <a:p>
            <a:pPr algn="ctr">
              <a:lnSpc>
                <a:spcPct val="80000"/>
              </a:lnSpc>
              <a:buFont typeface="Wingdings" pitchFamily="2" charset="2"/>
              <a:buNone/>
            </a:pPr>
            <a:endParaRPr lang="el-GR"/>
          </a:p>
          <a:p>
            <a:pPr algn="ctr">
              <a:lnSpc>
                <a:spcPct val="80000"/>
              </a:lnSpc>
              <a:buFont typeface="Wingdings" pitchFamily="2" charset="2"/>
              <a:buNone/>
            </a:pPr>
            <a:endParaRPr lang="el-GR"/>
          </a:p>
          <a:p>
            <a:pPr algn="ctr">
              <a:lnSpc>
                <a:spcPct val="80000"/>
              </a:lnSpc>
              <a:buFont typeface="Wingdings" pitchFamily="2" charset="2"/>
              <a:buNone/>
            </a:pPr>
            <a:r>
              <a:rPr lang="el-GR" sz="4400" b="1">
                <a:solidFill>
                  <a:srgbClr val="000000"/>
                </a:solidFill>
              </a:rPr>
              <a:t>ΤΜΗΜΑ ΔΙΕΘΝΩΝ ΣΧΕΣΕΩΝ</a:t>
            </a:r>
          </a:p>
          <a:p>
            <a:pPr>
              <a:lnSpc>
                <a:spcPct val="80000"/>
              </a:lnSpc>
              <a:buFont typeface="Wingdings" pitchFamily="2" charset="2"/>
              <a:buNone/>
            </a:pPr>
            <a:endParaRPr lang="el-GR"/>
          </a:p>
          <a:p>
            <a:pPr>
              <a:lnSpc>
                <a:spcPct val="80000"/>
              </a:lnSpc>
              <a:buFont typeface="Wingdings" pitchFamily="2" charset="2"/>
              <a:buNone/>
            </a:pPr>
            <a:endParaRPr lang="el-GR"/>
          </a:p>
          <a:p>
            <a:pPr algn="ctr">
              <a:lnSpc>
                <a:spcPct val="80000"/>
              </a:lnSpc>
              <a:buFont typeface="Wingdings" pitchFamily="2" charset="2"/>
              <a:buNone/>
            </a:pPr>
            <a:r>
              <a:rPr lang="el-GR" sz="2400" b="1">
                <a:solidFill>
                  <a:srgbClr val="000000"/>
                </a:solidFill>
              </a:rPr>
              <a:t>Δήμητρα Καρακώστα</a:t>
            </a:r>
          </a:p>
          <a:p>
            <a:pPr algn="ctr">
              <a:lnSpc>
                <a:spcPct val="80000"/>
              </a:lnSpc>
              <a:buFont typeface="Wingdings" pitchFamily="2" charset="2"/>
              <a:buNone/>
            </a:pPr>
            <a:r>
              <a:rPr lang="el-GR" sz="2400" b="1">
                <a:solidFill>
                  <a:srgbClr val="000000"/>
                </a:solidFill>
              </a:rPr>
              <a:t>Τηλ.: 996676</a:t>
            </a:r>
          </a:p>
          <a:p>
            <a:pPr algn="ctr">
              <a:lnSpc>
                <a:spcPct val="80000"/>
              </a:lnSpc>
              <a:buFont typeface="Wingdings" pitchFamily="2" charset="2"/>
              <a:buNone/>
            </a:pPr>
            <a:r>
              <a:rPr lang="en-US" sz="2400" b="1">
                <a:solidFill>
                  <a:srgbClr val="000000"/>
                </a:solidFill>
              </a:rPr>
              <a:t>E-mail</a:t>
            </a:r>
            <a:r>
              <a:rPr lang="el-GR" sz="2400" b="1">
                <a:solidFill>
                  <a:srgbClr val="000000"/>
                </a:solidFill>
              </a:rPr>
              <a:t>: </a:t>
            </a:r>
            <a:r>
              <a:rPr lang="en-US" sz="2400" b="1">
                <a:solidFill>
                  <a:srgbClr val="000000"/>
                </a:solidFill>
                <a:hlinkClick r:id="rId2"/>
              </a:rPr>
              <a:t>llp.placements@upatras.gr</a:t>
            </a:r>
            <a:endParaRPr lang="el-GR" sz="2400" b="1">
              <a:solidFill>
                <a:srgbClr val="000000"/>
              </a:solidFill>
            </a:endParaRPr>
          </a:p>
          <a:p>
            <a:pPr algn="ctr">
              <a:lnSpc>
                <a:spcPct val="80000"/>
              </a:lnSpc>
              <a:buFont typeface="Wingdings" pitchFamily="2" charset="2"/>
              <a:buNone/>
            </a:pPr>
            <a:r>
              <a:rPr lang="el-GR" sz="2400" b="1">
                <a:solidFill>
                  <a:srgbClr val="000000"/>
                </a:solidFill>
              </a:rPr>
              <a:t>Ιστοσελίδα: </a:t>
            </a:r>
            <a:r>
              <a:rPr lang="en-US" sz="2400" b="1">
                <a:solidFill>
                  <a:srgbClr val="000000"/>
                </a:solidFill>
                <a:hlinkClick r:id="rId3"/>
              </a:rPr>
              <a:t>www</a:t>
            </a:r>
            <a:r>
              <a:rPr lang="el-GR" sz="2400" b="1">
                <a:solidFill>
                  <a:srgbClr val="000000"/>
                </a:solidFill>
                <a:hlinkClick r:id="rId3"/>
              </a:rPr>
              <a:t>.</a:t>
            </a:r>
            <a:r>
              <a:rPr lang="en-US" sz="2400" b="1">
                <a:solidFill>
                  <a:srgbClr val="000000"/>
                </a:solidFill>
                <a:hlinkClick r:id="rId3"/>
              </a:rPr>
              <a:t>admin.upatras.gr</a:t>
            </a:r>
            <a:r>
              <a:rPr lang="el-GR" sz="2400" b="1">
                <a:solidFill>
                  <a:srgbClr val="000000"/>
                </a:solidFill>
              </a:rPr>
              <a:t> </a:t>
            </a:r>
          </a:p>
          <a:p>
            <a:pPr algn="ctr">
              <a:lnSpc>
                <a:spcPct val="80000"/>
              </a:lnSpc>
              <a:buFont typeface="Wingdings" pitchFamily="2" charset="2"/>
              <a:buNone/>
            </a:pPr>
            <a:endParaRPr lang="el-GR" sz="2400" b="1">
              <a:solidFill>
                <a:srgbClr val="000000"/>
              </a:solidFill>
            </a:endParaRPr>
          </a:p>
        </p:txBody>
      </p:sp>
      <p:sp>
        <p:nvSpPr>
          <p:cNvPr id="14340" name="WordArt 4"/>
          <p:cNvSpPr>
            <a:spLocks noChangeArrowheads="1" noChangeShapeType="1" noTextEdit="1"/>
          </p:cNvSpPr>
          <p:nvPr/>
        </p:nvSpPr>
        <p:spPr bwMode="auto">
          <a:xfrm>
            <a:off x="684213" y="1125538"/>
            <a:ext cx="6840537" cy="1150937"/>
          </a:xfrm>
          <a:prstGeom prst="rect">
            <a:avLst/>
          </a:prstGeom>
        </p:spPr>
        <p:txBody>
          <a:bodyPr wrap="none" fromWordArt="1">
            <a:prstTxWarp prst="textPlain">
              <a:avLst>
                <a:gd name="adj" fmla="val 50000"/>
              </a:avLst>
            </a:prstTxWarp>
          </a:bodyPr>
          <a:lstStyle/>
          <a:p>
            <a:pPr algn="ctr"/>
            <a:r>
              <a:rPr lang="en-US" sz="1400" kern="10">
                <a:ln w="9525" cap="flat" cmpd="sng">
                  <a:solidFill>
                    <a:srgbClr val="000080"/>
                  </a:solidFill>
                  <a:prstDash val="solid"/>
                  <a:round/>
                  <a:headEnd/>
                  <a:tailEnd/>
                </a:ln>
                <a:solidFill>
                  <a:schemeClr val="bg2"/>
                </a:solidFill>
                <a:effectLst>
                  <a:outerShdw dist="563972" dir="14049741" sx="125000" sy="125000" algn="tl" rotWithShape="0">
                    <a:srgbClr val="C7DFD3">
                      <a:alpha val="80000"/>
                    </a:srgbClr>
                  </a:outerShdw>
                </a:effectLst>
                <a:latin typeface="Times New Roman"/>
                <a:cs typeface="Times New Roman"/>
              </a:rPr>
              <a:t>erasmus placements</a:t>
            </a:r>
            <a:endParaRPr lang="el-GR" sz="1400" kern="10">
              <a:ln w="9525" cap="flat" cmpd="sng">
                <a:solidFill>
                  <a:srgbClr val="000080"/>
                </a:solidFill>
                <a:prstDash val="solid"/>
                <a:round/>
                <a:headEnd/>
                <a:tailEnd/>
              </a:ln>
              <a:solidFill>
                <a:schemeClr val="bg2"/>
              </a:solidFill>
              <a:effectLst>
                <a:outerShdw dist="563972" dir="14049741" sx="125000" sy="125000" algn="tl" rotWithShape="0">
                  <a:srgbClr val="C7DFD3">
                    <a:alpha val="80000"/>
                  </a:srgbClr>
                </a:outerShdw>
              </a:effectLst>
              <a:latin typeface="Times New Roman"/>
              <a:cs typeface="Times New Roman"/>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algn="ctr"/>
            <a:r>
              <a:rPr lang="el-GR" sz="2400" b="1"/>
              <a:t>Σας ευχαριστώ πολύ για την προσοχή σας</a:t>
            </a:r>
          </a:p>
        </p:txBody>
      </p:sp>
      <p:pic>
        <p:nvPicPr>
          <p:cNvPr id="322564" name="Picture 4" descr="DSC_4811"/>
          <p:cNvPicPr>
            <a:picLocks noChangeAspect="1" noChangeArrowheads="1"/>
          </p:cNvPicPr>
          <p:nvPr>
            <p:ph type="body" idx="1"/>
          </p:nvPr>
        </p:nvPicPr>
        <p:blipFill>
          <a:blip r:embed="rId2" cstate="print"/>
          <a:srcRect/>
          <a:stretch>
            <a:fillRect/>
          </a:stretch>
        </p:blipFill>
        <p:spPr>
          <a:xfrm>
            <a:off x="179388" y="1341438"/>
            <a:ext cx="8785225" cy="532765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1338" y="457200"/>
            <a:ext cx="8145462" cy="744538"/>
          </a:xfrm>
        </p:spPr>
        <p:txBody>
          <a:bodyPr/>
          <a:lstStyle/>
          <a:p>
            <a:r>
              <a:rPr lang="en-US" sz="2900" b="1">
                <a:solidFill>
                  <a:srgbClr val="CC0000"/>
                </a:solidFill>
              </a:rPr>
              <a:t/>
            </a:r>
            <a:br>
              <a:rPr lang="en-US" sz="2900" b="1">
                <a:solidFill>
                  <a:srgbClr val="CC0000"/>
                </a:solidFill>
              </a:rPr>
            </a:br>
            <a:r>
              <a:rPr lang="en-US" sz="2900" b="1">
                <a:solidFill>
                  <a:srgbClr val="CC0000"/>
                </a:solidFill>
              </a:rPr>
              <a:t/>
            </a:r>
            <a:br>
              <a:rPr lang="en-US" sz="2900" b="1">
                <a:solidFill>
                  <a:srgbClr val="CC0000"/>
                </a:solidFill>
              </a:rPr>
            </a:br>
            <a:r>
              <a:rPr lang="en-US" sz="2900" b="1">
                <a:solidFill>
                  <a:srgbClr val="CC0000"/>
                </a:solidFill>
              </a:rPr>
              <a:t/>
            </a:r>
            <a:br>
              <a:rPr lang="en-US" sz="2900" b="1">
                <a:solidFill>
                  <a:srgbClr val="CC0000"/>
                </a:solidFill>
              </a:rPr>
            </a:br>
            <a:r>
              <a:rPr lang="el-GR" sz="2900" b="1">
                <a:solidFill>
                  <a:srgbClr val="CC0000"/>
                </a:solidFill>
              </a:rPr>
              <a:t>Τί είναι το πρόγραμμα </a:t>
            </a:r>
            <a:r>
              <a:rPr lang="en-US" sz="2900" b="1">
                <a:solidFill>
                  <a:srgbClr val="CC0000"/>
                </a:solidFill>
              </a:rPr>
              <a:t>Erasmus Placements</a:t>
            </a:r>
            <a:r>
              <a:rPr lang="el-GR" sz="2900" b="1">
                <a:solidFill>
                  <a:srgbClr val="CC0000"/>
                </a:solidFill>
              </a:rPr>
              <a:t>?</a:t>
            </a:r>
          </a:p>
        </p:txBody>
      </p:sp>
      <p:sp>
        <p:nvSpPr>
          <p:cNvPr id="3075" name="Rectangle 3"/>
          <p:cNvSpPr>
            <a:spLocks noGrp="1" noChangeArrowheads="1"/>
          </p:cNvSpPr>
          <p:nvPr>
            <p:ph type="body" idx="1"/>
          </p:nvPr>
        </p:nvSpPr>
        <p:spPr>
          <a:xfrm>
            <a:off x="962025" y="2003425"/>
            <a:ext cx="7588250" cy="1374775"/>
          </a:xfrm>
        </p:spPr>
        <p:txBody>
          <a:bodyPr/>
          <a:lstStyle/>
          <a:p>
            <a:pPr marL="0" indent="0" algn="just">
              <a:lnSpc>
                <a:spcPct val="80000"/>
              </a:lnSpc>
              <a:buFont typeface="Wingdings" pitchFamily="2" charset="2"/>
              <a:buNone/>
            </a:pPr>
            <a:r>
              <a:rPr lang="el-GR" sz="2400">
                <a:solidFill>
                  <a:srgbClr val="000000"/>
                </a:solidFill>
              </a:rPr>
              <a:t>Είναι ένα Ευρωπαϊκό Εκπαιδευτικό Πρόγραμμα που σας δίνει την ευκαιρία να πραγματοποιήσετε πρακτική  άσκηση</a:t>
            </a:r>
            <a:r>
              <a:rPr lang="en-US" sz="2400">
                <a:solidFill>
                  <a:srgbClr val="000000"/>
                </a:solidFill>
              </a:rPr>
              <a:t> </a:t>
            </a:r>
            <a:r>
              <a:rPr lang="el-GR" sz="2400">
                <a:solidFill>
                  <a:srgbClr val="000000"/>
                </a:solidFill>
              </a:rPr>
              <a:t>με πλήρη ακαδημαϊκή αναγνώριση, δημιουργώντας νέες προοπτικές για τη συνέχεια των σπουδών σας και την επαγγελματική σας εξέλιξη.</a:t>
            </a:r>
            <a:r>
              <a:rPr lang="el-GR" sz="2400" b="1"/>
              <a:t>  </a:t>
            </a:r>
            <a:endParaRPr lang="en-US" sz="2400" b="1"/>
          </a:p>
          <a:p>
            <a:pPr marL="0" indent="0" algn="ctr">
              <a:lnSpc>
                <a:spcPct val="80000"/>
              </a:lnSpc>
              <a:buFont typeface="Wingdings" pitchFamily="2" charset="2"/>
              <a:buNone/>
            </a:pPr>
            <a:endParaRPr lang="en-US" sz="1000" b="1">
              <a:solidFill>
                <a:srgbClr val="CC0000"/>
              </a:solidFill>
            </a:endParaRPr>
          </a:p>
          <a:p>
            <a:pPr marL="179388" lvl="1" indent="0" algn="ctr">
              <a:lnSpc>
                <a:spcPct val="80000"/>
              </a:lnSpc>
              <a:buFont typeface="Wingdings" pitchFamily="2" charset="2"/>
              <a:buNone/>
            </a:pPr>
            <a:r>
              <a:rPr lang="el-GR" b="1">
                <a:solidFill>
                  <a:srgbClr val="CC0000"/>
                </a:solidFill>
              </a:rPr>
              <a:t>Σε ποιους φοιτητές απευθύνεται?</a:t>
            </a:r>
            <a:r>
              <a:rPr lang="el-GR" sz="3100" b="1"/>
              <a:t/>
            </a:r>
            <a:br>
              <a:rPr lang="el-GR" sz="3100" b="1"/>
            </a:br>
            <a:endParaRPr lang="en-US" sz="3100" b="1"/>
          </a:p>
          <a:p>
            <a:pPr marL="0" indent="0" algn="just">
              <a:lnSpc>
                <a:spcPct val="80000"/>
              </a:lnSpc>
              <a:buFont typeface="Wingdings" pitchFamily="2" charset="2"/>
              <a:buNone/>
            </a:pPr>
            <a:r>
              <a:rPr lang="el-GR" sz="2400">
                <a:solidFill>
                  <a:srgbClr val="000000"/>
                </a:solidFill>
              </a:rPr>
              <a:t>Σε φοιτητές και των τριών κύκλων σπουδών: </a:t>
            </a:r>
            <a:r>
              <a:rPr lang="el-GR" sz="2400" u="sng">
                <a:solidFill>
                  <a:srgbClr val="000000"/>
                </a:solidFill>
              </a:rPr>
              <a:t>προπτυχιακοί</a:t>
            </a:r>
            <a:r>
              <a:rPr lang="el-GR" sz="2400">
                <a:solidFill>
                  <a:srgbClr val="000000"/>
                </a:solidFill>
              </a:rPr>
              <a:t> και </a:t>
            </a:r>
            <a:r>
              <a:rPr lang="el-GR" sz="2400" u="sng">
                <a:solidFill>
                  <a:srgbClr val="000000"/>
                </a:solidFill>
              </a:rPr>
              <a:t>μεταπτυχιακοί</a:t>
            </a:r>
            <a:r>
              <a:rPr lang="el-GR" sz="2400">
                <a:solidFill>
                  <a:srgbClr val="000000"/>
                </a:solidFill>
              </a:rPr>
              <a:t> (</a:t>
            </a:r>
            <a:r>
              <a:rPr lang="en-US" sz="2400">
                <a:solidFill>
                  <a:srgbClr val="000000"/>
                </a:solidFill>
              </a:rPr>
              <a:t>master</a:t>
            </a:r>
            <a:r>
              <a:rPr lang="el-GR" sz="2400">
                <a:solidFill>
                  <a:srgbClr val="000000"/>
                </a:solidFill>
              </a:rPr>
              <a:t>, </a:t>
            </a:r>
            <a:r>
              <a:rPr lang="en-US" sz="2400" u="sng">
                <a:solidFill>
                  <a:srgbClr val="000000"/>
                </a:solidFill>
              </a:rPr>
              <a:t>PhD</a:t>
            </a:r>
            <a:r>
              <a:rPr lang="el-GR" sz="2400">
                <a:solidFill>
                  <a:srgbClr val="000000"/>
                </a:solidFill>
              </a:rPr>
              <a:t>). </a:t>
            </a:r>
            <a:endParaRPr lang="en-US" sz="2400">
              <a:solidFill>
                <a:srgbClr val="000000"/>
              </a:solidFill>
            </a:endParaRPr>
          </a:p>
          <a:p>
            <a:pPr marL="0" indent="0" algn="just">
              <a:lnSpc>
                <a:spcPct val="80000"/>
              </a:lnSpc>
              <a:buFont typeface="Wingdings" pitchFamily="2" charset="2"/>
              <a:buNone/>
            </a:pPr>
            <a:r>
              <a:rPr lang="el-GR" sz="2400">
                <a:solidFill>
                  <a:srgbClr val="000000"/>
                </a:solidFill>
              </a:rPr>
              <a:t>Όσοι βρίσκονται στο τελευταίο έτος φοίτησης ή είναι επί πτυχίω, πρέπει απαραιτήτως να διατηρούν την φοιτητική ιδιότητα καθ’ όλη τη διάρκεια της πρακτικής άσκησης.</a:t>
            </a:r>
          </a:p>
          <a:p>
            <a:pPr marL="179388" lvl="1" indent="0" algn="just">
              <a:lnSpc>
                <a:spcPct val="80000"/>
              </a:lnSpc>
              <a:buFont typeface="Wingdings" pitchFamily="2" charset="2"/>
              <a:buNone/>
            </a:pPr>
            <a:endParaRPr lang="el-GR" sz="2400" b="1">
              <a:solidFill>
                <a:srgbClr val="000000"/>
              </a:solidFill>
            </a:endParaRPr>
          </a:p>
          <a:p>
            <a:pPr lvl="4">
              <a:lnSpc>
                <a:spcPct val="80000"/>
              </a:lnSpc>
              <a:buFont typeface="Wingdings" pitchFamily="2" charset="2"/>
              <a:buNone/>
            </a:pPr>
            <a:endParaRPr lang="el-GR" sz="2400">
              <a:solidFill>
                <a:srgbClr val="000000"/>
              </a:solidFill>
            </a:endParaRPr>
          </a:p>
        </p:txBody>
      </p:sp>
      <p:pic>
        <p:nvPicPr>
          <p:cNvPr id="3076" name="Picture 4"/>
          <p:cNvPicPr>
            <a:picLocks noChangeAspect="1" noChangeArrowheads="1"/>
          </p:cNvPicPr>
          <p:nvPr/>
        </p:nvPicPr>
        <p:blipFill>
          <a:blip r:embed="rId2"/>
          <a:srcRect/>
          <a:stretch>
            <a:fillRect/>
          </a:stretch>
        </p:blipFill>
        <p:spPr bwMode="auto">
          <a:xfrm>
            <a:off x="0" y="0"/>
            <a:ext cx="3924300" cy="936625"/>
          </a:xfrm>
          <a:prstGeom prst="rect">
            <a:avLst/>
          </a:prstGeom>
          <a:solidFill>
            <a:srgbClr val="6699FF"/>
          </a:solidFill>
          <a:ln w="9525">
            <a:solidFill>
              <a:schemeClr val="bg2"/>
            </a:solid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41338" y="981075"/>
            <a:ext cx="8145462" cy="293688"/>
          </a:xfrm>
        </p:spPr>
        <p:txBody>
          <a:bodyPr/>
          <a:lstStyle/>
          <a:p>
            <a:r>
              <a:rPr lang="el-GR" sz="2800" b="1">
                <a:solidFill>
                  <a:srgbClr val="CC0000"/>
                </a:solidFill>
              </a:rPr>
              <a:t>Πόσο διάστημα μπορώ να μετακινηθώ, </a:t>
            </a:r>
            <a:r>
              <a:rPr lang="en-US" sz="2800" b="1">
                <a:solidFill>
                  <a:srgbClr val="CC0000"/>
                </a:solidFill>
              </a:rPr>
              <a:t/>
            </a:r>
            <a:br>
              <a:rPr lang="en-US" sz="2800" b="1">
                <a:solidFill>
                  <a:srgbClr val="CC0000"/>
                </a:solidFill>
              </a:rPr>
            </a:br>
            <a:r>
              <a:rPr lang="el-GR" sz="2800" b="1">
                <a:solidFill>
                  <a:srgbClr val="CC0000"/>
                </a:solidFill>
              </a:rPr>
              <a:t>σε ποιες χώρες και που?</a:t>
            </a:r>
            <a:br>
              <a:rPr lang="el-GR" sz="2800" b="1">
                <a:solidFill>
                  <a:srgbClr val="CC0000"/>
                </a:solidFill>
              </a:rPr>
            </a:br>
            <a:endParaRPr lang="el-GR" sz="2800" b="1">
              <a:solidFill>
                <a:srgbClr val="CC0000"/>
              </a:solidFill>
            </a:endParaRPr>
          </a:p>
        </p:txBody>
      </p:sp>
      <p:sp>
        <p:nvSpPr>
          <p:cNvPr id="6147" name="Rectangle 3"/>
          <p:cNvSpPr>
            <a:spLocks noGrp="1" noChangeArrowheads="1"/>
          </p:cNvSpPr>
          <p:nvPr>
            <p:ph type="body" idx="1"/>
          </p:nvPr>
        </p:nvSpPr>
        <p:spPr>
          <a:xfrm>
            <a:off x="395288" y="1341438"/>
            <a:ext cx="8229600" cy="4186237"/>
          </a:xfrm>
        </p:spPr>
        <p:txBody>
          <a:bodyPr/>
          <a:lstStyle/>
          <a:p>
            <a:pPr algn="just">
              <a:lnSpc>
                <a:spcPct val="80000"/>
              </a:lnSpc>
              <a:buClr>
                <a:srgbClr val="CC0000"/>
              </a:buClr>
              <a:buFont typeface="Wingdings" pitchFamily="2" charset="2"/>
              <a:buChar char="Ø"/>
            </a:pPr>
            <a:r>
              <a:rPr lang="el-GR" sz="2400">
                <a:solidFill>
                  <a:srgbClr val="000000"/>
                </a:solidFill>
              </a:rPr>
              <a:t>Τρεις μήνες. Σε όλες τις χώρες τις Ε.Ε., στην Ισλανδία, Λιχτενστάιν, Νορβηγία, Ελβετία και στις υποψήφιες χώρες Κροατία και Τουρκία.</a:t>
            </a:r>
            <a:endParaRPr lang="el-GR" sz="2400" b="1">
              <a:solidFill>
                <a:srgbClr val="000000"/>
              </a:solidFill>
            </a:endParaRPr>
          </a:p>
          <a:p>
            <a:pPr algn="just">
              <a:lnSpc>
                <a:spcPct val="80000"/>
              </a:lnSpc>
              <a:buClr>
                <a:srgbClr val="CC0000"/>
              </a:buClr>
              <a:buFont typeface="Wingdings" pitchFamily="2" charset="2"/>
              <a:buChar char="Ø"/>
            </a:pPr>
            <a:r>
              <a:rPr lang="el-GR" sz="2400">
                <a:solidFill>
                  <a:srgbClr val="000000"/>
                </a:solidFill>
              </a:rPr>
              <a:t>Σε επιχειρήσεις, ερευνητικά κέντρα, βιομηχανίες, νοσοκομεία, εργαστήρια, σχολεία &amp; άλλους οργανισμούς κατάρτισης. </a:t>
            </a:r>
            <a:r>
              <a:rPr lang="el-GR" sz="2000">
                <a:solidFill>
                  <a:srgbClr val="000000"/>
                </a:solidFill>
              </a:rPr>
              <a:t>(Σε αντίθεση με το πρόγραμμα σπουδών Erasmus, στο Erasmus Placement</a:t>
            </a:r>
            <a:r>
              <a:rPr lang="en-US" sz="2000">
                <a:solidFill>
                  <a:srgbClr val="000000"/>
                </a:solidFill>
              </a:rPr>
              <a:t>s</a:t>
            </a:r>
            <a:r>
              <a:rPr lang="el-GR" sz="2000">
                <a:solidFill>
                  <a:srgbClr val="000000"/>
                </a:solidFill>
              </a:rPr>
              <a:t> δε χρειάζεται να συνεργάζεται το πανεπιστήμιό σου με το φορέα υποδοχής. Αυτό είναι καλό, γιατί μπορείς να είσαι ευέλικτος στην επιλογή του φορέα υποδοχής, αλλά και κακό, γιατί σε ορισμένες περιπτώσεις πρέπει να ψάξεις μόνος σου για φορείς υποδοχής).</a:t>
            </a:r>
            <a:endParaRPr lang="en-US" sz="2000">
              <a:solidFill>
                <a:srgbClr val="000000"/>
              </a:solidFill>
            </a:endParaRPr>
          </a:p>
          <a:p>
            <a:pPr algn="just">
              <a:lnSpc>
                <a:spcPct val="80000"/>
              </a:lnSpc>
              <a:buClr>
                <a:srgbClr val="CC0000"/>
              </a:buClr>
              <a:buFont typeface="Wingdings" pitchFamily="2" charset="2"/>
              <a:buNone/>
            </a:pPr>
            <a:endParaRPr lang="el-GR" sz="900" b="1"/>
          </a:p>
          <a:p>
            <a:pPr algn="just">
              <a:lnSpc>
                <a:spcPct val="80000"/>
              </a:lnSpc>
              <a:buClr>
                <a:srgbClr val="CC0000"/>
              </a:buClr>
              <a:buFont typeface="Wingdings" pitchFamily="2" charset="2"/>
              <a:buChar char="Ø"/>
            </a:pPr>
            <a:r>
              <a:rPr lang="el-GR" sz="2400" u="sng">
                <a:solidFill>
                  <a:srgbClr val="CC0000"/>
                </a:solidFill>
              </a:rPr>
              <a:t>Δεν είναι επιλέξιμοι ως οργανισμοί υποδοχής:</a:t>
            </a:r>
            <a:r>
              <a:rPr lang="el-GR" sz="2400">
                <a:solidFill>
                  <a:srgbClr val="CC0000"/>
                </a:solidFill>
              </a:rPr>
              <a:t> </a:t>
            </a:r>
            <a:endParaRPr lang="en-US" sz="2400">
              <a:solidFill>
                <a:srgbClr val="CC0000"/>
              </a:solidFill>
            </a:endParaRPr>
          </a:p>
          <a:p>
            <a:pPr algn="just">
              <a:lnSpc>
                <a:spcPct val="80000"/>
              </a:lnSpc>
              <a:buClr>
                <a:srgbClr val="CC0000"/>
              </a:buClr>
              <a:buFont typeface="Wingdings" pitchFamily="2" charset="2"/>
              <a:buNone/>
            </a:pPr>
            <a:r>
              <a:rPr lang="en-US" sz="2400"/>
              <a:t>    </a:t>
            </a:r>
            <a:r>
              <a:rPr lang="el-GR" sz="2400">
                <a:solidFill>
                  <a:srgbClr val="000000"/>
                </a:solidFill>
              </a:rPr>
              <a:t>οι οργανισμοί της Ευρωπαϊκής Ένωσης και όσοι διαχειρίζονται προγράμματα της Ε.Ε., καθώς και εθνικές διπλωματικές αντιπροσωπείες (πρεσβείες και προξενεία) της χώρας προέλευσης του φοιτητή.</a:t>
            </a:r>
            <a:r>
              <a:rPr lang="el-GR" sz="2400"/>
              <a:t>  </a:t>
            </a:r>
            <a:endParaRPr lang="el-GR" sz="2400" b="1"/>
          </a:p>
          <a:p>
            <a:pPr>
              <a:lnSpc>
                <a:spcPct val="80000"/>
              </a:lnSpc>
            </a:pPr>
            <a:endParaRPr lang="el-GR" sz="24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960438"/>
          </a:xfrm>
        </p:spPr>
        <p:txBody>
          <a:bodyPr/>
          <a:lstStyle/>
          <a:p>
            <a:r>
              <a:rPr lang="en-US" sz="2800" b="1">
                <a:solidFill>
                  <a:srgbClr val="CC0000"/>
                </a:solidFill>
              </a:rPr>
              <a:t/>
            </a:r>
            <a:br>
              <a:rPr lang="en-US" sz="2800" b="1">
                <a:solidFill>
                  <a:srgbClr val="CC0000"/>
                </a:solidFill>
              </a:rPr>
            </a:br>
            <a:r>
              <a:rPr lang="el-GR" sz="2800" b="1">
                <a:solidFill>
                  <a:srgbClr val="CC0000"/>
                </a:solidFill>
              </a:rPr>
              <a:t>Γιατί να μετακινηθείς για πρακτική άσκηση?</a:t>
            </a:r>
            <a:r>
              <a:rPr lang="el-GR" sz="4000" b="1"/>
              <a:t/>
            </a:r>
            <a:br>
              <a:rPr lang="el-GR" sz="4000" b="1"/>
            </a:br>
            <a:endParaRPr lang="el-GR" sz="4000" b="1"/>
          </a:p>
        </p:txBody>
      </p:sp>
      <p:sp>
        <p:nvSpPr>
          <p:cNvPr id="7171" name="Rectangle 3"/>
          <p:cNvSpPr>
            <a:spLocks noGrp="1" noChangeArrowheads="1"/>
          </p:cNvSpPr>
          <p:nvPr>
            <p:ph type="body" idx="1"/>
          </p:nvPr>
        </p:nvSpPr>
        <p:spPr>
          <a:xfrm>
            <a:off x="457200" y="1484313"/>
            <a:ext cx="8229600" cy="4611687"/>
          </a:xfrm>
        </p:spPr>
        <p:txBody>
          <a:bodyPr/>
          <a:lstStyle/>
          <a:p>
            <a:pPr algn="just">
              <a:lnSpc>
                <a:spcPct val="80000"/>
              </a:lnSpc>
              <a:buClr>
                <a:srgbClr val="CC0000"/>
              </a:buClr>
              <a:buFont typeface="Wingdings" pitchFamily="2" charset="2"/>
              <a:buChar char="Ø"/>
            </a:pPr>
            <a:r>
              <a:rPr lang="el-GR" sz="2000">
                <a:solidFill>
                  <a:srgbClr val="000000"/>
                </a:solidFill>
              </a:rPr>
              <a:t>για να αποκτήσεις εργασιακή εμπειρία στο εξωτερικό σχετική με το αντικείμενο σπουδών σου</a:t>
            </a:r>
            <a:endParaRPr lang="en-US" sz="2000">
              <a:solidFill>
                <a:srgbClr val="000000"/>
              </a:solidFill>
            </a:endParaRPr>
          </a:p>
          <a:p>
            <a:pPr algn="just">
              <a:lnSpc>
                <a:spcPct val="80000"/>
              </a:lnSpc>
              <a:buClr>
                <a:srgbClr val="CC0000"/>
              </a:buClr>
              <a:buFont typeface="Wingdings" pitchFamily="2" charset="2"/>
              <a:buNone/>
            </a:pPr>
            <a:endParaRPr lang="el-GR" sz="2000" b="1">
              <a:solidFill>
                <a:srgbClr val="000000"/>
              </a:solidFill>
            </a:endParaRPr>
          </a:p>
          <a:p>
            <a:pPr algn="just">
              <a:lnSpc>
                <a:spcPct val="80000"/>
              </a:lnSpc>
              <a:buClr>
                <a:srgbClr val="CC0000"/>
              </a:buClr>
              <a:buFont typeface="Wingdings" pitchFamily="2" charset="2"/>
              <a:buChar char="Ø"/>
            </a:pPr>
            <a:r>
              <a:rPr lang="el-GR" sz="2000">
                <a:solidFill>
                  <a:srgbClr val="000000"/>
                </a:solidFill>
              </a:rPr>
              <a:t>για να μάθεις να εφαρμόζεις αυτά που έχεις διδαχθεί σε ένα διεθνές περιβάλλον και να γνωρίσεις τις απαιτήσεις της ευρωπαϊκής αγοράς</a:t>
            </a:r>
            <a:endParaRPr lang="en-US" sz="2000">
              <a:solidFill>
                <a:srgbClr val="000000"/>
              </a:solidFill>
            </a:endParaRPr>
          </a:p>
          <a:p>
            <a:pPr algn="just">
              <a:lnSpc>
                <a:spcPct val="80000"/>
              </a:lnSpc>
              <a:buClr>
                <a:srgbClr val="CC0000"/>
              </a:buClr>
              <a:buFont typeface="Wingdings" pitchFamily="2" charset="2"/>
              <a:buNone/>
            </a:pPr>
            <a:endParaRPr lang="el-GR" sz="2000" b="1">
              <a:solidFill>
                <a:srgbClr val="000000"/>
              </a:solidFill>
            </a:endParaRPr>
          </a:p>
          <a:p>
            <a:pPr algn="just">
              <a:lnSpc>
                <a:spcPct val="80000"/>
              </a:lnSpc>
              <a:buClr>
                <a:srgbClr val="CC0000"/>
              </a:buClr>
              <a:buFont typeface="Wingdings" pitchFamily="2" charset="2"/>
              <a:buChar char="Ø"/>
            </a:pPr>
            <a:r>
              <a:rPr lang="el-GR" sz="2000">
                <a:solidFill>
                  <a:srgbClr val="000000"/>
                </a:solidFill>
              </a:rPr>
              <a:t>για να μάθεις να εργάζεσαι σε πολυεθνικές ομάδες και να ανταπεξέρχεσαι σε δυσκολίες</a:t>
            </a:r>
            <a:endParaRPr lang="en-US" sz="2000">
              <a:solidFill>
                <a:srgbClr val="000000"/>
              </a:solidFill>
            </a:endParaRPr>
          </a:p>
          <a:p>
            <a:pPr algn="just">
              <a:lnSpc>
                <a:spcPct val="80000"/>
              </a:lnSpc>
              <a:buClr>
                <a:srgbClr val="CC0000"/>
              </a:buClr>
              <a:buFont typeface="Wingdings" pitchFamily="2" charset="2"/>
              <a:buNone/>
            </a:pPr>
            <a:endParaRPr lang="el-GR" sz="2000" b="1">
              <a:solidFill>
                <a:srgbClr val="000000"/>
              </a:solidFill>
            </a:endParaRPr>
          </a:p>
          <a:p>
            <a:pPr algn="just">
              <a:lnSpc>
                <a:spcPct val="80000"/>
              </a:lnSpc>
              <a:buClr>
                <a:srgbClr val="CC0000"/>
              </a:buClr>
              <a:buFont typeface="Wingdings" pitchFamily="2" charset="2"/>
              <a:buChar char="Ø"/>
            </a:pPr>
            <a:r>
              <a:rPr lang="el-GR" sz="2000">
                <a:solidFill>
                  <a:srgbClr val="000000"/>
                </a:solidFill>
              </a:rPr>
              <a:t>για να μάθεις την κουλτούρα μιας επιχείρησης στην Ευρώπη</a:t>
            </a:r>
            <a:endParaRPr lang="en-US" sz="2000">
              <a:solidFill>
                <a:srgbClr val="000000"/>
              </a:solidFill>
            </a:endParaRPr>
          </a:p>
          <a:p>
            <a:pPr algn="just">
              <a:lnSpc>
                <a:spcPct val="80000"/>
              </a:lnSpc>
              <a:buClr>
                <a:srgbClr val="CC0000"/>
              </a:buClr>
              <a:buFont typeface="Wingdings" pitchFamily="2" charset="2"/>
              <a:buNone/>
            </a:pPr>
            <a:endParaRPr lang="el-GR" sz="2000" b="1">
              <a:solidFill>
                <a:srgbClr val="000000"/>
              </a:solidFill>
            </a:endParaRPr>
          </a:p>
          <a:p>
            <a:pPr algn="just">
              <a:lnSpc>
                <a:spcPct val="80000"/>
              </a:lnSpc>
              <a:buClr>
                <a:srgbClr val="CC0000"/>
              </a:buClr>
              <a:buFont typeface="Wingdings" pitchFamily="2" charset="2"/>
              <a:buChar char="Ø"/>
            </a:pPr>
            <a:r>
              <a:rPr lang="el-GR" sz="2000">
                <a:solidFill>
                  <a:srgbClr val="000000"/>
                </a:solidFill>
              </a:rPr>
              <a:t>για να βελτιώσεις το επίπεδό σου σε μια ξένη ευρωπαϊκή γλώσσα</a:t>
            </a:r>
            <a:endParaRPr lang="en-US" sz="2000">
              <a:solidFill>
                <a:srgbClr val="000000"/>
              </a:solidFill>
            </a:endParaRPr>
          </a:p>
          <a:p>
            <a:pPr algn="just">
              <a:lnSpc>
                <a:spcPct val="80000"/>
              </a:lnSpc>
              <a:buClr>
                <a:srgbClr val="CC0000"/>
              </a:buClr>
              <a:buFont typeface="Wingdings" pitchFamily="2" charset="2"/>
              <a:buNone/>
            </a:pPr>
            <a:endParaRPr lang="el-GR" sz="2000" b="1">
              <a:solidFill>
                <a:srgbClr val="000000"/>
              </a:solidFill>
            </a:endParaRPr>
          </a:p>
          <a:p>
            <a:pPr algn="just">
              <a:lnSpc>
                <a:spcPct val="80000"/>
              </a:lnSpc>
              <a:buClr>
                <a:srgbClr val="CC0000"/>
              </a:buClr>
              <a:buFont typeface="Wingdings" pitchFamily="2" charset="2"/>
              <a:buChar char="Ø"/>
            </a:pPr>
            <a:r>
              <a:rPr lang="el-GR" sz="2000">
                <a:solidFill>
                  <a:srgbClr val="000000"/>
                </a:solidFill>
              </a:rPr>
              <a:t>για να κατανοήσεις τις πολιτισμικές διαφορές μεταξύ των ευρωπαϊκών χωρών</a:t>
            </a:r>
            <a:endParaRPr lang="el-GR" sz="2000" b="1">
              <a:solidFill>
                <a:srgbClr val="000000"/>
              </a:solidFill>
            </a:endParaRPr>
          </a:p>
          <a:p>
            <a:pPr>
              <a:lnSpc>
                <a:spcPct val="80000"/>
              </a:lnSpc>
            </a:pPr>
            <a:endParaRPr lang="el-GR" sz="2000">
              <a:solidFill>
                <a:srgbClr val="0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84188" y="0"/>
            <a:ext cx="7904162" cy="620713"/>
          </a:xfrm>
        </p:spPr>
        <p:txBody>
          <a:bodyPr/>
          <a:lstStyle/>
          <a:p>
            <a:r>
              <a:rPr lang="el-GR" sz="2400" b="1">
                <a:solidFill>
                  <a:srgbClr val="CC0000"/>
                </a:solidFill>
              </a:rPr>
              <a:t/>
            </a:r>
            <a:br>
              <a:rPr lang="el-GR" sz="2400" b="1">
                <a:solidFill>
                  <a:srgbClr val="CC0000"/>
                </a:solidFill>
              </a:rPr>
            </a:br>
            <a:r>
              <a:rPr lang="en-US" sz="2400" b="1">
                <a:solidFill>
                  <a:srgbClr val="CC0000"/>
                </a:solidFill>
              </a:rPr>
              <a:t/>
            </a:r>
            <a:br>
              <a:rPr lang="en-US" sz="2400" b="1">
                <a:solidFill>
                  <a:srgbClr val="CC0000"/>
                </a:solidFill>
              </a:rPr>
            </a:br>
            <a:r>
              <a:rPr lang="el-GR" sz="2000" b="1">
                <a:solidFill>
                  <a:srgbClr val="CC0000"/>
                </a:solidFill>
              </a:rPr>
              <a:t>Πώς θα βρω Φορέα Κατάρτισης;</a:t>
            </a:r>
            <a:br>
              <a:rPr lang="el-GR" sz="2000" b="1">
                <a:solidFill>
                  <a:srgbClr val="CC0000"/>
                </a:solidFill>
              </a:rPr>
            </a:br>
            <a:endParaRPr lang="el-GR" sz="2000" b="1">
              <a:solidFill>
                <a:srgbClr val="CC0000"/>
              </a:solidFill>
            </a:endParaRPr>
          </a:p>
        </p:txBody>
      </p:sp>
      <p:sp>
        <p:nvSpPr>
          <p:cNvPr id="8195" name="Rectangle 3"/>
          <p:cNvSpPr>
            <a:spLocks noGrp="1" noChangeArrowheads="1"/>
          </p:cNvSpPr>
          <p:nvPr>
            <p:ph type="body" idx="1"/>
          </p:nvPr>
        </p:nvSpPr>
        <p:spPr>
          <a:xfrm>
            <a:off x="457200" y="692150"/>
            <a:ext cx="8229600" cy="5976938"/>
          </a:xfrm>
        </p:spPr>
        <p:txBody>
          <a:bodyPr/>
          <a:lstStyle/>
          <a:p>
            <a:pPr marL="0" indent="0" algn="just">
              <a:lnSpc>
                <a:spcPct val="80000"/>
              </a:lnSpc>
              <a:buFont typeface="Wingdings" pitchFamily="2" charset="2"/>
              <a:buNone/>
            </a:pPr>
            <a:r>
              <a:rPr lang="el-GR" sz="1400">
                <a:solidFill>
                  <a:srgbClr val="000000"/>
                </a:solidFill>
              </a:rPr>
              <a:t>Η αναζήτηση και εύρεση του κατάλληλου φορέα για να πραγματοποιήσετε την πρακτική σας άσκηση χρειάζεται χρόνο και στρατηγική. Πριν ξεκινήσετε την αναζήτηση, θα πρέπει να έχετε κατανοήσει ποιές είναι οι ανάγκες &amp; οι στόχοι σας. Αναρωτηθείτε τι ζητάτε από την πρακτική σας άσκηση. Στη συνέχεια διερευνήστε τις επαγγελματικές περιοχές και τα αντικείμενα που σας ενδιαφέρουν, εντοπίστε φορείς και επιχειρήσεις, βρείτε πληροφορίες για το πως δουλεύουν, το αντικείμενό τους, τη θέση τους στην αγορά, την εσωτερική τους δομή και οργάνωση. Αυτή η φάση θα σας βοηθήσει να καταλήξετε στους στόχους της πρακτικής σας άσκησης.</a:t>
            </a:r>
          </a:p>
          <a:p>
            <a:pPr marL="0" indent="0" algn="just">
              <a:lnSpc>
                <a:spcPct val="80000"/>
              </a:lnSpc>
              <a:buFont typeface="Wingdings" pitchFamily="2" charset="2"/>
              <a:buNone/>
            </a:pPr>
            <a:endParaRPr lang="el-GR" sz="1400">
              <a:solidFill>
                <a:srgbClr val="000000"/>
              </a:solidFill>
            </a:endParaRPr>
          </a:p>
          <a:p>
            <a:pPr marL="0" indent="0" algn="just">
              <a:lnSpc>
                <a:spcPct val="80000"/>
              </a:lnSpc>
              <a:buFont typeface="Wingdings" pitchFamily="2" charset="2"/>
              <a:buNone/>
            </a:pPr>
            <a:r>
              <a:rPr lang="el-GR" sz="1400" b="1" u="sng">
                <a:solidFill>
                  <a:srgbClr val="CC0000"/>
                </a:solidFill>
              </a:rPr>
              <a:t>Για την εύρεση Φορέα Κατάρτισης ο ενδιαφερόμενος φοιτητής μπορεί να: </a:t>
            </a:r>
          </a:p>
          <a:p>
            <a:pPr marL="0" indent="0" algn="just">
              <a:lnSpc>
                <a:spcPct val="80000"/>
              </a:lnSpc>
              <a:buClr>
                <a:srgbClr val="CC0000"/>
              </a:buClr>
              <a:buFont typeface="Wingdings" pitchFamily="2" charset="2"/>
              <a:buChar char="Ø"/>
            </a:pPr>
            <a:r>
              <a:rPr lang="el-GR" sz="1400"/>
              <a:t> </a:t>
            </a:r>
            <a:r>
              <a:rPr lang="el-GR" sz="1400">
                <a:solidFill>
                  <a:srgbClr val="000000"/>
                </a:solidFill>
              </a:rPr>
              <a:t>συμβουλευτεί τον Συντονιστή του Τμήματός του</a:t>
            </a:r>
          </a:p>
          <a:p>
            <a:pPr marL="0" indent="0" algn="just">
              <a:lnSpc>
                <a:spcPct val="80000"/>
              </a:lnSpc>
              <a:buClr>
                <a:srgbClr val="CC0000"/>
              </a:buClr>
              <a:buFont typeface="Wingdings" pitchFamily="2" charset="2"/>
              <a:buNone/>
            </a:pPr>
            <a:endParaRPr lang="el-GR" sz="1400"/>
          </a:p>
          <a:p>
            <a:pPr marL="0" indent="0" algn="just">
              <a:lnSpc>
                <a:spcPct val="80000"/>
              </a:lnSpc>
              <a:buClr>
                <a:srgbClr val="CC0000"/>
              </a:buClr>
              <a:buFont typeface="Wingdings" pitchFamily="2" charset="2"/>
              <a:buChar char="Ø"/>
            </a:pPr>
            <a:r>
              <a:rPr lang="el-GR" sz="1400"/>
              <a:t>  </a:t>
            </a:r>
            <a:r>
              <a:rPr lang="el-GR" sz="1400">
                <a:solidFill>
                  <a:srgbClr val="000000"/>
                </a:solidFill>
              </a:rPr>
              <a:t>την ιστοσελίδα του Τμήματος Διεθνών Σχέσεων του Πανεπιστημίου, </a:t>
            </a:r>
            <a:r>
              <a:rPr lang="en-US" sz="1400" b="1">
                <a:solidFill>
                  <a:srgbClr val="000000"/>
                </a:solidFill>
                <a:hlinkClick r:id="rId2"/>
              </a:rPr>
              <a:t>www.admin.upatras.gr</a:t>
            </a:r>
            <a:r>
              <a:rPr lang="en-US" sz="1400">
                <a:solidFill>
                  <a:srgbClr val="000000"/>
                </a:solidFill>
              </a:rPr>
              <a:t>, </a:t>
            </a:r>
            <a:r>
              <a:rPr lang="el-GR" sz="1400">
                <a:solidFill>
                  <a:srgbClr val="000000"/>
                </a:solidFill>
              </a:rPr>
              <a:t>όπου </a:t>
            </a:r>
            <a:r>
              <a:rPr lang="el-GR" sz="1400" b="1">
                <a:solidFill>
                  <a:srgbClr val="CC0000"/>
                </a:solidFill>
              </a:rPr>
              <a:t>α)</a:t>
            </a:r>
            <a:r>
              <a:rPr lang="el-GR" sz="1400">
                <a:solidFill>
                  <a:srgbClr val="000000"/>
                </a:solidFill>
              </a:rPr>
              <a:t> υπάρχει λίστα με φορείς υποδοχής στους οποίους έχουν μεταβεί για πρακτική άσκηση υπότροφοι προηγούμενων ετών,</a:t>
            </a:r>
            <a:r>
              <a:rPr lang="el-GR" sz="1400"/>
              <a:t> </a:t>
            </a:r>
            <a:r>
              <a:rPr lang="el-GR" sz="1400" b="1">
                <a:solidFill>
                  <a:srgbClr val="CC0000"/>
                </a:solidFill>
              </a:rPr>
              <a:t>β)</a:t>
            </a:r>
            <a:r>
              <a:rPr lang="el-GR" sz="1400"/>
              <a:t> </a:t>
            </a:r>
            <a:r>
              <a:rPr lang="el-GR" sz="1400">
                <a:solidFill>
                  <a:srgbClr val="000000"/>
                </a:solidFill>
              </a:rPr>
              <a:t>κοινοποιούνται προσφερόμενες θέσεις που αποστέλλει η Εθνική Μονάδα Συντονισμού</a:t>
            </a:r>
          </a:p>
          <a:p>
            <a:pPr marL="0" indent="0" algn="just">
              <a:lnSpc>
                <a:spcPct val="80000"/>
              </a:lnSpc>
              <a:buClr>
                <a:srgbClr val="CC0000"/>
              </a:buClr>
              <a:buFont typeface="Wingdings" pitchFamily="2" charset="2"/>
              <a:buNone/>
            </a:pPr>
            <a:endParaRPr lang="el-GR" sz="1400">
              <a:solidFill>
                <a:srgbClr val="000000"/>
              </a:solidFill>
            </a:endParaRPr>
          </a:p>
          <a:p>
            <a:pPr marL="0" indent="0" algn="just">
              <a:lnSpc>
                <a:spcPct val="80000"/>
              </a:lnSpc>
              <a:buClr>
                <a:srgbClr val="CC0000"/>
              </a:buClr>
              <a:buFont typeface="Wingdings" pitchFamily="2" charset="2"/>
              <a:buChar char="Ø"/>
            </a:pPr>
            <a:r>
              <a:rPr lang="el-GR" sz="1400"/>
              <a:t> </a:t>
            </a:r>
            <a:r>
              <a:rPr lang="el-GR" sz="1400">
                <a:solidFill>
                  <a:srgbClr val="000000"/>
                </a:solidFill>
              </a:rPr>
              <a:t>διαδίκτυο</a:t>
            </a:r>
            <a:r>
              <a:rPr lang="en-US" sz="1400">
                <a:solidFill>
                  <a:srgbClr val="000000"/>
                </a:solidFill>
              </a:rPr>
              <a:t> </a:t>
            </a:r>
            <a:r>
              <a:rPr lang="el-GR" sz="1400">
                <a:solidFill>
                  <a:srgbClr val="000000"/>
                </a:solidFill>
              </a:rPr>
              <a:t>(Σε αυτή την περίπτωση καλό είναι να έχετε κάνει πρώτα μια τηλεφωνική επαφή με τον φορέα ώστε να διερευνήσετε το αν δέχεται φοιτητές για πρακτική άσκηση. Κατά την επικοινωνία αυτή μην παραλείψετε να αναφέρετε:</a:t>
            </a:r>
          </a:p>
          <a:p>
            <a:pPr marL="0" indent="0" algn="just">
              <a:lnSpc>
                <a:spcPct val="80000"/>
              </a:lnSpc>
              <a:buClr>
                <a:srgbClr val="CC0000"/>
              </a:buClr>
              <a:buFont typeface="Wingdings" pitchFamily="2" charset="2"/>
              <a:buChar char="§"/>
            </a:pPr>
            <a:r>
              <a:rPr lang="el-GR" sz="1400"/>
              <a:t> </a:t>
            </a:r>
            <a:r>
              <a:rPr lang="el-GR" sz="1400">
                <a:solidFill>
                  <a:srgbClr val="000000"/>
                </a:solidFill>
              </a:rPr>
              <a:t>την περίοδο κατά την οποία επιθυμείτε να κάνετε πρακτική,</a:t>
            </a:r>
          </a:p>
          <a:p>
            <a:pPr marL="0" indent="0" algn="just">
              <a:lnSpc>
                <a:spcPct val="80000"/>
              </a:lnSpc>
              <a:buClr>
                <a:srgbClr val="CC0000"/>
              </a:buClr>
              <a:buFont typeface="Wingdings" pitchFamily="2" charset="2"/>
              <a:buChar char="§"/>
            </a:pPr>
            <a:r>
              <a:rPr lang="el-GR" sz="1400"/>
              <a:t> </a:t>
            </a:r>
            <a:r>
              <a:rPr lang="el-GR" sz="1400">
                <a:solidFill>
                  <a:srgbClr val="000000"/>
                </a:solidFill>
              </a:rPr>
              <a:t>την ιδιότητά σας,</a:t>
            </a:r>
          </a:p>
          <a:p>
            <a:pPr marL="0" indent="0" algn="just">
              <a:lnSpc>
                <a:spcPct val="80000"/>
              </a:lnSpc>
              <a:buClr>
                <a:srgbClr val="CC0000"/>
              </a:buClr>
              <a:buFont typeface="Wingdings" pitchFamily="2" charset="2"/>
              <a:buChar char="§"/>
            </a:pPr>
            <a:r>
              <a:rPr lang="el-GR" sz="1400"/>
              <a:t> </a:t>
            </a:r>
            <a:r>
              <a:rPr lang="el-GR" sz="1400">
                <a:solidFill>
                  <a:srgbClr val="000000"/>
                </a:solidFill>
              </a:rPr>
              <a:t>ότι ο φορέας δεν θα έχει καμία οικονομική επιβάρυνση (το Πανεπιστήμιο σας αμείβει και σας ασφαλίζει),</a:t>
            </a:r>
          </a:p>
          <a:p>
            <a:pPr marL="0" indent="0" algn="just">
              <a:lnSpc>
                <a:spcPct val="80000"/>
              </a:lnSpc>
              <a:buClr>
                <a:srgbClr val="CC0000"/>
              </a:buClr>
              <a:buFont typeface="Wingdings" pitchFamily="2" charset="2"/>
              <a:buChar char="§"/>
            </a:pPr>
            <a:r>
              <a:rPr lang="el-GR" sz="1400"/>
              <a:t> </a:t>
            </a:r>
            <a:r>
              <a:rPr lang="el-GR" sz="1400">
                <a:solidFill>
                  <a:srgbClr val="000000"/>
                </a:solidFill>
              </a:rPr>
              <a:t>ότι μοναδική υποχρέωση του φορέα είναι να σας υποδεχτεί και να σας εκπαιδεύσει σε αντικείμενα σχετικά με την επιστήμη σας. </a:t>
            </a:r>
          </a:p>
          <a:p>
            <a:pPr marL="0" indent="0" algn="just">
              <a:lnSpc>
                <a:spcPct val="80000"/>
              </a:lnSpc>
              <a:buFont typeface="Wingdings" pitchFamily="2" charset="2"/>
              <a:buNone/>
            </a:pPr>
            <a:endParaRPr lang="el-GR" sz="1400">
              <a:solidFill>
                <a:srgbClr val="000000"/>
              </a:solidFill>
            </a:endParaRPr>
          </a:p>
          <a:p>
            <a:pPr marL="0" indent="0" algn="just">
              <a:lnSpc>
                <a:spcPct val="80000"/>
              </a:lnSpc>
              <a:buFont typeface="Wingdings" pitchFamily="2" charset="2"/>
              <a:buNone/>
            </a:pPr>
            <a:r>
              <a:rPr lang="el-GR" sz="1400">
                <a:solidFill>
                  <a:srgbClr val="000000"/>
                </a:solidFill>
              </a:rPr>
              <a:t>Ο φοιτητής στέλνει στους φορείς που επιθυμεί να μετακινηθεί σύντομο βιογραφικό σημείωμα περιγράφοντας το αντικείμενο/ειδικότητά του &amp; ζητάει να γίνει δεκτός για πρακτική άσκηση.</a:t>
            </a:r>
            <a:br>
              <a:rPr lang="el-GR" sz="1400">
                <a:solidFill>
                  <a:srgbClr val="000000"/>
                </a:solidFill>
              </a:rPr>
            </a:br>
            <a:endParaRPr lang="el-GR" sz="1400">
              <a:solidFill>
                <a:srgbClr val="000000"/>
              </a:solidFill>
            </a:endParaRPr>
          </a:p>
          <a:p>
            <a:pPr marL="0" indent="0" algn="just">
              <a:lnSpc>
                <a:spcPct val="80000"/>
              </a:lnSpc>
              <a:buFont typeface="Wingdings" pitchFamily="2" charset="2"/>
              <a:buNone/>
            </a:pPr>
            <a:r>
              <a:rPr lang="el-GR" sz="1400">
                <a:solidFill>
                  <a:srgbClr val="000000"/>
                </a:solidFill>
              </a:rPr>
              <a:t>Αν υπάρξει θετική ανταπόκριση ζητάει έγγραφη βεβαίωση αποδοχής σύμφωνα με τις προδιαγραφές που αναφέρονται στα δικαιολογητικά της προκήρυξης.</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7929563" cy="596900"/>
          </a:xfrm>
        </p:spPr>
        <p:txBody>
          <a:bodyPr/>
          <a:lstStyle/>
          <a:p>
            <a:r>
              <a:rPr lang="el-GR" sz="2400" b="1">
                <a:solidFill>
                  <a:srgbClr val="CC0000"/>
                </a:solidFill>
              </a:rPr>
              <a:t>Διαδικασία συμμετοχής στο πρόγραμμα</a:t>
            </a:r>
          </a:p>
        </p:txBody>
      </p:sp>
      <p:sp>
        <p:nvSpPr>
          <p:cNvPr id="9219" name="Rectangle 3"/>
          <p:cNvSpPr>
            <a:spLocks noGrp="1" noChangeArrowheads="1"/>
          </p:cNvSpPr>
          <p:nvPr>
            <p:ph type="body" idx="1"/>
          </p:nvPr>
        </p:nvSpPr>
        <p:spPr>
          <a:xfrm>
            <a:off x="457200" y="1196975"/>
            <a:ext cx="8229600" cy="5327650"/>
          </a:xfrm>
        </p:spPr>
        <p:txBody>
          <a:bodyPr/>
          <a:lstStyle/>
          <a:p>
            <a:pPr algn="just">
              <a:lnSpc>
                <a:spcPct val="80000"/>
              </a:lnSpc>
              <a:buClr>
                <a:srgbClr val="CC0000"/>
              </a:buClr>
              <a:buFont typeface="Wingdings" pitchFamily="2" charset="2"/>
              <a:buChar char="Ø"/>
            </a:pPr>
            <a:r>
              <a:rPr lang="el-GR" sz="1600">
                <a:solidFill>
                  <a:srgbClr val="000000"/>
                </a:solidFill>
              </a:rPr>
              <a:t>Προκήρυξη θέσεων από το Τμήμα Διεθνών Σχέσεων</a:t>
            </a:r>
          </a:p>
          <a:p>
            <a:pPr algn="just">
              <a:lnSpc>
                <a:spcPct val="80000"/>
              </a:lnSpc>
              <a:buClr>
                <a:srgbClr val="CC0000"/>
              </a:buClr>
              <a:buFont typeface="Wingdings" pitchFamily="2" charset="2"/>
              <a:buNone/>
            </a:pPr>
            <a:endParaRPr lang="el-GR" sz="1600"/>
          </a:p>
          <a:p>
            <a:pPr algn="just">
              <a:lnSpc>
                <a:spcPct val="80000"/>
              </a:lnSpc>
              <a:buClr>
                <a:srgbClr val="CC0000"/>
              </a:buClr>
              <a:buFont typeface="Wingdings" pitchFamily="2" charset="2"/>
              <a:buChar char="Ø"/>
            </a:pPr>
            <a:r>
              <a:rPr lang="el-GR" sz="1600">
                <a:solidFill>
                  <a:srgbClr val="000000"/>
                </a:solidFill>
              </a:rPr>
              <a:t>Υποβολή απαιτουμένων δικαιολογητικών:</a:t>
            </a:r>
          </a:p>
          <a:p>
            <a:pPr algn="just">
              <a:lnSpc>
                <a:spcPct val="80000"/>
              </a:lnSpc>
              <a:buFont typeface="Wingdings" pitchFamily="2" charset="2"/>
              <a:buNone/>
            </a:pPr>
            <a:r>
              <a:rPr lang="el-GR" sz="1600"/>
              <a:t>      </a:t>
            </a:r>
            <a:r>
              <a:rPr lang="el-GR" sz="1600" b="1">
                <a:solidFill>
                  <a:srgbClr val="CC0000"/>
                </a:solidFill>
              </a:rPr>
              <a:t>α)</a:t>
            </a:r>
            <a:r>
              <a:rPr lang="el-GR" sz="1600"/>
              <a:t> </a:t>
            </a:r>
            <a:r>
              <a:rPr lang="el-GR" sz="1600">
                <a:solidFill>
                  <a:srgbClr val="000000"/>
                </a:solidFill>
              </a:rPr>
              <a:t>Αίτηση Υποψηφιότητας</a:t>
            </a:r>
          </a:p>
          <a:p>
            <a:pPr algn="just">
              <a:lnSpc>
                <a:spcPct val="80000"/>
              </a:lnSpc>
              <a:buFont typeface="Wingdings" pitchFamily="2" charset="2"/>
              <a:buNone/>
            </a:pPr>
            <a:r>
              <a:rPr lang="el-GR" sz="1600"/>
              <a:t>      </a:t>
            </a:r>
            <a:r>
              <a:rPr lang="el-GR" sz="1600" b="1">
                <a:solidFill>
                  <a:srgbClr val="CC0000"/>
                </a:solidFill>
              </a:rPr>
              <a:t>β)</a:t>
            </a:r>
            <a:r>
              <a:rPr lang="el-GR" sz="1600"/>
              <a:t> </a:t>
            </a:r>
            <a:r>
              <a:rPr lang="el-GR" sz="1600">
                <a:solidFill>
                  <a:srgbClr val="000000"/>
                </a:solidFill>
              </a:rPr>
              <a:t>Βιογραφικό σημείωμα στα ελληνικά</a:t>
            </a:r>
          </a:p>
          <a:p>
            <a:pPr algn="just">
              <a:lnSpc>
                <a:spcPct val="80000"/>
              </a:lnSpc>
              <a:buFont typeface="Wingdings" pitchFamily="2" charset="2"/>
              <a:buNone/>
            </a:pPr>
            <a:r>
              <a:rPr lang="el-GR" sz="1600" b="1">
                <a:solidFill>
                  <a:srgbClr val="CC0000"/>
                </a:solidFill>
              </a:rPr>
              <a:t>      γ)</a:t>
            </a:r>
            <a:r>
              <a:rPr lang="el-GR" sz="1600"/>
              <a:t> </a:t>
            </a:r>
            <a:r>
              <a:rPr lang="el-GR" sz="1600">
                <a:solidFill>
                  <a:srgbClr val="000000"/>
                </a:solidFill>
              </a:rPr>
              <a:t>Φωτοτυπία αστυνομικής ταυτότητας</a:t>
            </a:r>
          </a:p>
          <a:p>
            <a:pPr algn="just">
              <a:lnSpc>
                <a:spcPct val="80000"/>
              </a:lnSpc>
              <a:buFont typeface="Wingdings" pitchFamily="2" charset="2"/>
              <a:buNone/>
            </a:pPr>
            <a:r>
              <a:rPr lang="el-GR" sz="1600" b="1">
                <a:solidFill>
                  <a:srgbClr val="CC0000"/>
                </a:solidFill>
              </a:rPr>
              <a:t>      δ)</a:t>
            </a:r>
            <a:r>
              <a:rPr lang="el-GR" sz="1600"/>
              <a:t> </a:t>
            </a:r>
            <a:r>
              <a:rPr lang="el-GR" sz="1600">
                <a:solidFill>
                  <a:srgbClr val="000000"/>
                </a:solidFill>
              </a:rPr>
              <a:t>Πιστοποιητικό φοιτητικής ιδιότητας με αναλυτική βαθμολογία</a:t>
            </a:r>
          </a:p>
          <a:p>
            <a:pPr algn="just">
              <a:lnSpc>
                <a:spcPct val="80000"/>
              </a:lnSpc>
              <a:buFont typeface="Wingdings" pitchFamily="2" charset="2"/>
              <a:buNone/>
            </a:pPr>
            <a:r>
              <a:rPr lang="el-GR" sz="1600" b="1">
                <a:solidFill>
                  <a:srgbClr val="CC0000"/>
                </a:solidFill>
              </a:rPr>
              <a:t>      ε)</a:t>
            </a:r>
            <a:r>
              <a:rPr lang="el-GR" sz="1600"/>
              <a:t> </a:t>
            </a:r>
            <a:r>
              <a:rPr lang="el-GR" sz="1600">
                <a:solidFill>
                  <a:srgbClr val="000000"/>
                </a:solidFill>
              </a:rPr>
              <a:t>Συστατική επιστολή από μέλος ΔΕΠ του Τμήματος φοίτησης (επισημαίνεται ότι στο τέλος της συστατικής επιστολής, το μέλος ΔΕΠ θα προτείνει τη συμμετοχή του υποψηφίου)</a:t>
            </a:r>
          </a:p>
          <a:p>
            <a:pPr algn="just">
              <a:lnSpc>
                <a:spcPct val="80000"/>
              </a:lnSpc>
              <a:buFont typeface="Wingdings" pitchFamily="2" charset="2"/>
              <a:buNone/>
            </a:pPr>
            <a:r>
              <a:rPr lang="el-GR" sz="1600" b="1">
                <a:solidFill>
                  <a:srgbClr val="CC0000"/>
                </a:solidFill>
              </a:rPr>
              <a:t>      ζ)</a:t>
            </a:r>
            <a:r>
              <a:rPr lang="el-GR" sz="1600"/>
              <a:t> </a:t>
            </a:r>
            <a:r>
              <a:rPr lang="el-GR" sz="1600">
                <a:solidFill>
                  <a:srgbClr val="000000"/>
                </a:solidFill>
              </a:rPr>
              <a:t>Πρωτότυπη επιστολή αποδοχής</a:t>
            </a:r>
            <a:r>
              <a:rPr lang="el-GR" sz="1600"/>
              <a:t> </a:t>
            </a:r>
            <a:r>
              <a:rPr lang="el-GR" sz="1600" b="1">
                <a:solidFill>
                  <a:srgbClr val="CC0000"/>
                </a:solidFill>
              </a:rPr>
              <a:t>(</a:t>
            </a:r>
            <a:r>
              <a:rPr lang="en-US" sz="1600" b="1">
                <a:solidFill>
                  <a:srgbClr val="CC0000"/>
                </a:solidFill>
              </a:rPr>
              <a:t>letter of acceptance)</a:t>
            </a:r>
            <a:r>
              <a:rPr lang="en-US" sz="1600"/>
              <a:t> </a:t>
            </a:r>
            <a:r>
              <a:rPr lang="el-GR" sz="1600">
                <a:solidFill>
                  <a:srgbClr val="000000"/>
                </a:solidFill>
              </a:rPr>
              <a:t>του φορέα υποδοχής που θα πραγματοποιηθεί η πρακτική άσκηση</a:t>
            </a:r>
            <a:r>
              <a:rPr lang="en-US" sz="1600">
                <a:solidFill>
                  <a:srgbClr val="000000"/>
                </a:solidFill>
              </a:rPr>
              <a:t> </a:t>
            </a:r>
            <a:r>
              <a:rPr lang="el-GR" sz="1600">
                <a:solidFill>
                  <a:srgbClr val="000000"/>
                </a:solidFill>
              </a:rPr>
              <a:t>στην οποία πρέπει απαραιτήτως να αναγράφονται: </a:t>
            </a:r>
          </a:p>
          <a:p>
            <a:pPr algn="just">
              <a:lnSpc>
                <a:spcPct val="80000"/>
              </a:lnSpc>
              <a:buClr>
                <a:srgbClr val="CC0000"/>
              </a:buClr>
              <a:buFont typeface="Wingdings" pitchFamily="2" charset="2"/>
              <a:buChar char="§"/>
            </a:pPr>
            <a:r>
              <a:rPr lang="el-GR" sz="1600"/>
              <a:t> </a:t>
            </a:r>
            <a:r>
              <a:rPr lang="el-GR" sz="1600">
                <a:solidFill>
                  <a:srgbClr val="000000"/>
                </a:solidFill>
              </a:rPr>
              <a:t>τα πλήρη στοιχεία του φορέα κατάρτισης</a:t>
            </a:r>
          </a:p>
          <a:p>
            <a:pPr algn="just">
              <a:lnSpc>
                <a:spcPct val="80000"/>
              </a:lnSpc>
              <a:buClr>
                <a:srgbClr val="CC0000"/>
              </a:buClr>
              <a:buFont typeface="Wingdings" pitchFamily="2" charset="2"/>
              <a:buChar char="§"/>
            </a:pPr>
            <a:r>
              <a:rPr lang="el-GR" sz="1600">
                <a:solidFill>
                  <a:srgbClr val="000000"/>
                </a:solidFill>
              </a:rPr>
              <a:t>τα στοιχεία του επόπτη της πρακτικής άσκησης</a:t>
            </a:r>
          </a:p>
          <a:p>
            <a:pPr algn="just">
              <a:lnSpc>
                <a:spcPct val="80000"/>
              </a:lnSpc>
              <a:buClr>
                <a:srgbClr val="CC0000"/>
              </a:buClr>
              <a:buFont typeface="Wingdings" pitchFamily="2" charset="2"/>
              <a:buChar char="§"/>
            </a:pPr>
            <a:r>
              <a:rPr lang="el-GR" sz="1600">
                <a:solidFill>
                  <a:srgbClr val="000000"/>
                </a:solidFill>
              </a:rPr>
              <a:t>το χρονικό διάστημα απασχόλησης</a:t>
            </a:r>
          </a:p>
          <a:p>
            <a:pPr algn="just">
              <a:lnSpc>
                <a:spcPct val="80000"/>
              </a:lnSpc>
              <a:buClr>
                <a:srgbClr val="CC0000"/>
              </a:buClr>
              <a:buFont typeface="Wingdings" pitchFamily="2" charset="2"/>
              <a:buChar char="§"/>
            </a:pPr>
            <a:r>
              <a:rPr lang="el-GR" sz="1600">
                <a:solidFill>
                  <a:srgbClr val="000000"/>
                </a:solidFill>
              </a:rPr>
              <a:t>λεπτομερή αναφορά στα καθήκοντα του εκπαιδευόμενου</a:t>
            </a:r>
          </a:p>
          <a:p>
            <a:pPr algn="just">
              <a:lnSpc>
                <a:spcPct val="80000"/>
              </a:lnSpc>
            </a:pPr>
            <a:endParaRPr lang="el-GR" sz="1600">
              <a:solidFill>
                <a:srgbClr val="000000"/>
              </a:solidFill>
            </a:endParaRPr>
          </a:p>
          <a:p>
            <a:pPr algn="just">
              <a:lnSpc>
                <a:spcPct val="80000"/>
              </a:lnSpc>
              <a:buClr>
                <a:srgbClr val="CC0000"/>
              </a:buClr>
              <a:buFont typeface="Wingdings" pitchFamily="2" charset="2"/>
              <a:buChar char="Ø"/>
            </a:pPr>
            <a:r>
              <a:rPr lang="el-GR" sz="1600">
                <a:solidFill>
                  <a:srgbClr val="000000"/>
                </a:solidFill>
              </a:rPr>
              <a:t>Συνέντευξη επιλογής υποψηφίων από την αρμόδια Επιτροπή </a:t>
            </a:r>
            <a:r>
              <a:rPr lang="en-US" sz="1600">
                <a:solidFill>
                  <a:srgbClr val="000000"/>
                </a:solidFill>
              </a:rPr>
              <a:t>Erasmus</a:t>
            </a:r>
            <a:endParaRPr lang="el-GR" sz="1600">
              <a:solidFill>
                <a:srgbClr val="000000"/>
              </a:solidFill>
            </a:endParaRPr>
          </a:p>
          <a:p>
            <a:pPr algn="just">
              <a:lnSpc>
                <a:spcPct val="80000"/>
              </a:lnSpc>
            </a:pPr>
            <a:endParaRPr lang="el-GR" sz="1600">
              <a:solidFill>
                <a:srgbClr val="000000"/>
              </a:solidFill>
            </a:endParaRPr>
          </a:p>
          <a:p>
            <a:pPr algn="just">
              <a:lnSpc>
                <a:spcPct val="80000"/>
              </a:lnSpc>
              <a:buClr>
                <a:srgbClr val="CC0000"/>
              </a:buClr>
              <a:buFont typeface="Wingdings" pitchFamily="2" charset="2"/>
              <a:buChar char="Ø"/>
            </a:pPr>
            <a:r>
              <a:rPr lang="el-GR" sz="1600">
                <a:solidFill>
                  <a:srgbClr val="000000"/>
                </a:solidFill>
              </a:rPr>
              <a:t>Υπογραφή σχετικών εγγράφων </a:t>
            </a:r>
            <a:r>
              <a:rPr lang="el-GR" sz="1400">
                <a:solidFill>
                  <a:srgbClr val="000000"/>
                </a:solidFill>
              </a:rPr>
              <a:t>(Σύμβαση, Συμφωνία Κατάρτισης, Δέσμευση Ποιότητας)</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476250"/>
            <a:ext cx="8229600" cy="960438"/>
          </a:xfrm>
        </p:spPr>
        <p:txBody>
          <a:bodyPr/>
          <a:lstStyle/>
          <a:p>
            <a:r>
              <a:rPr lang="el-GR" sz="2400" b="1">
                <a:solidFill>
                  <a:srgbClr val="CC0000"/>
                </a:solidFill>
              </a:rPr>
              <a:t>ΚΡΙΤΗΡΙΑ ΕΠΙΛΟΓΗΣ </a:t>
            </a:r>
            <a:endParaRPr lang="el-GR" sz="3200" b="1">
              <a:solidFill>
                <a:srgbClr val="CC0000"/>
              </a:solidFill>
            </a:endParaRPr>
          </a:p>
        </p:txBody>
      </p:sp>
      <p:sp>
        <p:nvSpPr>
          <p:cNvPr id="10243" name="Rectangle 3"/>
          <p:cNvSpPr>
            <a:spLocks noGrp="1" noChangeArrowheads="1"/>
          </p:cNvSpPr>
          <p:nvPr>
            <p:ph type="body" idx="1"/>
          </p:nvPr>
        </p:nvSpPr>
        <p:spPr>
          <a:xfrm>
            <a:off x="468313" y="1341438"/>
            <a:ext cx="8229600" cy="5122862"/>
          </a:xfrm>
        </p:spPr>
        <p:txBody>
          <a:bodyPr/>
          <a:lstStyle/>
          <a:p>
            <a:pPr algn="just">
              <a:lnSpc>
                <a:spcPct val="80000"/>
              </a:lnSpc>
              <a:buClr>
                <a:srgbClr val="CC0000"/>
              </a:buClr>
              <a:buFont typeface="Wingdings" pitchFamily="2" charset="2"/>
              <a:buChar char="Ø"/>
            </a:pPr>
            <a:r>
              <a:rPr lang="el-GR" sz="1800">
                <a:solidFill>
                  <a:srgbClr val="000000"/>
                </a:solidFill>
              </a:rPr>
              <a:t>Επίπεδο σπουδών: προπτυχιακό / μεταπτυχιακό / διδακτορικό</a:t>
            </a:r>
            <a:endParaRPr lang="en-US" sz="1800">
              <a:solidFill>
                <a:srgbClr val="000000"/>
              </a:solidFill>
            </a:endParaRPr>
          </a:p>
          <a:p>
            <a:pPr algn="just">
              <a:lnSpc>
                <a:spcPct val="80000"/>
              </a:lnSpc>
              <a:buClr>
                <a:srgbClr val="CC0000"/>
              </a:buClr>
              <a:buFont typeface="Wingdings" pitchFamily="2" charset="2"/>
              <a:buNone/>
            </a:pPr>
            <a:endParaRPr lang="el-GR" sz="10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Αίτηση: κίνητρα – λόγοι συμμετοχής στο πρόγραμμα</a:t>
            </a:r>
            <a:endParaRPr lang="en-US" sz="1800">
              <a:solidFill>
                <a:srgbClr val="000000"/>
              </a:solidFill>
            </a:endParaRPr>
          </a:p>
          <a:p>
            <a:pPr algn="just">
              <a:lnSpc>
                <a:spcPct val="80000"/>
              </a:lnSpc>
              <a:buClr>
                <a:srgbClr val="CC0000"/>
              </a:buClr>
              <a:buFont typeface="Wingdings" pitchFamily="2" charset="2"/>
              <a:buNone/>
            </a:pPr>
            <a:endParaRPr lang="el-GR" sz="10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Συνέντευξη</a:t>
            </a:r>
            <a:endParaRPr lang="en-US" sz="1800">
              <a:solidFill>
                <a:srgbClr val="000000"/>
              </a:solidFill>
            </a:endParaRPr>
          </a:p>
          <a:p>
            <a:pPr algn="just">
              <a:lnSpc>
                <a:spcPct val="80000"/>
              </a:lnSpc>
              <a:buClr>
                <a:srgbClr val="CC0000"/>
              </a:buClr>
              <a:buFont typeface="Wingdings" pitchFamily="2" charset="2"/>
              <a:buNone/>
            </a:pPr>
            <a:endParaRPr lang="el-GR" sz="10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Μη συμμετοχή στην κινητικότητα για σπουδές</a:t>
            </a:r>
            <a:endParaRPr lang="en-US" sz="1800">
              <a:solidFill>
                <a:srgbClr val="000000"/>
              </a:solidFill>
            </a:endParaRPr>
          </a:p>
          <a:p>
            <a:pPr algn="just">
              <a:lnSpc>
                <a:spcPct val="80000"/>
              </a:lnSpc>
              <a:buClr>
                <a:srgbClr val="CC0000"/>
              </a:buClr>
              <a:buFont typeface="Wingdings" pitchFamily="2" charset="2"/>
              <a:buNone/>
            </a:pPr>
            <a:endParaRPr lang="el-GR" sz="10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Γλωσσική επάρκεια </a:t>
            </a:r>
            <a:r>
              <a:rPr lang="el-GR" sz="1600">
                <a:solidFill>
                  <a:srgbClr val="000000"/>
                </a:solidFill>
              </a:rPr>
              <a:t>(με βάση τη γλώσσα συνεργασίας στο Φορέα Υποδοχής)</a:t>
            </a:r>
            <a:endParaRPr lang="en-US" sz="1600">
              <a:solidFill>
                <a:srgbClr val="000000"/>
              </a:solidFill>
            </a:endParaRPr>
          </a:p>
          <a:p>
            <a:pPr algn="just">
              <a:lnSpc>
                <a:spcPct val="80000"/>
              </a:lnSpc>
              <a:buClr>
                <a:srgbClr val="CC0000"/>
              </a:buClr>
              <a:buFont typeface="Wingdings" pitchFamily="2" charset="2"/>
              <a:buNone/>
            </a:pPr>
            <a:endParaRPr lang="el-GR" sz="10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Γλωσσομάθεια </a:t>
            </a:r>
            <a:r>
              <a:rPr lang="el-GR" sz="1600">
                <a:solidFill>
                  <a:srgbClr val="000000"/>
                </a:solidFill>
              </a:rPr>
              <a:t>(στο σύνολο για όλες τις γλώσσες)</a:t>
            </a:r>
            <a:endParaRPr lang="en-US" sz="1600">
              <a:solidFill>
                <a:srgbClr val="000000"/>
              </a:solidFill>
            </a:endParaRPr>
          </a:p>
          <a:p>
            <a:pPr algn="just">
              <a:lnSpc>
                <a:spcPct val="80000"/>
              </a:lnSpc>
              <a:buClr>
                <a:srgbClr val="CC0000"/>
              </a:buClr>
              <a:buFont typeface="Wingdings" pitchFamily="2" charset="2"/>
              <a:buNone/>
            </a:pPr>
            <a:endParaRPr lang="el-GR" sz="10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Αξιολόγηση συστατικής επιστολής από μέλος ΔΕΠ του Τμήματος φοίτησης</a:t>
            </a:r>
            <a:endParaRPr lang="en-US" sz="1800">
              <a:solidFill>
                <a:srgbClr val="000000"/>
              </a:solidFill>
            </a:endParaRPr>
          </a:p>
          <a:p>
            <a:pPr algn="just">
              <a:lnSpc>
                <a:spcPct val="80000"/>
              </a:lnSpc>
              <a:buClr>
                <a:srgbClr val="CC0000"/>
              </a:buClr>
              <a:buFont typeface="Wingdings" pitchFamily="2" charset="2"/>
              <a:buNone/>
            </a:pPr>
            <a:endParaRPr lang="el-GR" sz="10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Αξιολόγηση επιστολής αποδοχής από Φορέα Υποδοχής </a:t>
            </a:r>
            <a:r>
              <a:rPr lang="el-GR" sz="1600">
                <a:solidFill>
                  <a:srgbClr val="000000"/>
                </a:solidFill>
              </a:rPr>
              <a:t>(</a:t>
            </a:r>
            <a:r>
              <a:rPr lang="en-US" sz="1600">
                <a:solidFill>
                  <a:srgbClr val="000000"/>
                </a:solidFill>
              </a:rPr>
              <a:t>letter of acceptance)</a:t>
            </a:r>
          </a:p>
          <a:p>
            <a:pPr algn="just">
              <a:lnSpc>
                <a:spcPct val="80000"/>
              </a:lnSpc>
              <a:buFont typeface="Wingdings" pitchFamily="2" charset="2"/>
              <a:buNone/>
            </a:pPr>
            <a:endParaRPr lang="en-US" sz="1000">
              <a:solidFill>
                <a:srgbClr val="000000"/>
              </a:solidFill>
            </a:endParaRPr>
          </a:p>
          <a:p>
            <a:pPr algn="just">
              <a:lnSpc>
                <a:spcPct val="80000"/>
              </a:lnSpc>
              <a:buFont typeface="Wingdings" pitchFamily="2" charset="2"/>
              <a:buNone/>
            </a:pPr>
            <a:endParaRPr lang="en-US" sz="1800"/>
          </a:p>
          <a:p>
            <a:pPr algn="ctr">
              <a:lnSpc>
                <a:spcPct val="80000"/>
              </a:lnSpc>
              <a:buFont typeface="Wingdings" pitchFamily="2" charset="2"/>
              <a:buNone/>
            </a:pPr>
            <a:r>
              <a:rPr lang="en-US" sz="1800"/>
              <a:t>     </a:t>
            </a:r>
            <a:endParaRPr lang="el-GR" sz="1800">
              <a:solidFill>
                <a:srgbClr val="CC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1035050"/>
          </a:xfrm>
        </p:spPr>
        <p:txBody>
          <a:bodyPr/>
          <a:lstStyle/>
          <a:p>
            <a:r>
              <a:rPr lang="el-GR" sz="2400" b="1">
                <a:solidFill>
                  <a:srgbClr val="CC0000"/>
                </a:solidFill>
              </a:rPr>
              <a:t>Τι πρέπει να κάνω μετά την έγκριση της μετακίνησης;</a:t>
            </a:r>
            <a:br>
              <a:rPr lang="el-GR" sz="2400" b="1">
                <a:solidFill>
                  <a:srgbClr val="CC0000"/>
                </a:solidFill>
              </a:rPr>
            </a:br>
            <a:endParaRPr lang="el-GR" sz="2400" b="1">
              <a:solidFill>
                <a:srgbClr val="CC0000"/>
              </a:solidFill>
            </a:endParaRPr>
          </a:p>
        </p:txBody>
      </p:sp>
      <p:sp>
        <p:nvSpPr>
          <p:cNvPr id="11267" name="Rectangle 3"/>
          <p:cNvSpPr>
            <a:spLocks noGrp="1" noChangeArrowheads="1"/>
          </p:cNvSpPr>
          <p:nvPr>
            <p:ph type="body" idx="1"/>
          </p:nvPr>
        </p:nvSpPr>
        <p:spPr>
          <a:xfrm>
            <a:off x="468313" y="1196975"/>
            <a:ext cx="8218487" cy="5400675"/>
          </a:xfrm>
        </p:spPr>
        <p:txBody>
          <a:bodyPr/>
          <a:lstStyle/>
          <a:p>
            <a:pPr algn="just">
              <a:lnSpc>
                <a:spcPct val="80000"/>
              </a:lnSpc>
              <a:buFont typeface="Wingdings" pitchFamily="2" charset="2"/>
              <a:buNone/>
            </a:pPr>
            <a:r>
              <a:rPr lang="el-GR" sz="1800">
                <a:solidFill>
                  <a:srgbClr val="000000"/>
                </a:solidFill>
              </a:rPr>
              <a:t>Ο υποψήφιος μετά την έγκριση πρέπει να προσκομίσει:</a:t>
            </a:r>
            <a:endParaRPr lang="el-GR" sz="12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φωτοτυπία πρώτης σελίδας βιβλιαρίου τραπεζικού λογαριασμού όπου αναγράφονται ο αριθμός και το ΙΒΑΝ του λογαριασμού</a:t>
            </a:r>
            <a:endParaRPr lang="en-US" sz="1800">
              <a:solidFill>
                <a:srgbClr val="000000"/>
              </a:solidFill>
            </a:endParaRPr>
          </a:p>
          <a:p>
            <a:pPr algn="just">
              <a:lnSpc>
                <a:spcPct val="80000"/>
              </a:lnSpc>
              <a:buFont typeface="Wingdings" pitchFamily="2" charset="2"/>
              <a:buNone/>
            </a:pPr>
            <a:endParaRPr lang="el-GR" sz="12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φωτοτυπία της Ευρωπαϊκής Κάρτας Ασφάλισης, την οποία εκδίδει ο ασφαλιστικός του φορέας</a:t>
            </a:r>
            <a:endParaRPr lang="en-US" sz="1800">
              <a:solidFill>
                <a:srgbClr val="000000"/>
              </a:solidFill>
            </a:endParaRPr>
          </a:p>
          <a:p>
            <a:pPr algn="just">
              <a:lnSpc>
                <a:spcPct val="80000"/>
              </a:lnSpc>
              <a:buFont typeface="Wingdings" pitchFamily="2" charset="2"/>
              <a:buNone/>
            </a:pPr>
            <a:endParaRPr lang="el-GR" sz="12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επιπλέον ασφαλιστική κάλυψη αστικής ευθύνης και προσωπικού ατυχήματος για την διάρκεια της υποτροφίας και την χώρα της τοποθέτησης</a:t>
            </a:r>
            <a:endParaRPr lang="en-US" sz="1800">
              <a:solidFill>
                <a:srgbClr val="000000"/>
              </a:solidFill>
            </a:endParaRPr>
          </a:p>
          <a:p>
            <a:pPr algn="just">
              <a:lnSpc>
                <a:spcPct val="80000"/>
              </a:lnSpc>
              <a:buFont typeface="Wingdings" pitchFamily="2" charset="2"/>
              <a:buNone/>
            </a:pPr>
            <a:endParaRPr lang="el-GR" sz="1200">
              <a:solidFill>
                <a:srgbClr val="000000"/>
              </a:solidFill>
            </a:endParaRPr>
          </a:p>
          <a:p>
            <a:pPr algn="ctr">
              <a:lnSpc>
                <a:spcPct val="80000"/>
              </a:lnSpc>
              <a:buFont typeface="Wingdings" pitchFamily="2" charset="2"/>
              <a:buNone/>
            </a:pPr>
            <a:r>
              <a:rPr lang="el-GR" sz="2800" b="1">
                <a:solidFill>
                  <a:srgbClr val="CC0000"/>
                </a:solidFill>
              </a:rPr>
              <a:t>Πώς θα ασφαλιστώ;</a:t>
            </a:r>
          </a:p>
          <a:p>
            <a:pPr algn="just">
              <a:lnSpc>
                <a:spcPct val="80000"/>
              </a:lnSpc>
              <a:buClr>
                <a:srgbClr val="CC0000"/>
              </a:buClr>
              <a:buFont typeface="Wingdings" pitchFamily="2" charset="2"/>
              <a:buChar char="Ø"/>
            </a:pPr>
            <a:r>
              <a:rPr lang="el-GR" sz="1800">
                <a:solidFill>
                  <a:srgbClr val="000000"/>
                </a:solidFill>
              </a:rPr>
              <a:t>Οι φοιτητές οι οποίοι είναι ασφαλισμένοι σε οποιονδήποτε ασφαλιστικό οργανισμό και θα μετακινηθούν προς μία από τις 27 χώρες της Ευρωπαϊκής Ένωσης</a:t>
            </a:r>
            <a:r>
              <a:rPr lang="en-US" sz="1800">
                <a:solidFill>
                  <a:srgbClr val="000000"/>
                </a:solidFill>
              </a:rPr>
              <a:t>,</a:t>
            </a:r>
            <a:r>
              <a:rPr lang="el-GR" sz="1800">
                <a:solidFill>
                  <a:srgbClr val="000000"/>
                </a:solidFill>
              </a:rPr>
              <a:t> πρέπει να προμηθευτούν την </a:t>
            </a:r>
            <a:r>
              <a:rPr lang="el-GR" sz="1800" b="1">
                <a:solidFill>
                  <a:schemeClr val="hlink"/>
                </a:solidFill>
                <a:hlinkClick r:id="rId2"/>
              </a:rPr>
              <a:t>Ευρωπαϊκή κάρτα </a:t>
            </a:r>
            <a:r>
              <a:rPr lang="el-GR" sz="1800" b="1" u="sng">
                <a:solidFill>
                  <a:schemeClr val="hlink"/>
                </a:solidFill>
                <a:hlinkClick r:id="rId2"/>
              </a:rPr>
              <a:t>ασφάλισης</a:t>
            </a:r>
            <a:r>
              <a:rPr lang="el-GR" sz="1800" b="1" u="sng">
                <a:solidFill>
                  <a:schemeClr val="hlink"/>
                </a:solidFill>
              </a:rPr>
              <a:t> ασθένειας</a:t>
            </a:r>
            <a:r>
              <a:rPr lang="el-GR" sz="1800">
                <a:solidFill>
                  <a:srgbClr val="000000"/>
                </a:solidFill>
              </a:rPr>
              <a:t> από τον ασφαλιστικό οργανισμό στον οποίο είναι ασφαλισμένοι, πριν από την αναχώρησή τους για το εξωτερικό. </a:t>
            </a:r>
            <a:endParaRPr lang="en-US" sz="1800">
              <a:solidFill>
                <a:srgbClr val="000000"/>
              </a:solidFill>
            </a:endParaRPr>
          </a:p>
          <a:p>
            <a:pPr algn="just">
              <a:lnSpc>
                <a:spcPct val="80000"/>
              </a:lnSpc>
              <a:buClr>
                <a:srgbClr val="CC0000"/>
              </a:buClr>
              <a:buFont typeface="Wingdings" pitchFamily="2" charset="2"/>
              <a:buNone/>
            </a:pPr>
            <a:endParaRPr lang="el-GR" sz="1200">
              <a:solidFill>
                <a:srgbClr val="000000"/>
              </a:solidFill>
            </a:endParaRPr>
          </a:p>
          <a:p>
            <a:pPr algn="just">
              <a:lnSpc>
                <a:spcPct val="80000"/>
              </a:lnSpc>
              <a:buClr>
                <a:srgbClr val="CC0000"/>
              </a:buClr>
              <a:buFont typeface="Wingdings" pitchFamily="2" charset="2"/>
              <a:buChar char="Ø"/>
            </a:pPr>
            <a:r>
              <a:rPr lang="el-GR" sz="1800">
                <a:solidFill>
                  <a:srgbClr val="000000"/>
                </a:solidFill>
              </a:rPr>
              <a:t>Οι δύο επιπλέον ασφαλιστικές καλύψεις που χρειάζονται γίνονται ιδιωτικά και επιβαρύνουν οικονομικά τον ενδιαφερόμενο φοιτητή. Επιπλέον πληροφορίες δίνονται από το γραφείο ERASMUS.</a:t>
            </a:r>
          </a:p>
          <a:p>
            <a:pPr algn="just">
              <a:lnSpc>
                <a:spcPct val="80000"/>
              </a:lnSpc>
            </a:pPr>
            <a:endParaRPr lang="el-GR" sz="1800">
              <a:solidFill>
                <a:srgbClr val="0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TotalTime>
  <Words>1515</Words>
  <Application>Microsoft Office PowerPoint</Application>
  <PresentationFormat>Προβολή στην οθόνη (4:3)</PresentationFormat>
  <Paragraphs>208</Paragraphs>
  <Slides>21</Slides>
  <Notes>2</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21</vt:i4>
      </vt:variant>
    </vt:vector>
  </HeadingPairs>
  <TitlesOfParts>
    <vt:vector size="28" baseType="lpstr">
      <vt:lpstr>Arial</vt:lpstr>
      <vt:lpstr>Times New Roman</vt:lpstr>
      <vt:lpstr>Wingdings</vt:lpstr>
      <vt:lpstr>Arial Black</vt:lpstr>
      <vt:lpstr>Tahoma</vt:lpstr>
      <vt:lpstr>Pixel</vt:lpstr>
      <vt:lpstr>Γράφημα του Microsoft Office Excel</vt:lpstr>
      <vt:lpstr>Διαφάνεια 1</vt:lpstr>
      <vt:lpstr>‘’Κοινωνικές Δεξιότητες &amp; Δυνατότητες Απασχόλησης: πώς μπορούν οι φοιτητές να επωφεληθούν από την Πρακτική Άσκηση ERASMUS’’</vt:lpstr>
      <vt:lpstr>   Τί είναι το πρόγραμμα Erasmus Placements?</vt:lpstr>
      <vt:lpstr>Πόσο διάστημα μπορώ να μετακινηθώ,  σε ποιες χώρες και που? </vt:lpstr>
      <vt:lpstr> Γιατί να μετακινηθείς για πρακτική άσκηση? </vt:lpstr>
      <vt:lpstr>  Πώς θα βρω Φορέα Κατάρτισης; </vt:lpstr>
      <vt:lpstr>Διαδικασία συμμετοχής στο πρόγραμμα</vt:lpstr>
      <vt:lpstr>ΚΡΙΤΗΡΙΑ ΕΠΙΛΟΓΗΣ </vt:lpstr>
      <vt:lpstr>Τι πρέπει να κάνω μετά την έγκριση της μετακίνησης; </vt:lpstr>
      <vt:lpstr>  </vt:lpstr>
      <vt:lpstr>Πού θα μείνω στο εξωτερικό; </vt:lpstr>
      <vt:lpstr>Μαρτυρίες…</vt:lpstr>
      <vt:lpstr>Μαρτυρίες δικαιούχων 2011-2012</vt:lpstr>
      <vt:lpstr>‘’HAPPINESS IS JUST AROUND THE CORNER’’</vt:lpstr>
      <vt:lpstr>ΑΡΙΘΜΟΣ ΣΥΜΜΕΤΕΧΟΝΤΩΝ – ΕΤΗ 2007/2012</vt:lpstr>
      <vt:lpstr>ΑΝΔΡΕΣ – ΓΥΝΑΙΚΕΣ (2007-2012)</vt:lpstr>
      <vt:lpstr>ΧΩΡΕΣ – ΑΡΙΘΜΟΣ ΥΠΟΤΡΟΦΩΝ (2007-2012)</vt:lpstr>
      <vt:lpstr>ΤΜΗΜΑΤΑ – ΑΡΙΘΜΟΣ ΥΠΟΤΡΟΦΩΝ (2007-2012)</vt:lpstr>
      <vt:lpstr>Πώς μπορεί να βελτιωθεί η δράση?</vt:lpstr>
      <vt:lpstr>Διαφάνεια 20</vt:lpstr>
      <vt:lpstr>Σας ευχαριστώ πολύ για την προσοχή σας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MAYROGIORGOU ELENH</cp:lastModifiedBy>
  <cp:revision>285</cp:revision>
  <dcterms:created xsi:type="dcterms:W3CDTF">2012-04-30T08:08:49Z</dcterms:created>
  <dcterms:modified xsi:type="dcterms:W3CDTF">2012-10-09T09:37:58Z</dcterms:modified>
</cp:coreProperties>
</file>