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1" r:id="rId1"/>
  </p:sldMasterIdLst>
  <p:notesMasterIdLst>
    <p:notesMasterId r:id="rId22"/>
  </p:notesMasterIdLst>
  <p:sldIdLst>
    <p:sldId id="282" r:id="rId2"/>
    <p:sldId id="256" r:id="rId3"/>
    <p:sldId id="263" r:id="rId4"/>
    <p:sldId id="258" r:id="rId5"/>
    <p:sldId id="259" r:id="rId6"/>
    <p:sldId id="281" r:id="rId7"/>
    <p:sldId id="261" r:id="rId8"/>
    <p:sldId id="262" r:id="rId9"/>
    <p:sldId id="265" r:id="rId10"/>
    <p:sldId id="268" r:id="rId11"/>
    <p:sldId id="270" r:id="rId12"/>
    <p:sldId id="271" r:id="rId13"/>
    <p:sldId id="272" r:id="rId14"/>
    <p:sldId id="283" r:id="rId15"/>
    <p:sldId id="274" r:id="rId16"/>
    <p:sldId id="276" r:id="rId17"/>
    <p:sldId id="277" r:id="rId18"/>
    <p:sldId id="278" r:id="rId19"/>
    <p:sldId id="279" r:id="rId20"/>
    <p:sldId id="280" r:id="rId21"/>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a:p>
        </p:txBody>
      </p:sp>
      <p:sp>
        <p:nvSpPr>
          <p:cNvPr id="147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l-GR"/>
          </a:p>
        </p:txBody>
      </p:sp>
      <p:sp>
        <p:nvSpPr>
          <p:cNvPr id="147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47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
        <p:nvSpPr>
          <p:cNvPr id="147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a:p>
        </p:txBody>
      </p:sp>
      <p:sp>
        <p:nvSpPr>
          <p:cNvPr id="147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4073B12-2B8E-4B00-A0C1-6944C3296614}" type="slidenum">
              <a:rPr lang="el-GR"/>
              <a:pPr/>
              <a:t>‹#›</a:t>
            </a:fld>
            <a:endParaRPr lang="el-GR"/>
          </a:p>
        </p:txBody>
      </p:sp>
    </p:spTree>
    <p:extLst>
      <p:ext uri="{BB962C8B-B14F-4D97-AF65-F5344CB8AC3E}">
        <p14:creationId xmlns:p14="http://schemas.microsoft.com/office/powerpoint/2010/main" val="114036077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10946" name="Rectangle 2"/>
          <p:cNvSpPr>
            <a:spLocks noGrp="1" noChangeArrowheads="1"/>
          </p:cNvSpPr>
          <p:nvPr>
            <p:ph type="ctrTitle"/>
          </p:nvPr>
        </p:nvSpPr>
        <p:spPr>
          <a:xfrm>
            <a:off x="914400" y="1524000"/>
            <a:ext cx="7623175" cy="1752600"/>
          </a:xfrm>
        </p:spPr>
        <p:txBody>
          <a:bodyPr/>
          <a:lstStyle>
            <a:lvl1pPr>
              <a:defRPr sz="5000"/>
            </a:lvl1pPr>
          </a:lstStyle>
          <a:p>
            <a:r>
              <a:rPr lang="el-GR" altLang="en-US"/>
              <a:t>Click to edit Master title style</a:t>
            </a:r>
          </a:p>
        </p:txBody>
      </p:sp>
      <p:sp>
        <p:nvSpPr>
          <p:cNvPr id="21094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l-GR" altLang="en-US"/>
              <a:t>Click to edit Master subtitle style</a:t>
            </a:r>
          </a:p>
        </p:txBody>
      </p:sp>
      <p:sp>
        <p:nvSpPr>
          <p:cNvPr id="210948" name="Rectangle 4"/>
          <p:cNvSpPr>
            <a:spLocks noGrp="1" noChangeArrowheads="1"/>
          </p:cNvSpPr>
          <p:nvPr>
            <p:ph type="dt" sz="half" idx="2"/>
          </p:nvPr>
        </p:nvSpPr>
        <p:spPr/>
        <p:txBody>
          <a:bodyPr/>
          <a:lstStyle>
            <a:lvl1pPr>
              <a:defRPr/>
            </a:lvl1pPr>
          </a:lstStyle>
          <a:p>
            <a:endParaRPr lang="el-GR" altLang="en-US"/>
          </a:p>
        </p:txBody>
      </p:sp>
      <p:sp>
        <p:nvSpPr>
          <p:cNvPr id="210949" name="Rectangle 5"/>
          <p:cNvSpPr>
            <a:spLocks noGrp="1" noChangeArrowheads="1"/>
          </p:cNvSpPr>
          <p:nvPr>
            <p:ph type="ftr" sz="quarter" idx="3"/>
          </p:nvPr>
        </p:nvSpPr>
        <p:spPr>
          <a:xfrm>
            <a:off x="3124200" y="6243638"/>
            <a:ext cx="2895600" cy="457200"/>
          </a:xfrm>
        </p:spPr>
        <p:txBody>
          <a:bodyPr/>
          <a:lstStyle>
            <a:lvl1pPr>
              <a:defRPr/>
            </a:lvl1pPr>
          </a:lstStyle>
          <a:p>
            <a:r>
              <a:rPr lang="el-GR" altLang="en-US"/>
              <a:t>Πανεπιστήμιο Πειραιώς - Τμήμα Διεθνών Σχέσεων</a:t>
            </a:r>
          </a:p>
        </p:txBody>
      </p:sp>
      <p:sp>
        <p:nvSpPr>
          <p:cNvPr id="210950" name="Rectangle 6"/>
          <p:cNvSpPr>
            <a:spLocks noGrp="1" noChangeArrowheads="1"/>
          </p:cNvSpPr>
          <p:nvPr>
            <p:ph type="sldNum" sz="quarter" idx="4"/>
          </p:nvPr>
        </p:nvSpPr>
        <p:spPr/>
        <p:txBody>
          <a:bodyPr/>
          <a:lstStyle>
            <a:lvl1pPr>
              <a:defRPr/>
            </a:lvl1pPr>
          </a:lstStyle>
          <a:p>
            <a:fld id="{222F7553-F69E-4074-BEC6-EE0F32158ABC}" type="slidenum">
              <a:rPr lang="el-GR" altLang="en-US"/>
              <a:pPr/>
              <a:t>‹#›</a:t>
            </a:fld>
            <a:endParaRPr lang="el-GR" altLang="en-US"/>
          </a:p>
        </p:txBody>
      </p:sp>
      <p:sp>
        <p:nvSpPr>
          <p:cNvPr id="210951"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l-GR"/>
          </a:p>
        </p:txBody>
      </p:sp>
      <p:sp>
        <p:nvSpPr>
          <p:cNvPr id="210952"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ltLang="en-US"/>
          </a:p>
        </p:txBody>
      </p:sp>
      <p:sp>
        <p:nvSpPr>
          <p:cNvPr id="5" name="4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lvl1pPr>
              <a:defRPr/>
            </a:lvl1pPr>
          </a:lstStyle>
          <a:p>
            <a:fld id="{7E429626-550C-4D20-8F80-6528F5B3A6CC}" type="slidenum">
              <a:rPr lang="el-GR" altLang="en-US"/>
              <a:pPr/>
              <a:t>‹#›</a:t>
            </a:fld>
            <a:endParaRPr lang="el-G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7813"/>
            <a:ext cx="2057400" cy="5853112"/>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7813"/>
            <a:ext cx="6019800" cy="585311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ltLang="en-US"/>
          </a:p>
        </p:txBody>
      </p:sp>
      <p:sp>
        <p:nvSpPr>
          <p:cNvPr id="5" name="4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lvl1pPr>
              <a:defRPr/>
            </a:lvl1pPr>
          </a:lstStyle>
          <a:p>
            <a:fld id="{1AD1647D-6634-4CD9-B021-F4A7F20AF63C}" type="slidenum">
              <a:rPr lang="el-GR" altLang="en-US"/>
              <a:pPr/>
              <a:t>‹#›</a:t>
            </a:fld>
            <a:endParaRPr lang="el-G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ltLang="en-US"/>
          </a:p>
        </p:txBody>
      </p:sp>
      <p:sp>
        <p:nvSpPr>
          <p:cNvPr id="5" name="4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lvl1pPr>
              <a:defRPr/>
            </a:lvl1pPr>
          </a:lstStyle>
          <a:p>
            <a:fld id="{65976787-3224-40A9-895F-AE5DFE165E66}" type="slidenum">
              <a:rPr lang="el-GR" altLang="en-US"/>
              <a:pPr/>
              <a:t>‹#›</a:t>
            </a:fld>
            <a:endParaRPr lang="el-G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ltLang="en-US"/>
          </a:p>
        </p:txBody>
      </p:sp>
      <p:sp>
        <p:nvSpPr>
          <p:cNvPr id="5" name="4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lvl1pPr>
              <a:defRPr/>
            </a:lvl1pPr>
          </a:lstStyle>
          <a:p>
            <a:fld id="{EE0149EF-8768-415A-9950-3F57F061FB35}" type="slidenum">
              <a:rPr lang="el-GR" altLang="en-US"/>
              <a:pPr/>
              <a:t>‹#›</a:t>
            </a:fld>
            <a:endParaRPr lang="el-G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ltLang="en-US"/>
          </a:p>
        </p:txBody>
      </p:sp>
      <p:sp>
        <p:nvSpPr>
          <p:cNvPr id="6" name="5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7" name="6 - Θέση αριθμού διαφάνειας"/>
          <p:cNvSpPr>
            <a:spLocks noGrp="1"/>
          </p:cNvSpPr>
          <p:nvPr>
            <p:ph type="sldNum" sz="quarter" idx="12"/>
          </p:nvPr>
        </p:nvSpPr>
        <p:spPr/>
        <p:txBody>
          <a:bodyPr/>
          <a:lstStyle>
            <a:lvl1pPr>
              <a:defRPr/>
            </a:lvl1pPr>
          </a:lstStyle>
          <a:p>
            <a:fld id="{28DD346A-75B7-45AC-8484-781D01682D16}" type="slidenum">
              <a:rPr lang="el-GR" altLang="en-US"/>
              <a:pPr/>
              <a:t>‹#›</a:t>
            </a:fld>
            <a:endParaRPr lang="el-G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ltLang="en-US"/>
          </a:p>
        </p:txBody>
      </p:sp>
      <p:sp>
        <p:nvSpPr>
          <p:cNvPr id="8" name="7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9" name="8 - Θέση αριθμού διαφάνειας"/>
          <p:cNvSpPr>
            <a:spLocks noGrp="1"/>
          </p:cNvSpPr>
          <p:nvPr>
            <p:ph type="sldNum" sz="quarter" idx="12"/>
          </p:nvPr>
        </p:nvSpPr>
        <p:spPr/>
        <p:txBody>
          <a:bodyPr/>
          <a:lstStyle>
            <a:lvl1pPr>
              <a:defRPr/>
            </a:lvl1pPr>
          </a:lstStyle>
          <a:p>
            <a:fld id="{F8772677-0A7F-4B27-BA8E-1B6D566B7C15}" type="slidenum">
              <a:rPr lang="el-GR" altLang="en-US"/>
              <a:pPr/>
              <a:t>‹#›</a:t>
            </a:fld>
            <a:endParaRPr lang="el-G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ltLang="en-US"/>
          </a:p>
        </p:txBody>
      </p:sp>
      <p:sp>
        <p:nvSpPr>
          <p:cNvPr id="4" name="3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5" name="4 - Θέση αριθμού διαφάνειας"/>
          <p:cNvSpPr>
            <a:spLocks noGrp="1"/>
          </p:cNvSpPr>
          <p:nvPr>
            <p:ph type="sldNum" sz="quarter" idx="12"/>
          </p:nvPr>
        </p:nvSpPr>
        <p:spPr/>
        <p:txBody>
          <a:bodyPr/>
          <a:lstStyle>
            <a:lvl1pPr>
              <a:defRPr/>
            </a:lvl1pPr>
          </a:lstStyle>
          <a:p>
            <a:fld id="{E510A17A-AC81-4C2A-9EE8-4AC5DDFBD833}" type="slidenum">
              <a:rPr lang="el-GR" altLang="en-US"/>
              <a:pPr/>
              <a:t>‹#›</a:t>
            </a:fld>
            <a:endParaRPr lang="el-G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ltLang="en-US"/>
          </a:p>
        </p:txBody>
      </p:sp>
      <p:sp>
        <p:nvSpPr>
          <p:cNvPr id="3" name="2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4" name="3 - Θέση αριθμού διαφάνειας"/>
          <p:cNvSpPr>
            <a:spLocks noGrp="1"/>
          </p:cNvSpPr>
          <p:nvPr>
            <p:ph type="sldNum" sz="quarter" idx="12"/>
          </p:nvPr>
        </p:nvSpPr>
        <p:spPr/>
        <p:txBody>
          <a:bodyPr/>
          <a:lstStyle>
            <a:lvl1pPr>
              <a:defRPr/>
            </a:lvl1pPr>
          </a:lstStyle>
          <a:p>
            <a:fld id="{2C76001A-3D26-4EAD-A765-6D18DEB57A16}" type="slidenum">
              <a:rPr lang="el-GR" altLang="en-US"/>
              <a:pPr/>
              <a:t>‹#›</a:t>
            </a:fld>
            <a:endParaRPr lang="el-G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ltLang="en-US"/>
          </a:p>
        </p:txBody>
      </p:sp>
      <p:sp>
        <p:nvSpPr>
          <p:cNvPr id="6" name="5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7" name="6 - Θέση αριθμού διαφάνειας"/>
          <p:cNvSpPr>
            <a:spLocks noGrp="1"/>
          </p:cNvSpPr>
          <p:nvPr>
            <p:ph type="sldNum" sz="quarter" idx="12"/>
          </p:nvPr>
        </p:nvSpPr>
        <p:spPr/>
        <p:txBody>
          <a:bodyPr/>
          <a:lstStyle>
            <a:lvl1pPr>
              <a:defRPr/>
            </a:lvl1pPr>
          </a:lstStyle>
          <a:p>
            <a:fld id="{8CB78F30-5C63-4690-901E-B70F93994F31}" type="slidenum">
              <a:rPr lang="el-GR" altLang="en-US"/>
              <a:pPr/>
              <a:t>‹#›</a:t>
            </a:fld>
            <a:endParaRPr lang="el-G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ltLang="en-US"/>
          </a:p>
        </p:txBody>
      </p:sp>
      <p:sp>
        <p:nvSpPr>
          <p:cNvPr id="6" name="5 - Θέση υποσέλιδου"/>
          <p:cNvSpPr>
            <a:spLocks noGrp="1"/>
          </p:cNvSpPr>
          <p:nvPr>
            <p:ph type="ftr" sz="quarter" idx="11"/>
          </p:nvPr>
        </p:nvSpPr>
        <p:spPr/>
        <p:txBody>
          <a:bodyPr/>
          <a:lstStyle>
            <a:lvl1pPr>
              <a:defRPr/>
            </a:lvl1pPr>
          </a:lstStyle>
          <a:p>
            <a:r>
              <a:rPr lang="el-GR" altLang="en-US"/>
              <a:t>Πανεπιστήμιο Πειραιώς - Τμήμα Διεθνών Σχέσεων</a:t>
            </a:r>
          </a:p>
        </p:txBody>
      </p:sp>
      <p:sp>
        <p:nvSpPr>
          <p:cNvPr id="7" name="6 - Θέση αριθμού διαφάνειας"/>
          <p:cNvSpPr>
            <a:spLocks noGrp="1"/>
          </p:cNvSpPr>
          <p:nvPr>
            <p:ph type="sldNum" sz="quarter" idx="12"/>
          </p:nvPr>
        </p:nvSpPr>
        <p:spPr/>
        <p:txBody>
          <a:bodyPr/>
          <a:lstStyle>
            <a:lvl1pPr>
              <a:defRPr/>
            </a:lvl1pPr>
          </a:lstStyle>
          <a:p>
            <a:fld id="{D5BB97F5-A7F4-4FB3-A2CE-13F4032C50D9}" type="slidenum">
              <a:rPr lang="el-GR" altLang="en-US"/>
              <a:pPr/>
              <a:t>‹#›</a:t>
            </a:fld>
            <a:endParaRPr lang="el-G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ltLang="en-US" smtClean="0"/>
              <a:t>Click to edit Master title style</a:t>
            </a:r>
          </a:p>
        </p:txBody>
      </p:sp>
      <p:sp>
        <p:nvSpPr>
          <p:cNvPr id="209923"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ltLang="en-US" smtClean="0"/>
              <a:t>Click to edit Master text styles</a:t>
            </a:r>
          </a:p>
          <a:p>
            <a:pPr lvl="1"/>
            <a:r>
              <a:rPr lang="el-GR" altLang="en-US" smtClean="0"/>
              <a:t>Second level</a:t>
            </a:r>
          </a:p>
          <a:p>
            <a:pPr lvl="2"/>
            <a:r>
              <a:rPr lang="el-GR" altLang="en-US" smtClean="0"/>
              <a:t>Third level</a:t>
            </a:r>
          </a:p>
          <a:p>
            <a:pPr lvl="3"/>
            <a:r>
              <a:rPr lang="el-GR" altLang="en-US" smtClean="0"/>
              <a:t>Fourth level</a:t>
            </a:r>
          </a:p>
          <a:p>
            <a:pPr lvl="4"/>
            <a:r>
              <a:rPr lang="el-GR" altLang="en-US" smtClean="0"/>
              <a:t>Fifth level</a:t>
            </a:r>
          </a:p>
        </p:txBody>
      </p:sp>
      <p:sp>
        <p:nvSpPr>
          <p:cNvPr id="209924"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l-GR" altLang="en-US"/>
          </a:p>
        </p:txBody>
      </p:sp>
      <p:sp>
        <p:nvSpPr>
          <p:cNvPr id="2099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r>
              <a:rPr lang="el-GR" altLang="en-US"/>
              <a:t>Πανεπιστήμιο Πειραιώς - Τμήμα Διεθνών Σχέσεων</a:t>
            </a:r>
          </a:p>
        </p:txBody>
      </p:sp>
      <p:sp>
        <p:nvSpPr>
          <p:cNvPr id="209926"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F72D1DC6-47B7-42DB-90A6-5D7278D0AF97}" type="slidenum">
              <a:rPr lang="el-GR" altLang="en-US"/>
              <a:pPr/>
              <a:t>‹#›</a:t>
            </a:fld>
            <a:endParaRPr lang="el-GR" altLang="en-US"/>
          </a:p>
        </p:txBody>
      </p:sp>
      <p:sp>
        <p:nvSpPr>
          <p:cNvPr id="209927"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l-GR"/>
          </a:p>
        </p:txBody>
      </p:sp>
      <p:sp>
        <p:nvSpPr>
          <p:cNvPr id="209928"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el-GR"/>
          </a:p>
        </p:txBody>
      </p:sp>
    </p:spTree>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timing>
    <p:tnLst>
      <p:par>
        <p:cTn id="1" dur="indefinite" restart="never" nodeType="tmRoot"/>
      </p:par>
    </p:tnLst>
  </p:timing>
  <p:hf hdr="0" dt="0"/>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cs typeface="Arial" charset="0"/>
        </a:defRPr>
      </a:lvl2pPr>
      <a:lvl3pPr algn="l" rtl="0" fontAlgn="base">
        <a:spcBef>
          <a:spcPct val="0"/>
        </a:spcBef>
        <a:spcAft>
          <a:spcPct val="0"/>
        </a:spcAft>
        <a:defRPr sz="4200">
          <a:solidFill>
            <a:schemeClr val="tx2"/>
          </a:solidFill>
          <a:latin typeface="Garamond" pitchFamily="18" charset="0"/>
          <a:cs typeface="Arial" charset="0"/>
        </a:defRPr>
      </a:lvl3pPr>
      <a:lvl4pPr algn="l" rtl="0" fontAlgn="base">
        <a:spcBef>
          <a:spcPct val="0"/>
        </a:spcBef>
        <a:spcAft>
          <a:spcPct val="0"/>
        </a:spcAft>
        <a:defRPr sz="4200">
          <a:solidFill>
            <a:schemeClr val="tx2"/>
          </a:solidFill>
          <a:latin typeface="Garamond" pitchFamily="18" charset="0"/>
          <a:cs typeface="Arial" charset="0"/>
        </a:defRPr>
      </a:lvl4pPr>
      <a:lvl5pPr algn="l" rtl="0" fontAlgn="base">
        <a:spcBef>
          <a:spcPct val="0"/>
        </a:spcBef>
        <a:spcAft>
          <a:spcPct val="0"/>
        </a:spcAft>
        <a:defRPr sz="4200">
          <a:solidFill>
            <a:schemeClr val="tx2"/>
          </a:solidFill>
          <a:latin typeface="Garamond" pitchFamily="18" charset="0"/>
          <a:cs typeface="Arial" charset="0"/>
        </a:defRPr>
      </a:lvl5pPr>
      <a:lvl6pPr marL="457200" algn="l" rtl="0" fontAlgn="base">
        <a:spcBef>
          <a:spcPct val="0"/>
        </a:spcBef>
        <a:spcAft>
          <a:spcPct val="0"/>
        </a:spcAft>
        <a:defRPr sz="4200">
          <a:solidFill>
            <a:schemeClr val="tx2"/>
          </a:solidFill>
          <a:latin typeface="Garamond" pitchFamily="18" charset="0"/>
          <a:cs typeface="Arial" charset="0"/>
        </a:defRPr>
      </a:lvl6pPr>
      <a:lvl7pPr marL="914400" algn="l" rtl="0" fontAlgn="base">
        <a:spcBef>
          <a:spcPct val="0"/>
        </a:spcBef>
        <a:spcAft>
          <a:spcPct val="0"/>
        </a:spcAft>
        <a:defRPr sz="4200">
          <a:solidFill>
            <a:schemeClr val="tx2"/>
          </a:solidFill>
          <a:latin typeface="Garamond" pitchFamily="18" charset="0"/>
          <a:cs typeface="Arial" charset="0"/>
        </a:defRPr>
      </a:lvl7pPr>
      <a:lvl8pPr marL="1371600" algn="l" rtl="0" fontAlgn="base">
        <a:spcBef>
          <a:spcPct val="0"/>
        </a:spcBef>
        <a:spcAft>
          <a:spcPct val="0"/>
        </a:spcAft>
        <a:defRPr sz="4200">
          <a:solidFill>
            <a:schemeClr val="tx2"/>
          </a:solidFill>
          <a:latin typeface="Garamond" pitchFamily="18" charset="0"/>
          <a:cs typeface="Arial" charset="0"/>
        </a:defRPr>
      </a:lvl8pPr>
      <a:lvl9pPr marL="1828800" algn="l" rtl="0" fontAlgn="base">
        <a:spcBef>
          <a:spcPct val="0"/>
        </a:spcBef>
        <a:spcAft>
          <a:spcPct val="0"/>
        </a:spcAft>
        <a:defRPr sz="4200">
          <a:solidFill>
            <a:schemeClr val="tx2"/>
          </a:solidFill>
          <a:latin typeface="Garamond" pitchFamily="18" charset="0"/>
          <a:cs typeface="Arial"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danube.or.at/leone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ftr" sz="quarter" idx="3"/>
          </p:nvPr>
        </p:nvSpPr>
        <p:spPr/>
        <p:txBody>
          <a:bodyPr/>
          <a:lstStyle/>
          <a:p>
            <a:r>
              <a:rPr lang="el-GR" altLang="en-US"/>
              <a:t>Πανεπιστήμιο Πειραιώς - Τμήμα Διεθνών Σχέσεων</a:t>
            </a:r>
          </a:p>
        </p:txBody>
      </p:sp>
      <p:sp>
        <p:nvSpPr>
          <p:cNvPr id="6" name="Rectangle 6"/>
          <p:cNvSpPr>
            <a:spLocks noGrp="1" noChangeArrowheads="1"/>
          </p:cNvSpPr>
          <p:nvPr>
            <p:ph type="sldNum" sz="quarter" idx="4"/>
          </p:nvPr>
        </p:nvSpPr>
        <p:spPr/>
        <p:txBody>
          <a:bodyPr/>
          <a:lstStyle/>
          <a:p>
            <a:fld id="{0076733F-664B-450C-92E8-B7A5F27B9B2C}" type="slidenum">
              <a:rPr lang="el-GR" altLang="en-US"/>
              <a:pPr/>
              <a:t>1</a:t>
            </a:fld>
            <a:endParaRPr lang="el-GR" altLang="en-US"/>
          </a:p>
        </p:txBody>
      </p:sp>
      <p:sp>
        <p:nvSpPr>
          <p:cNvPr id="195591" name="Rectangle 7"/>
          <p:cNvSpPr>
            <a:spLocks noGrp="1" noChangeArrowheads="1"/>
          </p:cNvSpPr>
          <p:nvPr>
            <p:ph type="ctrTitle"/>
          </p:nvPr>
        </p:nvSpPr>
        <p:spPr/>
        <p:txBody>
          <a:bodyPr/>
          <a:lstStyle/>
          <a:p>
            <a:r>
              <a:rPr lang="el-GR" sz="4000">
                <a:latin typeface="Calibri" pitchFamily="34" charset="0"/>
              </a:rPr>
              <a:t>Θεματική Εκδήλωση  </a:t>
            </a:r>
            <a:br>
              <a:rPr lang="el-GR" sz="4000">
                <a:latin typeface="Calibri" pitchFamily="34" charset="0"/>
              </a:rPr>
            </a:br>
            <a:r>
              <a:rPr lang="el-GR" sz="4000">
                <a:latin typeface="Calibri" pitchFamily="34" charset="0"/>
              </a:rPr>
              <a:t>Πρακτική Άσκηση </a:t>
            </a:r>
            <a:r>
              <a:rPr lang="en-US" sz="4000">
                <a:latin typeface="Calibri" pitchFamily="34" charset="0"/>
              </a:rPr>
              <a:t>Erasmus</a:t>
            </a:r>
            <a:endParaRPr lang="el-GR" sz="4000">
              <a:latin typeface="Calibri" pitchFamily="34" charset="0"/>
            </a:endParaRPr>
          </a:p>
        </p:txBody>
      </p:sp>
      <p:sp>
        <p:nvSpPr>
          <p:cNvPr id="195592" name="Rectangle 8"/>
          <p:cNvSpPr>
            <a:spLocks noGrp="1" noChangeArrowheads="1"/>
          </p:cNvSpPr>
          <p:nvPr>
            <p:ph type="subTitle" idx="1"/>
          </p:nvPr>
        </p:nvSpPr>
        <p:spPr/>
        <p:txBody>
          <a:bodyPr/>
          <a:lstStyle/>
          <a:p>
            <a:r>
              <a:rPr lang="el-GR"/>
              <a:t>Τετάρτη 17 Οκτωβρίου 2012 </a:t>
            </a:r>
          </a:p>
          <a:p>
            <a:r>
              <a:rPr lang="el-GR"/>
              <a:t>Ίδρυμα Κρατικών Υποτροφιών</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867FC321-D98F-4C44-9B15-B730EE86DF2C}" type="slidenum">
              <a:rPr lang="el-GR" altLang="en-US"/>
              <a:pPr/>
              <a:t>10</a:t>
            </a:fld>
            <a:endParaRPr lang="el-GR" altLang="en-US"/>
          </a:p>
        </p:txBody>
      </p:sp>
      <p:sp>
        <p:nvSpPr>
          <p:cNvPr id="91138" name="Rectangle 2"/>
          <p:cNvSpPr>
            <a:spLocks noGrp="1" noChangeArrowheads="1"/>
          </p:cNvSpPr>
          <p:nvPr>
            <p:ph type="title"/>
          </p:nvPr>
        </p:nvSpPr>
        <p:spPr/>
        <p:txBody>
          <a:bodyPr/>
          <a:lstStyle/>
          <a:p>
            <a:r>
              <a:rPr lang="el-GR"/>
              <a:t>ΣΤΑΤΙΣΤΙΚΑ ΣΤΟΙΧΕΙΑ </a:t>
            </a:r>
          </a:p>
        </p:txBody>
      </p:sp>
      <p:sp>
        <p:nvSpPr>
          <p:cNvPr id="91139" name="Rectangle 3"/>
          <p:cNvSpPr>
            <a:spLocks noGrp="1" noChangeArrowheads="1"/>
          </p:cNvSpPr>
          <p:nvPr>
            <p:ph type="body" idx="1"/>
          </p:nvPr>
        </p:nvSpPr>
        <p:spPr/>
        <p:txBody>
          <a:bodyPr/>
          <a:lstStyle/>
          <a:p>
            <a:endParaRPr lang="el-GR"/>
          </a:p>
          <a:p>
            <a:r>
              <a:rPr lang="en-US"/>
              <a:t>E</a:t>
            </a:r>
            <a:r>
              <a:rPr lang="el-GR"/>
              <a:t>ξερχόμενοι φοιτητές για πρακτική </a:t>
            </a:r>
          </a:p>
          <a:p>
            <a:r>
              <a:rPr lang="el-GR"/>
              <a:t>2009-2010  </a:t>
            </a:r>
            <a:r>
              <a:rPr lang="el-GR">
                <a:sym typeface="Wingdings" pitchFamily="2" charset="2"/>
              </a:rPr>
              <a:t> 2 φοιτητές</a:t>
            </a:r>
          </a:p>
          <a:p>
            <a:r>
              <a:rPr lang="el-GR">
                <a:sym typeface="Wingdings" pitchFamily="2" charset="2"/>
              </a:rPr>
              <a:t>2011-2012 15 φοιτητές</a:t>
            </a:r>
          </a:p>
          <a:p>
            <a:r>
              <a:rPr lang="el-GR">
                <a:sym typeface="Wingdings" pitchFamily="2" charset="2"/>
              </a:rPr>
              <a:t>2012-2013  θα χρειαστούμε πρόσθετη χρηματοδότηση ( ήδη έχει δαπανηθεί το ποσό της χρηματοδότησης)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BF323F18-D3B0-40BF-9E89-AB4F13E795A5}" type="slidenum">
              <a:rPr lang="el-GR" altLang="en-US"/>
              <a:pPr/>
              <a:t>11</a:t>
            </a:fld>
            <a:endParaRPr lang="el-GR" altLang="en-US"/>
          </a:p>
        </p:txBody>
      </p:sp>
      <p:sp>
        <p:nvSpPr>
          <p:cNvPr id="96258" name="Rectangle 2"/>
          <p:cNvSpPr>
            <a:spLocks noGrp="1" noChangeArrowheads="1"/>
          </p:cNvSpPr>
          <p:nvPr>
            <p:ph type="title"/>
          </p:nvPr>
        </p:nvSpPr>
        <p:spPr/>
        <p:txBody>
          <a:bodyPr/>
          <a:lstStyle/>
          <a:p>
            <a:r>
              <a:rPr lang="el-GR" sz="2900"/>
              <a:t>Χρηματοδότηση για συνεργασία με αναπτυσσόμενες χώρες </a:t>
            </a:r>
            <a:r>
              <a:rPr lang="en-US" sz="2900"/>
              <a:t> </a:t>
            </a:r>
            <a:r>
              <a:rPr lang="el-GR" sz="2900"/>
              <a:t>για πρακτική άσκηση</a:t>
            </a:r>
            <a:r>
              <a:rPr lang="el-GR" sz="3800"/>
              <a:t> </a:t>
            </a:r>
            <a:br>
              <a:rPr lang="el-GR" sz="3800"/>
            </a:br>
            <a:endParaRPr lang="el-GR" sz="3800"/>
          </a:p>
        </p:txBody>
      </p:sp>
      <p:sp>
        <p:nvSpPr>
          <p:cNvPr id="96259" name="Rectangle 3"/>
          <p:cNvSpPr>
            <a:spLocks noGrp="1" noChangeArrowheads="1"/>
          </p:cNvSpPr>
          <p:nvPr>
            <p:ph type="body" idx="1"/>
          </p:nvPr>
        </p:nvSpPr>
        <p:spPr/>
        <p:txBody>
          <a:bodyPr/>
          <a:lstStyle/>
          <a:p>
            <a:pPr>
              <a:lnSpc>
                <a:spcPct val="90000"/>
              </a:lnSpc>
            </a:pPr>
            <a:r>
              <a:rPr lang="el-GR" sz="2100"/>
              <a:t>Παρέχει υποτροφίες σε φοιτητές /αποφοίτους για πρακτική άσκηση σε μια αναπτυσσόμενη χώρα</a:t>
            </a:r>
            <a:br>
              <a:rPr lang="el-GR" sz="2100"/>
            </a:br>
            <a:r>
              <a:rPr lang="el-GR" sz="2100"/>
              <a:t>Η κύρια μονάδα διαχείρισης : Γραφείο Διεθνών Σχέσεων </a:t>
            </a:r>
          </a:p>
          <a:p>
            <a:pPr>
              <a:lnSpc>
                <a:spcPct val="90000"/>
              </a:lnSpc>
            </a:pPr>
            <a:r>
              <a:rPr lang="el-GR" sz="2100"/>
              <a:t>Δημιουργία μια βάσης δεδομένων με επιχειρήσεις σε αναπτυσσόμενες χώρές </a:t>
            </a:r>
          </a:p>
          <a:p>
            <a:pPr>
              <a:lnSpc>
                <a:spcPct val="90000"/>
              </a:lnSpc>
            </a:pPr>
            <a:r>
              <a:rPr lang="el-GR" sz="2100"/>
              <a:t>Προώθηση: e-mail ειδοποιήσεις</a:t>
            </a:r>
          </a:p>
          <a:p>
            <a:pPr>
              <a:lnSpc>
                <a:spcPct val="90000"/>
              </a:lnSpc>
            </a:pPr>
            <a:r>
              <a:rPr lang="el-GR" sz="2100"/>
              <a:t>Επιλογή γίνεται με τα εργαλεία που χρησιμοποιούνται στο Ε</a:t>
            </a:r>
            <a:r>
              <a:rPr lang="en-US" sz="2100"/>
              <a:t>rasmus placement</a:t>
            </a:r>
            <a:r>
              <a:rPr lang="el-GR" sz="2100"/>
              <a:t/>
            </a:r>
            <a:br>
              <a:rPr lang="el-GR" sz="2100"/>
            </a:br>
            <a:endParaRPr lang="el-GR" sz="2100"/>
          </a:p>
          <a:p>
            <a:pPr>
              <a:lnSpc>
                <a:spcPct val="90000"/>
              </a:lnSpc>
            </a:pPr>
            <a:r>
              <a:rPr lang="el-GR" sz="2100"/>
              <a:t>Τελική εκτίμηση:</a:t>
            </a:r>
            <a:r>
              <a:rPr lang="en-US" sz="2100"/>
              <a:t>Transcript of work </a:t>
            </a:r>
            <a:endParaRPr lang="el-GR" sz="21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9B0511FB-1979-4310-9F5A-89969E183960}" type="slidenum">
              <a:rPr lang="el-GR" altLang="en-US"/>
              <a:pPr/>
              <a:t>12</a:t>
            </a:fld>
            <a:endParaRPr lang="el-GR" altLang="en-US"/>
          </a:p>
        </p:txBody>
      </p:sp>
      <p:sp>
        <p:nvSpPr>
          <p:cNvPr id="97282" name="Rectangle 2"/>
          <p:cNvSpPr>
            <a:spLocks noGrp="1" noChangeArrowheads="1"/>
          </p:cNvSpPr>
          <p:nvPr>
            <p:ph type="title"/>
          </p:nvPr>
        </p:nvSpPr>
        <p:spPr/>
        <p:txBody>
          <a:bodyPr/>
          <a:lstStyle/>
          <a:p>
            <a:r>
              <a:rPr lang="en-US" sz="3600">
                <a:latin typeface="Calibri" pitchFamily="34" charset="0"/>
              </a:rPr>
              <a:t>To </a:t>
            </a:r>
            <a:r>
              <a:rPr lang="el-GR" sz="3600">
                <a:latin typeface="Calibri" pitchFamily="34" charset="0"/>
              </a:rPr>
              <a:t>Πανεπιστήμιο ως </a:t>
            </a:r>
            <a:r>
              <a:rPr lang="en-US" sz="3600">
                <a:latin typeface="Calibri" pitchFamily="34" charset="0"/>
              </a:rPr>
              <a:t>E</a:t>
            </a:r>
            <a:r>
              <a:rPr lang="el-GR" sz="3600">
                <a:latin typeface="Calibri" pitchFamily="34" charset="0"/>
              </a:rPr>
              <a:t>πιχείρηση Υποδοχής</a:t>
            </a:r>
            <a:r>
              <a:rPr lang="el-GR" sz="3800"/>
              <a:t> </a:t>
            </a:r>
          </a:p>
        </p:txBody>
      </p:sp>
      <p:sp>
        <p:nvSpPr>
          <p:cNvPr id="97283" name="Rectangle 3"/>
          <p:cNvSpPr>
            <a:spLocks noGrp="1" noChangeArrowheads="1"/>
          </p:cNvSpPr>
          <p:nvPr>
            <p:ph type="body" idx="1"/>
          </p:nvPr>
        </p:nvSpPr>
        <p:spPr/>
        <p:txBody>
          <a:bodyPr/>
          <a:lstStyle/>
          <a:p>
            <a:pPr>
              <a:lnSpc>
                <a:spcPct val="90000"/>
              </a:lnSpc>
            </a:pPr>
            <a:r>
              <a:rPr lang="el-GR" sz="2400"/>
              <a:t>Οι αλλοδαποί εισερχόμενοι φοιτητές που έρχονται ως </a:t>
            </a:r>
            <a:r>
              <a:rPr lang="en-US" sz="2400"/>
              <a:t>Erasmus Placement </a:t>
            </a:r>
            <a:r>
              <a:rPr lang="el-GR" sz="2400"/>
              <a:t>: μεγάλος αριθμός  αιτήσεων </a:t>
            </a:r>
            <a:endParaRPr lang="en-US" sz="2400"/>
          </a:p>
          <a:p>
            <a:pPr>
              <a:lnSpc>
                <a:spcPct val="90000"/>
              </a:lnSpc>
            </a:pPr>
            <a:r>
              <a:rPr lang="el-GR" sz="2400"/>
              <a:t> Προώθηση του προγράμματος πρακτικής άσκησης Erasmus προς τα Ακαδημαϊκά Τμήματα που δέχονται τους φοιτητές  για πρακτική άσκηση</a:t>
            </a:r>
          </a:p>
          <a:p>
            <a:pPr>
              <a:lnSpc>
                <a:spcPct val="90000"/>
              </a:lnSpc>
            </a:pPr>
            <a:r>
              <a:rPr lang="el-GR" sz="2400"/>
              <a:t> </a:t>
            </a:r>
            <a:r>
              <a:rPr lang="en-US" sz="2400">
                <a:cs typeface="Tahoma" pitchFamily="34" charset="0"/>
              </a:rPr>
              <a:t>"</a:t>
            </a:r>
            <a:r>
              <a:rPr lang="el-GR" sz="2400"/>
              <a:t>Διδασκαλία μαθημάτων γλώσσας"</a:t>
            </a:r>
            <a:br>
              <a:rPr lang="el-GR" sz="2400"/>
            </a:br>
            <a:endParaRPr lang="el-GR" sz="2400"/>
          </a:p>
          <a:p>
            <a:pPr>
              <a:lnSpc>
                <a:spcPct val="90000"/>
              </a:lnSpc>
            </a:pPr>
            <a:r>
              <a:rPr lang="el-GR" sz="2400"/>
              <a:t>Ιστοσελίδα για τους εισερχόμενους εκπαιδευόμενους</a:t>
            </a:r>
            <a:br>
              <a:rPr lang="el-GR" sz="2400"/>
            </a:br>
            <a:endParaRPr lang="el-GR" sz="2400"/>
          </a:p>
          <a:p>
            <a:pPr>
              <a:lnSpc>
                <a:spcPct val="90000"/>
              </a:lnSpc>
            </a:pPr>
            <a:r>
              <a:rPr lang="el-GR" sz="2400"/>
              <a:t>Το Τμήμα Διεθνών Σχέσεων προσφέρει τις ίδιες υπηρεσίες με τους εισερχόμενους φοιτητές  </a:t>
            </a:r>
            <a:r>
              <a:rPr lang="en-US" sz="2400"/>
              <a:t>Erasmus </a:t>
            </a:r>
            <a:r>
              <a:rPr lang="el-GR" sz="2400"/>
              <a:t>για σπουδές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EBEBFE58-8802-446D-B403-04EA521CD7F3}" type="slidenum">
              <a:rPr lang="el-GR" altLang="en-US"/>
              <a:pPr/>
              <a:t>13</a:t>
            </a:fld>
            <a:endParaRPr lang="el-GR" altLang="en-US"/>
          </a:p>
        </p:txBody>
      </p:sp>
      <p:sp>
        <p:nvSpPr>
          <p:cNvPr id="98306" name="Rectangle 2"/>
          <p:cNvSpPr>
            <a:spLocks noGrp="1" noChangeArrowheads="1"/>
          </p:cNvSpPr>
          <p:nvPr>
            <p:ph type="title"/>
          </p:nvPr>
        </p:nvSpPr>
        <p:spPr/>
        <p:txBody>
          <a:bodyPr/>
          <a:lstStyle/>
          <a:p>
            <a:r>
              <a:rPr lang="el-GR"/>
              <a:t>Σημαντική επιτυχία</a:t>
            </a:r>
          </a:p>
        </p:txBody>
      </p:sp>
      <p:sp>
        <p:nvSpPr>
          <p:cNvPr id="98307" name="Rectangle 3"/>
          <p:cNvSpPr>
            <a:spLocks noGrp="1" noChangeArrowheads="1"/>
          </p:cNvSpPr>
          <p:nvPr>
            <p:ph type="body" idx="1"/>
          </p:nvPr>
        </p:nvSpPr>
        <p:spPr/>
        <p:txBody>
          <a:bodyPr/>
          <a:lstStyle/>
          <a:p>
            <a:r>
              <a:rPr lang="el-GR"/>
              <a:t> Οι 20 εκπαιδευόμενοι έχουν φιλοξενηθεί στο Πανεπιστήμιο Πειραιώς</a:t>
            </a:r>
          </a:p>
          <a:p>
            <a:r>
              <a:rPr lang="el-GR"/>
              <a:t> Δωρεάν Μαθήματα ξένων γλωσσών σε εισερχόμενους φοιτητές για πρακτική .</a:t>
            </a:r>
          </a:p>
          <a:p>
            <a:r>
              <a:rPr lang="el-GR"/>
              <a:t>Εκπαίδευση των εισερχομένων φοιτητών σε συνεργαζόμενες εταιρείες ανάλογα με το Ακαδημαϊκό Τμήμα που τους έχει δεχθεί.</a:t>
            </a:r>
          </a:p>
          <a:p>
            <a:endParaRPr lang="el-GR"/>
          </a:p>
          <a:p>
            <a:endParaRPr 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E9863D2C-7802-4EEC-90FF-FC785705928A}" type="slidenum">
              <a:rPr lang="el-GR" altLang="en-US"/>
              <a:pPr/>
              <a:t>14</a:t>
            </a:fld>
            <a:endParaRPr lang="el-GR" altLang="en-US"/>
          </a:p>
        </p:txBody>
      </p:sp>
      <p:sp>
        <p:nvSpPr>
          <p:cNvPr id="199682" name="Rectangle 2"/>
          <p:cNvSpPr>
            <a:spLocks noGrp="1" noChangeArrowheads="1"/>
          </p:cNvSpPr>
          <p:nvPr>
            <p:ph type="title"/>
          </p:nvPr>
        </p:nvSpPr>
        <p:spPr/>
        <p:txBody>
          <a:bodyPr/>
          <a:lstStyle/>
          <a:p>
            <a:r>
              <a:rPr lang="en-US"/>
              <a:t>Vulcanus </a:t>
            </a:r>
            <a:endParaRPr lang="el-GR"/>
          </a:p>
        </p:txBody>
      </p:sp>
      <p:sp>
        <p:nvSpPr>
          <p:cNvPr id="199683" name="Rectangle 3"/>
          <p:cNvSpPr>
            <a:spLocks noGrp="1" noChangeArrowheads="1"/>
          </p:cNvSpPr>
          <p:nvPr>
            <p:ph type="body" idx="1"/>
          </p:nvPr>
        </p:nvSpPr>
        <p:spPr/>
        <p:txBody>
          <a:bodyPr/>
          <a:lstStyle/>
          <a:p>
            <a:pPr>
              <a:lnSpc>
                <a:spcPct val="80000"/>
              </a:lnSpc>
            </a:pPr>
            <a:r>
              <a:rPr lang="el-GR" sz="1900" b="1"/>
              <a:t>Vulcanus στην Ιαπωνία</a:t>
            </a:r>
            <a:r>
              <a:rPr lang="el-GR" sz="1900"/>
              <a:t> ξεκίνησε το 1997. Το πρόγραμμα αποτελείται από τοποθετήσεις</a:t>
            </a:r>
            <a:r>
              <a:rPr lang="en-US" sz="1900"/>
              <a:t> </a:t>
            </a:r>
            <a:r>
              <a:rPr lang="el-GR" sz="1900"/>
              <a:t>πρακτικής άσκησης για τους ευρωπαίους φοιτητές. Ξεκινά το Σεπτέμβριο και τελειώνει τον Αύγουστο του επόμενου έτους, προκειμένου να φιλοξενήσει το ακαδημαϊκό έτος σε κράτη μέλη της ΕΕ.</a:t>
            </a:r>
          </a:p>
          <a:p>
            <a:pPr>
              <a:lnSpc>
                <a:spcPct val="80000"/>
              </a:lnSpc>
            </a:pPr>
            <a:r>
              <a:rPr lang="el-GR" sz="1900"/>
              <a:t>Οι φοιτητές  ακολουθούν:</a:t>
            </a:r>
          </a:p>
          <a:p>
            <a:pPr>
              <a:lnSpc>
                <a:spcPct val="80000"/>
              </a:lnSpc>
            </a:pPr>
            <a:r>
              <a:rPr lang="el-GR" sz="1900"/>
              <a:t> μίας εβδομάδας σεμινάριο για την Ιαπωνία,</a:t>
            </a:r>
          </a:p>
          <a:p>
            <a:pPr>
              <a:lnSpc>
                <a:spcPct val="80000"/>
              </a:lnSpc>
            </a:pPr>
            <a:r>
              <a:rPr lang="el-GR" sz="1900"/>
              <a:t>τεσσάρων μηνών εντατικό μάθημα ιαπωνική γλώσσα,</a:t>
            </a:r>
          </a:p>
          <a:p>
            <a:pPr>
              <a:lnSpc>
                <a:spcPct val="80000"/>
              </a:lnSpc>
            </a:pPr>
            <a:r>
              <a:rPr lang="el-GR" sz="1900"/>
              <a:t>και στη συνέχεια, οκτώ μήνες πρακτικής άσκησης σε μια ιαπωνική εταιρεία.</a:t>
            </a:r>
          </a:p>
          <a:p>
            <a:pPr>
              <a:lnSpc>
                <a:spcPct val="80000"/>
              </a:lnSpc>
            </a:pPr>
            <a:r>
              <a:rPr lang="el-GR" sz="1900" b="1"/>
              <a:t>Στόχοι</a:t>
            </a:r>
          </a:p>
          <a:p>
            <a:pPr>
              <a:lnSpc>
                <a:spcPct val="80000"/>
              </a:lnSpc>
            </a:pPr>
            <a:r>
              <a:rPr lang="el-GR" sz="1900" b="1"/>
              <a:t>Για να μελετήσει το εύρος των προηγμένων τεχνολογιών</a:t>
            </a:r>
            <a:r>
              <a:rPr lang="el-GR" sz="1900"/>
              <a:t> που χρησιμοποιούνται από μια κορυφαία ιαπωνική εταιρεία υποδοχής.</a:t>
            </a:r>
          </a:p>
          <a:p>
            <a:pPr>
              <a:lnSpc>
                <a:spcPct val="80000"/>
              </a:lnSpc>
            </a:pPr>
            <a:r>
              <a:rPr lang="el-GR" sz="1900" b="1"/>
              <a:t>Για να μάθουν Ιαπωνικά</a:t>
            </a:r>
            <a:r>
              <a:rPr lang="el-GR" sz="1900"/>
              <a:t> και να κατανοήσουν και να εκτιμήσουν ιαπωνική κουλτούρα, με σκοπό τον εμπλουτισμό σε ένα χρόνο εμπειρίας στο εξωτερικό.</a:t>
            </a:r>
          </a:p>
          <a:p>
            <a:pPr>
              <a:lnSpc>
                <a:spcPct val="80000"/>
              </a:lnSpc>
            </a:pPr>
            <a:r>
              <a:rPr lang="el-GR" sz="1900" b="1"/>
              <a:t>Για να είναι σε θέση στο μέλλον την καριέρας τους </a:t>
            </a:r>
            <a:r>
              <a:rPr lang="el-GR" sz="1900"/>
              <a:t> να αλληλεπιδρούν με ιαπωνικές επιχειρήσεις και ανθρώπινου δυναμικού.</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179FE80B-3936-4E95-B478-412725A9D861}" type="slidenum">
              <a:rPr lang="el-GR" altLang="en-US"/>
              <a:pPr/>
              <a:t>15</a:t>
            </a:fld>
            <a:endParaRPr lang="el-GR" altLang="en-US"/>
          </a:p>
        </p:txBody>
      </p:sp>
      <p:sp>
        <p:nvSpPr>
          <p:cNvPr id="100354" name="Rectangle 2"/>
          <p:cNvSpPr>
            <a:spLocks noGrp="1" noChangeArrowheads="1"/>
          </p:cNvSpPr>
          <p:nvPr>
            <p:ph type="title"/>
          </p:nvPr>
        </p:nvSpPr>
        <p:spPr/>
        <p:txBody>
          <a:bodyPr/>
          <a:lstStyle/>
          <a:p>
            <a:r>
              <a:rPr lang="el-GR"/>
              <a:t>Κύρια προβλήματα </a:t>
            </a:r>
          </a:p>
        </p:txBody>
      </p:sp>
      <p:sp>
        <p:nvSpPr>
          <p:cNvPr id="100355" name="Rectangle 3"/>
          <p:cNvSpPr>
            <a:spLocks noGrp="1" noChangeArrowheads="1"/>
          </p:cNvSpPr>
          <p:nvPr>
            <p:ph type="body" idx="1"/>
          </p:nvPr>
        </p:nvSpPr>
        <p:spPr/>
        <p:txBody>
          <a:bodyPr/>
          <a:lstStyle/>
          <a:p>
            <a:r>
              <a:rPr lang="el-GR"/>
              <a:t>Η εύρεση κατάλληλων επιχειρήσεων που προσφέρουν  ποιοτικές θέσεις πρακτικής άσκησης</a:t>
            </a:r>
          </a:p>
          <a:p>
            <a:r>
              <a:rPr lang="el-GR"/>
              <a:t> Παρακολούθηση της ποιότητας της πρακτικής άσκησης </a:t>
            </a:r>
          </a:p>
          <a:p>
            <a:r>
              <a:rPr lang="el-GR"/>
              <a:t>Παρακολούθηση της διαδικασίας της  πρακτικής</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32C6A41F-F832-4318-ACE9-EC6FC5DB6C0A}" type="slidenum">
              <a:rPr lang="el-GR" altLang="en-US"/>
              <a:pPr/>
              <a:t>16</a:t>
            </a:fld>
            <a:endParaRPr lang="el-GR" altLang="en-US"/>
          </a:p>
        </p:txBody>
      </p:sp>
      <p:sp>
        <p:nvSpPr>
          <p:cNvPr id="102402" name="Rectangle 2"/>
          <p:cNvSpPr>
            <a:spLocks noGrp="1" noChangeArrowheads="1"/>
          </p:cNvSpPr>
          <p:nvPr>
            <p:ph type="title"/>
          </p:nvPr>
        </p:nvSpPr>
        <p:spPr/>
        <p:txBody>
          <a:bodyPr/>
          <a:lstStyle/>
          <a:p>
            <a:r>
              <a:rPr lang="el-GR" sz="3800"/>
              <a:t>Βρίσκοντας την κατάλληλη επιχείρηση</a:t>
            </a:r>
          </a:p>
        </p:txBody>
      </p:sp>
      <p:sp>
        <p:nvSpPr>
          <p:cNvPr id="102403" name="Rectangle 3"/>
          <p:cNvSpPr>
            <a:spLocks noGrp="1" noChangeArrowheads="1"/>
          </p:cNvSpPr>
          <p:nvPr>
            <p:ph type="body" idx="1"/>
          </p:nvPr>
        </p:nvSpPr>
        <p:spPr/>
        <p:txBody>
          <a:bodyPr/>
          <a:lstStyle/>
          <a:p>
            <a:r>
              <a:rPr lang="el-GR"/>
              <a:t> Μέσω του Πανεπιστημίου: ο κεντρικός ρόλος των ακαδημαϊκών για την υλοποίηση της πρακτικής άσκησης</a:t>
            </a:r>
          </a:p>
          <a:p>
            <a:r>
              <a:rPr lang="el-GR"/>
              <a:t>Με τους φοιτητές μεμονομένα</a:t>
            </a:r>
          </a:p>
          <a:p>
            <a:r>
              <a:rPr lang="el-GR"/>
              <a:t> Leone</a:t>
            </a:r>
            <a:r>
              <a:rPr lang="en-US"/>
              <a:t>t Network</a:t>
            </a:r>
            <a:r>
              <a:rPr lang="el-GR"/>
              <a:t> </a:t>
            </a:r>
            <a:r>
              <a:rPr lang="el-GR">
                <a:hlinkClick r:id="rId2"/>
              </a:rPr>
              <a:t>http://www.danube.or.at/leonet/</a:t>
            </a:r>
            <a:endParaRPr lang="el-GR"/>
          </a:p>
          <a:p>
            <a:r>
              <a:rPr lang="el-GR"/>
              <a:t> Eurodesk</a:t>
            </a:r>
            <a:r>
              <a:rPr lang="en-US"/>
              <a:t> </a:t>
            </a:r>
            <a:r>
              <a:rPr lang="el-GR"/>
              <a:t>συνεργασίες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8CAFA280-15B9-4553-9C31-EA6736801B82}" type="slidenum">
              <a:rPr lang="el-GR" altLang="en-US"/>
              <a:pPr/>
              <a:t>17</a:t>
            </a:fld>
            <a:endParaRPr lang="el-GR" altLang="en-US"/>
          </a:p>
        </p:txBody>
      </p:sp>
      <p:sp>
        <p:nvSpPr>
          <p:cNvPr id="103426" name="Rectangle 2"/>
          <p:cNvSpPr>
            <a:spLocks noGrp="1" noChangeArrowheads="1"/>
          </p:cNvSpPr>
          <p:nvPr>
            <p:ph type="title"/>
          </p:nvPr>
        </p:nvSpPr>
        <p:spPr/>
        <p:txBody>
          <a:bodyPr/>
          <a:lstStyle/>
          <a:p>
            <a:r>
              <a:rPr lang="el-GR" sz="3800"/>
              <a:t>Παρακολούθηση της ποιότητας της πρακτικής άσκησης</a:t>
            </a:r>
          </a:p>
        </p:txBody>
      </p:sp>
      <p:sp>
        <p:nvSpPr>
          <p:cNvPr id="103427" name="Rectangle 3"/>
          <p:cNvSpPr>
            <a:spLocks noGrp="1" noChangeArrowheads="1"/>
          </p:cNvSpPr>
          <p:nvPr>
            <p:ph type="body" idx="1"/>
          </p:nvPr>
        </p:nvSpPr>
        <p:spPr/>
        <p:txBody>
          <a:bodyPr/>
          <a:lstStyle/>
          <a:p>
            <a:pPr marL="609600" indent="-609600">
              <a:lnSpc>
                <a:spcPct val="90000"/>
              </a:lnSpc>
              <a:buFont typeface="Wingdings" pitchFamily="2" charset="2"/>
              <a:buNone/>
            </a:pPr>
            <a:r>
              <a:rPr lang="el-GR" sz="2600"/>
              <a:t>Εργαλεία για να διαπιστωθεί / εκτιμηθεί η αξιοπιστία της εταιρείας και να αποφευχθούν επικίνδυνες συνεργασίες</a:t>
            </a:r>
            <a:endParaRPr lang="en-US" sz="2600"/>
          </a:p>
          <a:p>
            <a:pPr marL="609600" indent="-609600">
              <a:lnSpc>
                <a:spcPct val="90000"/>
              </a:lnSpc>
              <a:buFont typeface="Wingdings" pitchFamily="2" charset="2"/>
              <a:buAutoNum type="arabicPeriod"/>
            </a:pPr>
            <a:r>
              <a:rPr lang="el-GR" sz="2600"/>
              <a:t>Κοινή πλατφόρμα</a:t>
            </a:r>
            <a:r>
              <a:rPr lang="en-US" sz="2600"/>
              <a:t> </a:t>
            </a:r>
            <a:r>
              <a:rPr lang="el-GR" sz="2600"/>
              <a:t>με τα </a:t>
            </a:r>
            <a:r>
              <a:rPr lang="en-US" sz="2600"/>
              <a:t>consortium</a:t>
            </a:r>
          </a:p>
          <a:p>
            <a:pPr marL="609600" indent="-609600">
              <a:lnSpc>
                <a:spcPct val="90000"/>
              </a:lnSpc>
              <a:buFont typeface="Wingdings" pitchFamily="2" charset="2"/>
              <a:buAutoNum type="arabicPeriod"/>
            </a:pPr>
            <a:r>
              <a:rPr lang="en-US" sz="2600"/>
              <a:t>A</a:t>
            </a:r>
            <a:r>
              <a:rPr lang="el-GR" sz="2600"/>
              <a:t>πονομή του </a:t>
            </a:r>
            <a:r>
              <a:rPr lang="en-US" sz="2600"/>
              <a:t>label erasmus </a:t>
            </a:r>
            <a:r>
              <a:rPr lang="el-GR" sz="2600"/>
              <a:t>(σήμα) ποιότητας για τις συνεργαζόμενες  επιχειρήσεις</a:t>
            </a:r>
          </a:p>
          <a:p>
            <a:pPr marL="609600" indent="-609600">
              <a:lnSpc>
                <a:spcPct val="90000"/>
              </a:lnSpc>
              <a:buFont typeface="Wingdings" pitchFamily="2" charset="2"/>
              <a:buAutoNum type="arabicPeriod"/>
            </a:pPr>
            <a:r>
              <a:rPr lang="el-GR" sz="2600"/>
              <a:t>Συναντήσεις για τη διάδοση των ορθών πρακτικών</a:t>
            </a:r>
          </a:p>
          <a:p>
            <a:pPr marL="609600" indent="-609600">
              <a:lnSpc>
                <a:spcPct val="90000"/>
              </a:lnSpc>
              <a:buFont typeface="Wingdings" pitchFamily="2" charset="2"/>
              <a:buAutoNum type="arabicPeriod"/>
            </a:pPr>
            <a:r>
              <a:rPr lang="el-GR" sz="2600"/>
              <a:t>Απονομή υποτροφιών του προγράμματος για τη χρηματοδότηση προπαρασκευαστικών επισκέψεων</a:t>
            </a:r>
          </a:p>
          <a:p>
            <a:pPr marL="609600" indent="-609600">
              <a:lnSpc>
                <a:spcPct val="90000"/>
              </a:lnSpc>
              <a:buFont typeface="Wingdings" pitchFamily="2" charset="2"/>
              <a:buAutoNum type="arabicPeriod"/>
            </a:pPr>
            <a:r>
              <a:rPr lang="el-GR" sz="2600"/>
              <a:t>Ενημερωτικό δελτίο στο Πανεπιστήμιο</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9D9AD19D-0CFF-4638-84E4-A7B025319A05}" type="slidenum">
              <a:rPr lang="el-GR" altLang="en-US"/>
              <a:pPr/>
              <a:t>18</a:t>
            </a:fld>
            <a:endParaRPr lang="el-GR" altLang="en-US"/>
          </a:p>
        </p:txBody>
      </p:sp>
      <p:sp>
        <p:nvSpPr>
          <p:cNvPr id="104450" name="Rectangle 2"/>
          <p:cNvSpPr>
            <a:spLocks noGrp="1" noChangeArrowheads="1"/>
          </p:cNvSpPr>
          <p:nvPr>
            <p:ph type="title"/>
          </p:nvPr>
        </p:nvSpPr>
        <p:spPr/>
        <p:txBody>
          <a:bodyPr/>
          <a:lstStyle/>
          <a:p>
            <a:r>
              <a:rPr lang="el-GR" sz="3800"/>
              <a:t>Η παρακολούθηση της  διαδικασίας της πρακτικής</a:t>
            </a:r>
          </a:p>
        </p:txBody>
      </p:sp>
      <p:sp>
        <p:nvSpPr>
          <p:cNvPr id="104451" name="Rectangle 3"/>
          <p:cNvSpPr>
            <a:spLocks noGrp="1" noChangeArrowheads="1"/>
          </p:cNvSpPr>
          <p:nvPr>
            <p:ph type="body" idx="1"/>
          </p:nvPr>
        </p:nvSpPr>
        <p:spPr/>
        <p:txBody>
          <a:bodyPr/>
          <a:lstStyle/>
          <a:p>
            <a:r>
              <a:rPr lang="el-GR"/>
              <a:t>Ενα μηνιαίο ημερολόγιο θα πρέπει να σταλεί από τον φοιτητή</a:t>
            </a:r>
          </a:p>
          <a:p>
            <a:r>
              <a:rPr lang="el-GR"/>
              <a:t> Συνεχής Αξιολόγηση της προόδου του φοιτητή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20BD81F8-438B-45E6-B3F9-A219551B277C}" type="slidenum">
              <a:rPr lang="el-GR" altLang="en-US"/>
              <a:pPr/>
              <a:t>19</a:t>
            </a:fld>
            <a:endParaRPr lang="el-GR" altLang="en-US"/>
          </a:p>
        </p:txBody>
      </p:sp>
      <p:sp>
        <p:nvSpPr>
          <p:cNvPr id="105474" name="Rectangle 2"/>
          <p:cNvSpPr>
            <a:spLocks noGrp="1" noChangeArrowheads="1"/>
          </p:cNvSpPr>
          <p:nvPr>
            <p:ph type="title"/>
          </p:nvPr>
        </p:nvSpPr>
        <p:spPr/>
        <p:txBody>
          <a:bodyPr/>
          <a:lstStyle/>
          <a:p>
            <a:r>
              <a:rPr lang="el-GR" sz="3800"/>
              <a:t>Συμπεράσματα</a:t>
            </a:r>
            <a:br>
              <a:rPr lang="el-GR" sz="3800"/>
            </a:br>
            <a:endParaRPr lang="el-GR" sz="3800"/>
          </a:p>
        </p:txBody>
      </p:sp>
      <p:sp>
        <p:nvSpPr>
          <p:cNvPr id="105475" name="Rectangle 3"/>
          <p:cNvSpPr>
            <a:spLocks noGrp="1" noChangeArrowheads="1"/>
          </p:cNvSpPr>
          <p:nvPr>
            <p:ph type="body" idx="1"/>
          </p:nvPr>
        </p:nvSpPr>
        <p:spPr/>
        <p:txBody>
          <a:bodyPr/>
          <a:lstStyle/>
          <a:p>
            <a:r>
              <a:rPr lang="el-GR"/>
              <a:t> Επικοινωνία</a:t>
            </a:r>
          </a:p>
          <a:p>
            <a:r>
              <a:rPr lang="el-GR"/>
              <a:t> Αλληλεπίδραση</a:t>
            </a:r>
          </a:p>
          <a:p>
            <a:r>
              <a:rPr lang="el-GR"/>
              <a:t> Η συνεργασία μεταξύ των πανεπιστημίων, μέσω κοινοπραξιών ή δικτύων για τη διάδοση μοντέλων και εργαλείων</a:t>
            </a:r>
            <a:br>
              <a:rPr lang="el-GR"/>
            </a:br>
            <a:r>
              <a:rPr lang="el-GR"/>
              <a:t>				</a:t>
            </a:r>
            <a:r>
              <a:rPr lang="el-GR" sz="4300" b="1">
                <a:solidFill>
                  <a:schemeClr val="folHlink"/>
                </a:solidFill>
                <a:sym typeface="Wingdings" pitchFamily="2" charset="2"/>
              </a:rPr>
              <a:t></a:t>
            </a:r>
          </a:p>
          <a:p>
            <a:pPr>
              <a:buFont typeface="Wingdings" pitchFamily="2" charset="2"/>
              <a:buNone/>
            </a:pPr>
            <a:r>
              <a:rPr lang="el-GR"/>
              <a:t>• Να ενισχυθεί ο διάλογος μεταξύ του ακαδημαϊκού χώρου και επιχειρήσεων</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7" name="4 - Θέση αριθμού διαφάνειας"/>
          <p:cNvSpPr>
            <a:spLocks noGrp="1"/>
          </p:cNvSpPr>
          <p:nvPr>
            <p:ph type="sldNum" sz="quarter" idx="12"/>
          </p:nvPr>
        </p:nvSpPr>
        <p:spPr/>
        <p:txBody>
          <a:bodyPr/>
          <a:lstStyle/>
          <a:p>
            <a:fld id="{062C46B8-A042-4429-A2EC-1AA385E90C0F}" type="slidenum">
              <a:rPr lang="el-GR" altLang="en-US"/>
              <a:pPr/>
              <a:t>2</a:t>
            </a:fld>
            <a:endParaRPr lang="el-GR" altLang="en-US"/>
          </a:p>
        </p:txBody>
      </p:sp>
      <p:sp>
        <p:nvSpPr>
          <p:cNvPr id="2050" name="Rectangle 2"/>
          <p:cNvSpPr>
            <a:spLocks noGrp="1" noChangeArrowheads="1"/>
          </p:cNvSpPr>
          <p:nvPr>
            <p:ph type="title"/>
          </p:nvPr>
        </p:nvSpPr>
        <p:spPr/>
        <p:txBody>
          <a:bodyPr/>
          <a:lstStyle/>
          <a:p>
            <a:r>
              <a:rPr lang="el-GR" sz="3400"/>
              <a:t/>
            </a:r>
            <a:br>
              <a:rPr lang="el-GR" sz="3400"/>
            </a:br>
            <a:r>
              <a:rPr lang="el-GR" sz="3400"/>
              <a:t> </a:t>
            </a:r>
            <a:r>
              <a:rPr lang="el-GR" sz="3400">
                <a:latin typeface="Arial" charset="0"/>
              </a:rPr>
              <a:t>ΟΡΓΑΝΩΣΗ  </a:t>
            </a:r>
            <a:r>
              <a:rPr lang="en-US" sz="3400">
                <a:latin typeface="Arial" charset="0"/>
              </a:rPr>
              <a:t>LLP- ERASMUS STUDENT PLACEMENTS</a:t>
            </a:r>
            <a:r>
              <a:rPr lang="en-US" sz="3400"/>
              <a:t> </a:t>
            </a:r>
            <a:r>
              <a:rPr lang="el-GR" sz="3400"/>
              <a:t/>
            </a:r>
            <a:br>
              <a:rPr lang="el-GR" sz="3400"/>
            </a:br>
            <a:r>
              <a:rPr lang="el-GR" sz="3400"/>
              <a:t/>
            </a:r>
            <a:br>
              <a:rPr lang="el-GR" sz="3400"/>
            </a:br>
            <a:r>
              <a:rPr lang="el-GR" sz="3400"/>
              <a:t> </a:t>
            </a:r>
            <a:r>
              <a:rPr lang="en-US" sz="3400"/>
              <a:t/>
            </a:r>
            <a:br>
              <a:rPr lang="en-US" sz="3400"/>
            </a:br>
            <a:endParaRPr lang="el-GR" sz="3400"/>
          </a:p>
        </p:txBody>
      </p:sp>
      <p:sp>
        <p:nvSpPr>
          <p:cNvPr id="2051" name="Rectangle 3"/>
          <p:cNvSpPr>
            <a:spLocks noGrp="1" noChangeArrowheads="1"/>
          </p:cNvSpPr>
          <p:nvPr>
            <p:ph type="subTitle" idx="4294967295"/>
          </p:nvPr>
        </p:nvSpPr>
        <p:spPr>
          <a:xfrm>
            <a:off x="971550" y="3883025"/>
            <a:ext cx="5429250" cy="1757363"/>
          </a:xfrm>
        </p:spPr>
        <p:txBody>
          <a:bodyPr/>
          <a:lstStyle/>
          <a:p>
            <a:pPr marL="0" indent="0">
              <a:lnSpc>
                <a:spcPct val="90000"/>
              </a:lnSpc>
              <a:buFont typeface="Wingdings" pitchFamily="2" charset="2"/>
              <a:buNone/>
            </a:pPr>
            <a:r>
              <a:rPr lang="el-GR" sz="3200" b="1"/>
              <a:t>Πανεπιστήμιο Πειραιώς</a:t>
            </a:r>
          </a:p>
          <a:p>
            <a:pPr marL="0" indent="0">
              <a:lnSpc>
                <a:spcPct val="90000"/>
              </a:lnSpc>
              <a:buFont typeface="Wingdings" pitchFamily="2" charset="2"/>
              <a:buNone/>
            </a:pPr>
            <a:r>
              <a:rPr lang="el-GR" sz="2400"/>
              <a:t>Τμήμα Διεθνών Σχέσεων</a:t>
            </a:r>
          </a:p>
          <a:p>
            <a:pPr marL="0" indent="0">
              <a:lnSpc>
                <a:spcPct val="90000"/>
              </a:lnSpc>
              <a:buFont typeface="Wingdings" pitchFamily="2" charset="2"/>
              <a:buNone/>
            </a:pPr>
            <a:r>
              <a:rPr lang="el-GR" sz="2400"/>
              <a:t>Δρ. Χριστίνα Κοντογουλίδου </a:t>
            </a:r>
          </a:p>
          <a:p>
            <a:pPr marL="0" indent="0">
              <a:lnSpc>
                <a:spcPct val="90000"/>
              </a:lnSpc>
              <a:buFont typeface="Wingdings" pitchFamily="2" charset="2"/>
              <a:buNone/>
            </a:pPr>
            <a:r>
              <a:rPr lang="en-US" sz="2400"/>
              <a:t>Bologna Expert</a:t>
            </a:r>
            <a:endParaRPr lang="el-GR" sz="2400"/>
          </a:p>
        </p:txBody>
      </p:sp>
      <p:pic>
        <p:nvPicPr>
          <p:cNvPr id="2055" name="Picture 7"/>
          <p:cNvPicPr>
            <a:picLocks noChangeAspect="1" noChangeArrowheads="1"/>
          </p:cNvPicPr>
          <p:nvPr/>
        </p:nvPicPr>
        <p:blipFill>
          <a:blip r:embed="rId2"/>
          <a:srcRect/>
          <a:stretch>
            <a:fillRect/>
          </a:stretch>
        </p:blipFill>
        <p:spPr bwMode="auto">
          <a:xfrm>
            <a:off x="7740650" y="404813"/>
            <a:ext cx="876300" cy="1096962"/>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Grp="1" noChangeArrowheads="1"/>
          </p:cNvSpPr>
          <p:nvPr>
            <p:ph type="ftr" sz="quarter" idx="3"/>
          </p:nvPr>
        </p:nvSpPr>
        <p:spPr/>
        <p:txBody>
          <a:bodyPr/>
          <a:lstStyle/>
          <a:p>
            <a:r>
              <a:rPr lang="el-GR" altLang="en-US"/>
              <a:t>Πανεπιστήμιο Πειραιώς - Τμήμα Διεθνών Σχέσεων</a:t>
            </a:r>
          </a:p>
        </p:txBody>
      </p:sp>
      <p:sp>
        <p:nvSpPr>
          <p:cNvPr id="7" name="Rectangle 6"/>
          <p:cNvSpPr>
            <a:spLocks noGrp="1" noChangeArrowheads="1"/>
          </p:cNvSpPr>
          <p:nvPr>
            <p:ph type="sldNum" sz="quarter" idx="4"/>
          </p:nvPr>
        </p:nvSpPr>
        <p:spPr/>
        <p:txBody>
          <a:bodyPr/>
          <a:lstStyle/>
          <a:p>
            <a:fld id="{C7C8BD2B-4435-467A-8A8D-8D693B99DF5E}" type="slidenum">
              <a:rPr lang="el-GR" altLang="en-US"/>
              <a:pPr/>
              <a:t>20</a:t>
            </a:fld>
            <a:endParaRPr lang="el-GR" altLang="en-US"/>
          </a:p>
        </p:txBody>
      </p:sp>
      <p:sp>
        <p:nvSpPr>
          <p:cNvPr id="106500" name="Rectangle 4"/>
          <p:cNvSpPr>
            <a:spLocks noGrp="1" noChangeArrowheads="1"/>
          </p:cNvSpPr>
          <p:nvPr>
            <p:ph type="ctrTitle"/>
          </p:nvPr>
        </p:nvSpPr>
        <p:spPr/>
        <p:txBody>
          <a:bodyPr/>
          <a:lstStyle/>
          <a:p>
            <a:r>
              <a:rPr lang="el-GR" sz="3200"/>
              <a:t>Σας ευχαριστώ για την προσοχή σας</a:t>
            </a:r>
            <a:r>
              <a:rPr lang="el-GR"/>
              <a:t> </a:t>
            </a:r>
          </a:p>
        </p:txBody>
      </p:sp>
      <p:sp>
        <p:nvSpPr>
          <p:cNvPr id="106499" name="Rectangle 3"/>
          <p:cNvSpPr>
            <a:spLocks noGrp="1" noChangeArrowheads="1"/>
          </p:cNvSpPr>
          <p:nvPr>
            <p:ph type="subTitle" idx="1"/>
          </p:nvPr>
        </p:nvSpPr>
        <p:spPr/>
        <p:txBody>
          <a:bodyPr/>
          <a:lstStyle/>
          <a:p>
            <a:r>
              <a:rPr lang="el-GR"/>
              <a:t>Δρ. Χριστίνα Κοντογουλίδου </a:t>
            </a:r>
          </a:p>
        </p:txBody>
      </p:sp>
      <p:pic>
        <p:nvPicPr>
          <p:cNvPr id="106501" name="Picture 5"/>
          <p:cNvPicPr>
            <a:picLocks noChangeAspect="1" noChangeArrowheads="1"/>
          </p:cNvPicPr>
          <p:nvPr/>
        </p:nvPicPr>
        <p:blipFill>
          <a:blip r:embed="rId2"/>
          <a:srcRect/>
          <a:stretch>
            <a:fillRect/>
          </a:stretch>
        </p:blipFill>
        <p:spPr bwMode="auto">
          <a:xfrm>
            <a:off x="7740650" y="404813"/>
            <a:ext cx="876300" cy="109696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EDB63E9C-91B5-48C3-B595-6602BF3F6214}" type="slidenum">
              <a:rPr lang="el-GR" altLang="en-US"/>
              <a:pPr/>
              <a:t>3</a:t>
            </a:fld>
            <a:endParaRPr lang="el-GR" altLang="en-US"/>
          </a:p>
        </p:txBody>
      </p:sp>
      <p:sp>
        <p:nvSpPr>
          <p:cNvPr id="86018" name="Rectangle 2"/>
          <p:cNvSpPr>
            <a:spLocks noGrp="1" noChangeArrowheads="1"/>
          </p:cNvSpPr>
          <p:nvPr>
            <p:ph type="title"/>
          </p:nvPr>
        </p:nvSpPr>
        <p:spPr/>
        <p:txBody>
          <a:bodyPr/>
          <a:lstStyle/>
          <a:p>
            <a:r>
              <a:rPr lang="el-GR" sz="3800"/>
              <a:t>Στρατηγική και Πολιτική σχετικά με την πρακτική άσκηση  </a:t>
            </a:r>
          </a:p>
        </p:txBody>
      </p:sp>
      <p:sp>
        <p:nvSpPr>
          <p:cNvPr id="86019" name="Rectangle 3"/>
          <p:cNvSpPr>
            <a:spLocks noGrp="1" noChangeArrowheads="1"/>
          </p:cNvSpPr>
          <p:nvPr>
            <p:ph type="body" idx="1"/>
          </p:nvPr>
        </p:nvSpPr>
        <p:spPr/>
        <p:txBody>
          <a:bodyPr/>
          <a:lstStyle/>
          <a:p>
            <a:pPr>
              <a:lnSpc>
                <a:spcPct val="90000"/>
              </a:lnSpc>
              <a:buFont typeface="Wingdings" pitchFamily="2" charset="2"/>
              <a:buNone/>
            </a:pPr>
            <a:endParaRPr lang="el-GR" sz="2600"/>
          </a:p>
          <a:p>
            <a:pPr>
              <a:lnSpc>
                <a:spcPct val="90000"/>
              </a:lnSpc>
              <a:buFont typeface="Wingdings" pitchFamily="2" charset="2"/>
              <a:buNone/>
            </a:pPr>
            <a:r>
              <a:rPr lang="el-GR" sz="2600"/>
              <a:t>2009-2010: </a:t>
            </a:r>
            <a:r>
              <a:rPr lang="en-US" sz="2600"/>
              <a:t>LLP- </a:t>
            </a:r>
            <a:r>
              <a:rPr lang="el-GR" sz="2600"/>
              <a:t>Erasmus</a:t>
            </a:r>
            <a:r>
              <a:rPr lang="en-US" sz="2600"/>
              <a:t> Placement </a:t>
            </a:r>
            <a:r>
              <a:rPr lang="el-GR" sz="2600"/>
              <a:t> </a:t>
            </a:r>
            <a:endParaRPr lang="en-US" sz="2600"/>
          </a:p>
          <a:p>
            <a:pPr>
              <a:lnSpc>
                <a:spcPct val="90000"/>
              </a:lnSpc>
              <a:buFont typeface="Wingdings" pitchFamily="2" charset="2"/>
              <a:buNone/>
            </a:pPr>
            <a:r>
              <a:rPr lang="el-GR" sz="2600"/>
              <a:t>2011:  </a:t>
            </a:r>
            <a:r>
              <a:rPr lang="el-GR" sz="2100"/>
              <a:t>«</a:t>
            </a:r>
            <a:r>
              <a:rPr lang="el-GR" sz="2600"/>
              <a:t>Χρηματοδότηση για συνεργασία με</a:t>
            </a:r>
          </a:p>
          <a:p>
            <a:pPr>
              <a:lnSpc>
                <a:spcPct val="90000"/>
              </a:lnSpc>
              <a:buFont typeface="Wingdings" pitchFamily="2" charset="2"/>
              <a:buNone/>
            </a:pPr>
            <a:r>
              <a:rPr lang="el-GR" sz="2600"/>
              <a:t>αναπτυσσόμενες   χώρες για πρακτική άσκηση</a:t>
            </a:r>
            <a:r>
              <a:rPr lang="el-GR" sz="2100"/>
              <a:t> »</a:t>
            </a:r>
          </a:p>
          <a:p>
            <a:pPr>
              <a:lnSpc>
                <a:spcPct val="90000"/>
              </a:lnSpc>
              <a:buFont typeface="Wingdings" pitchFamily="2" charset="2"/>
              <a:buNone/>
            </a:pPr>
            <a:r>
              <a:rPr lang="el-GR" sz="2600"/>
              <a:t>2009: </a:t>
            </a:r>
            <a:r>
              <a:rPr lang="en-US" sz="2600"/>
              <a:t>T</a:t>
            </a:r>
            <a:r>
              <a:rPr lang="el-GR" sz="2600"/>
              <a:t>ο πανεπιστήμιο ως επιχείρηση υποδοχής</a:t>
            </a:r>
            <a:endParaRPr lang="en-US" sz="2600"/>
          </a:p>
          <a:p>
            <a:pPr>
              <a:lnSpc>
                <a:spcPct val="90000"/>
              </a:lnSpc>
              <a:buFont typeface="Wingdings" pitchFamily="2" charset="2"/>
              <a:buNone/>
            </a:pPr>
            <a:r>
              <a:rPr lang="en-US" sz="2600"/>
              <a:t>2013 -2014: </a:t>
            </a:r>
            <a:r>
              <a:rPr lang="el-GR" sz="2600"/>
              <a:t>Συμμετοχή στο πρόγραμμα </a:t>
            </a:r>
            <a:r>
              <a:rPr lang="en-US" sz="2600"/>
              <a:t>Vulcanus</a:t>
            </a:r>
          </a:p>
          <a:p>
            <a:pPr>
              <a:lnSpc>
                <a:spcPct val="90000"/>
              </a:lnSpc>
              <a:buFont typeface="Wingdings" pitchFamily="2" charset="2"/>
              <a:buNone/>
            </a:pPr>
            <a:r>
              <a:rPr lang="el-GR" sz="2600"/>
              <a:t>Πρακτική Άσκηση στην Ιαπωνία </a:t>
            </a:r>
          </a:p>
          <a:p>
            <a:pPr algn="ctr">
              <a:lnSpc>
                <a:spcPct val="90000"/>
              </a:lnSpc>
              <a:buFont typeface="Wingdings" pitchFamily="2" charset="2"/>
              <a:buNone/>
            </a:pPr>
            <a:r>
              <a:rPr lang="el-GR" sz="3900">
                <a:solidFill>
                  <a:schemeClr val="folHlink"/>
                </a:solidFill>
                <a:sym typeface="Wingdings" pitchFamily="2" charset="2"/>
              </a:rPr>
              <a:t> </a:t>
            </a:r>
          </a:p>
          <a:p>
            <a:pPr algn="ctr">
              <a:lnSpc>
                <a:spcPct val="90000"/>
              </a:lnSpc>
            </a:pPr>
            <a:r>
              <a:rPr lang="el-GR" sz="2600">
                <a:sym typeface="Wingdings" pitchFamily="2" charset="2"/>
              </a:rPr>
              <a:t>ΤΜΗΜΑ ΔΙΕΘΝΩΝ ΚΑΙ ΔΗΜΟΣΙΩΝ ΣΧΕΣΕΩΝ,</a:t>
            </a:r>
          </a:p>
          <a:p>
            <a:pPr algn="ctr">
              <a:lnSpc>
                <a:spcPct val="90000"/>
              </a:lnSpc>
            </a:pPr>
            <a:r>
              <a:rPr lang="el-GR" sz="2600">
                <a:sym typeface="Wingdings" pitchFamily="2" charset="2"/>
              </a:rPr>
              <a:t>ΓΡΑΦΕΙΟ ΔΙΑΣΥΝΔΕΣΗΣ</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D23715BC-AAC9-43E8-BE25-6C3D270647E9}" type="slidenum">
              <a:rPr lang="el-GR" altLang="en-US"/>
              <a:pPr/>
              <a:t>4</a:t>
            </a:fld>
            <a:endParaRPr lang="el-GR" altLang="en-US"/>
          </a:p>
        </p:txBody>
      </p:sp>
      <p:sp>
        <p:nvSpPr>
          <p:cNvPr id="80898" name="Rectangle 2"/>
          <p:cNvSpPr>
            <a:spLocks noGrp="1" noChangeArrowheads="1"/>
          </p:cNvSpPr>
          <p:nvPr>
            <p:ph type="title"/>
          </p:nvPr>
        </p:nvSpPr>
        <p:spPr/>
        <p:txBody>
          <a:bodyPr/>
          <a:lstStyle/>
          <a:p>
            <a:r>
              <a:rPr lang="en-US"/>
              <a:t>Erasmus work placement </a:t>
            </a:r>
            <a:endParaRPr lang="el-GR"/>
          </a:p>
        </p:txBody>
      </p:sp>
      <p:sp>
        <p:nvSpPr>
          <p:cNvPr id="80899" name="Rectangle 3"/>
          <p:cNvSpPr>
            <a:spLocks noGrp="1" noChangeArrowheads="1"/>
          </p:cNvSpPr>
          <p:nvPr>
            <p:ph type="body" idx="1"/>
          </p:nvPr>
        </p:nvSpPr>
        <p:spPr/>
        <p:txBody>
          <a:bodyPr/>
          <a:lstStyle/>
          <a:p>
            <a:pPr>
              <a:lnSpc>
                <a:spcPct val="80000"/>
              </a:lnSpc>
              <a:buFont typeface="Wingdings" pitchFamily="2" charset="2"/>
              <a:buChar char="Ø"/>
            </a:pPr>
            <a:r>
              <a:rPr lang="el-GR" sz="2600" u="sng">
                <a:latin typeface="Calibri" pitchFamily="34" charset="0"/>
              </a:rPr>
              <a:t>Μετέχουμε σε δύο Κοινοπραξίες (</a:t>
            </a:r>
            <a:r>
              <a:rPr lang="en-US" sz="2600" u="sng">
                <a:latin typeface="Calibri" pitchFamily="34" charset="0"/>
              </a:rPr>
              <a:t>Consortia)</a:t>
            </a:r>
            <a:endParaRPr lang="el-GR" sz="2600" u="sng">
              <a:latin typeface="Calibri" pitchFamily="34" charset="0"/>
            </a:endParaRPr>
          </a:p>
          <a:p>
            <a:pPr>
              <a:lnSpc>
                <a:spcPct val="80000"/>
              </a:lnSpc>
              <a:buFont typeface="Wingdings" pitchFamily="2" charset="2"/>
              <a:buNone/>
            </a:pPr>
            <a:r>
              <a:rPr lang="en-US" sz="2600">
                <a:latin typeface="Calibri" pitchFamily="34" charset="0"/>
              </a:rPr>
              <a:t>T</a:t>
            </a:r>
            <a:r>
              <a:rPr lang="el-GR" sz="2600">
                <a:latin typeface="Calibri" pitchFamily="34" charset="0"/>
              </a:rPr>
              <a:t>ι ζητούν οι Επιχειρήσεις</a:t>
            </a:r>
            <a:endParaRPr lang="en-US" sz="2600">
              <a:latin typeface="Calibri" pitchFamily="34" charset="0"/>
            </a:endParaRPr>
          </a:p>
          <a:p>
            <a:pPr>
              <a:lnSpc>
                <a:spcPct val="80000"/>
              </a:lnSpc>
              <a:buFont typeface="Wingdings" pitchFamily="2" charset="2"/>
              <a:buNone/>
            </a:pPr>
            <a:r>
              <a:rPr lang="el-GR" sz="2600">
                <a:latin typeface="Calibri" pitchFamily="34" charset="0"/>
              </a:rPr>
              <a:t>Προτιμούν:</a:t>
            </a:r>
          </a:p>
          <a:p>
            <a:pPr>
              <a:lnSpc>
                <a:spcPct val="80000"/>
              </a:lnSpc>
            </a:pPr>
            <a:r>
              <a:rPr lang="el-GR" sz="2600">
                <a:latin typeface="Calibri" pitchFamily="34" charset="0"/>
              </a:rPr>
              <a:t>Να έχουν λόγο στην επιλογή των φοιτητών</a:t>
            </a:r>
          </a:p>
          <a:p>
            <a:pPr>
              <a:lnSpc>
                <a:spcPct val="80000"/>
              </a:lnSpc>
            </a:pPr>
            <a:r>
              <a:rPr lang="el-GR" sz="2600">
                <a:latin typeface="Calibri" pitchFamily="34" charset="0"/>
              </a:rPr>
              <a:t>Τις πιο μακρόχρονες τοποθετήσεις (συχνά άνω των 9 μηνών)</a:t>
            </a:r>
          </a:p>
          <a:p>
            <a:pPr>
              <a:lnSpc>
                <a:spcPct val="80000"/>
              </a:lnSpc>
            </a:pPr>
            <a:r>
              <a:rPr lang="el-GR" sz="2600">
                <a:latin typeface="Calibri" pitchFamily="34" charset="0"/>
              </a:rPr>
              <a:t>Φοιτητές μεγαλύτερων ετών </a:t>
            </a:r>
          </a:p>
          <a:p>
            <a:pPr>
              <a:lnSpc>
                <a:spcPct val="80000"/>
              </a:lnSpc>
              <a:buFontTx/>
              <a:buNone/>
            </a:pPr>
            <a:endParaRPr lang="el-GR" sz="2600">
              <a:latin typeface="Calibri" pitchFamily="34" charset="0"/>
            </a:endParaRPr>
          </a:p>
          <a:p>
            <a:pPr>
              <a:lnSpc>
                <a:spcPct val="80000"/>
              </a:lnSpc>
              <a:buFont typeface="Wingdings" pitchFamily="2" charset="2"/>
              <a:buNone/>
            </a:pPr>
            <a:r>
              <a:rPr lang="el-GR" sz="2600">
                <a:latin typeface="Calibri" pitchFamily="34" charset="0"/>
              </a:rPr>
              <a:t>	Θεωρούν ότι η πρακτική άσκηση είναι ο κύριος τρόπος να αναπτυχθούν τα </a:t>
            </a:r>
            <a:r>
              <a:rPr lang="en-US" sz="2600">
                <a:latin typeface="Calibri" pitchFamily="34" charset="0"/>
              </a:rPr>
              <a:t>“soft skills”:</a:t>
            </a:r>
            <a:r>
              <a:rPr lang="el-GR" sz="2600">
                <a:latin typeface="Calibri" pitchFamily="34" charset="0"/>
              </a:rPr>
              <a:t> επικοινωνία, επίλυση προβλημάτων, ομαδική εργασία</a:t>
            </a:r>
          </a:p>
          <a:p>
            <a:pPr>
              <a:lnSpc>
                <a:spcPct val="80000"/>
              </a:lnSpc>
            </a:pPr>
            <a:endParaRPr lang="el-GR" sz="23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C31B5437-FEDC-4EA7-9013-41396E7249C8}" type="slidenum">
              <a:rPr lang="el-GR" altLang="en-US"/>
              <a:pPr/>
              <a:t>5</a:t>
            </a:fld>
            <a:endParaRPr lang="el-GR" altLang="en-US"/>
          </a:p>
        </p:txBody>
      </p:sp>
      <p:sp>
        <p:nvSpPr>
          <p:cNvPr id="81922" name="Rectangle 2"/>
          <p:cNvSpPr>
            <a:spLocks noGrp="1" noChangeArrowheads="1"/>
          </p:cNvSpPr>
          <p:nvPr>
            <p:ph type="title"/>
          </p:nvPr>
        </p:nvSpPr>
        <p:spPr/>
        <p:txBody>
          <a:bodyPr/>
          <a:lstStyle/>
          <a:p>
            <a:r>
              <a:rPr lang="en-US"/>
              <a:t>Erasmus work placement</a:t>
            </a:r>
            <a:endParaRPr lang="el-GR"/>
          </a:p>
        </p:txBody>
      </p:sp>
      <p:sp>
        <p:nvSpPr>
          <p:cNvPr id="81923" name="Rectangle 3"/>
          <p:cNvSpPr>
            <a:spLocks noGrp="1" noChangeArrowheads="1"/>
          </p:cNvSpPr>
          <p:nvPr>
            <p:ph type="body" idx="1"/>
          </p:nvPr>
        </p:nvSpPr>
        <p:spPr/>
        <p:txBody>
          <a:bodyPr/>
          <a:lstStyle/>
          <a:p>
            <a:pPr>
              <a:lnSpc>
                <a:spcPct val="80000"/>
              </a:lnSpc>
            </a:pPr>
            <a:r>
              <a:rPr lang="el-GR" sz="2100"/>
              <a:t>Επαφές με παλαιούς εταίρους για δυνατότητα προσφοράς θέσεων πρακτικής άσκησης / αρχή της αμοιβαιότητας</a:t>
            </a:r>
          </a:p>
          <a:p>
            <a:pPr>
              <a:lnSpc>
                <a:spcPct val="80000"/>
              </a:lnSpc>
            </a:pPr>
            <a:r>
              <a:rPr lang="el-GR" sz="2100"/>
              <a:t>Δημιουργία στρατηγικής εύρεσης νέων εταίρων</a:t>
            </a:r>
          </a:p>
          <a:p>
            <a:pPr>
              <a:lnSpc>
                <a:spcPct val="80000"/>
              </a:lnSpc>
            </a:pPr>
            <a:r>
              <a:rPr lang="el-GR" sz="2100"/>
              <a:t>Υλικό παρουσίασης του Ιδρύματός, των στόχων σας (ποιοι είμαστε, τι κάνουμε, τι χρειαζόμαστε, πόσα άτομα, για πόσο χρόνο, τι προϋποθέσεις, τι απαιτήσεις) και των αμοιβαίων ωφελειών που σίγουρα θα προκύψουν (μεγάλος ο ρόλος του </a:t>
            </a:r>
            <a:r>
              <a:rPr lang="en-US" sz="2100"/>
              <a:t>website!)</a:t>
            </a:r>
            <a:endParaRPr lang="el-GR" sz="2100"/>
          </a:p>
          <a:p>
            <a:pPr>
              <a:lnSpc>
                <a:spcPct val="80000"/>
              </a:lnSpc>
            </a:pPr>
            <a:r>
              <a:rPr lang="el-GR" sz="2100"/>
              <a:t>Παρακολούθηση των </a:t>
            </a:r>
            <a:r>
              <a:rPr lang="en-US" sz="2100"/>
              <a:t>partner searches </a:t>
            </a:r>
            <a:r>
              <a:rPr lang="el-GR" sz="2100"/>
              <a:t>που στέλνει η ΕΜ</a:t>
            </a:r>
          </a:p>
          <a:p>
            <a:pPr>
              <a:lnSpc>
                <a:spcPct val="80000"/>
              </a:lnSpc>
            </a:pPr>
            <a:r>
              <a:rPr lang="el-GR" sz="2100"/>
              <a:t>Χρησιμοποίηση  των επαφών  του διδακτικού προσωπικού με τις επιχειρήσεις</a:t>
            </a:r>
          </a:p>
          <a:p>
            <a:pPr>
              <a:lnSpc>
                <a:spcPct val="80000"/>
              </a:lnSpc>
            </a:pPr>
            <a:r>
              <a:rPr lang="el-GR" sz="2100"/>
              <a:t>Χρησιμοποίηση των δικτύων, π.χ. </a:t>
            </a:r>
            <a:r>
              <a:rPr lang="en-US" sz="2100"/>
              <a:t>LEO-NET</a:t>
            </a:r>
            <a:endParaRPr lang="el-GR" sz="2100"/>
          </a:p>
          <a:p>
            <a:pPr>
              <a:lnSpc>
                <a:spcPct val="80000"/>
              </a:lnSpc>
            </a:pPr>
            <a:r>
              <a:rPr lang="el-GR" sz="2100"/>
              <a:t>Συνεργασία με εμπορικά και άλλα επιμελητήρια του εξωτερικού</a:t>
            </a:r>
          </a:p>
          <a:p>
            <a:pPr>
              <a:lnSpc>
                <a:spcPct val="80000"/>
              </a:lnSpc>
            </a:pPr>
            <a:endParaRPr lang="en-GB" sz="2100"/>
          </a:p>
          <a:p>
            <a:pPr>
              <a:lnSpc>
                <a:spcPct val="80000"/>
              </a:lnSpc>
            </a:pPr>
            <a:endParaRPr lang="el-GR" sz="21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D60E333A-749E-44FA-A27F-69D476DC5D9C}" type="slidenum">
              <a:rPr lang="el-GR" altLang="en-US"/>
              <a:pPr/>
              <a:t>6</a:t>
            </a:fld>
            <a:endParaRPr lang="el-GR" altLang="en-US"/>
          </a:p>
        </p:txBody>
      </p:sp>
      <p:sp>
        <p:nvSpPr>
          <p:cNvPr id="142338" name="Rectangle 2"/>
          <p:cNvSpPr>
            <a:spLocks noGrp="1" noChangeArrowheads="1"/>
          </p:cNvSpPr>
          <p:nvPr>
            <p:ph type="title"/>
          </p:nvPr>
        </p:nvSpPr>
        <p:spPr/>
        <p:txBody>
          <a:bodyPr/>
          <a:lstStyle/>
          <a:p>
            <a:r>
              <a:rPr lang="en-US"/>
              <a:t>Erasmus work placement</a:t>
            </a:r>
            <a:endParaRPr lang="el-GR"/>
          </a:p>
        </p:txBody>
      </p:sp>
      <p:sp>
        <p:nvSpPr>
          <p:cNvPr id="142339" name="Rectangle 3"/>
          <p:cNvSpPr>
            <a:spLocks noGrp="1" noChangeArrowheads="1"/>
          </p:cNvSpPr>
          <p:nvPr>
            <p:ph type="body" idx="1"/>
          </p:nvPr>
        </p:nvSpPr>
        <p:spPr/>
        <p:txBody>
          <a:bodyPr/>
          <a:lstStyle/>
          <a:p>
            <a:pPr>
              <a:lnSpc>
                <a:spcPct val="90000"/>
              </a:lnSpc>
            </a:pPr>
            <a:r>
              <a:rPr lang="el-GR" sz="2000">
                <a:solidFill>
                  <a:schemeClr val="tx2"/>
                </a:solidFill>
              </a:rPr>
              <a:t>Αναγκαία η διάχυση της πληροφόρησης τόσο μεταξύ των φοιτητών όσο και μεταξύ των διδακτικού προσωπικού και τη διοίκηση του Ιδρύματος με:</a:t>
            </a:r>
          </a:p>
          <a:p>
            <a:pPr>
              <a:lnSpc>
                <a:spcPct val="90000"/>
              </a:lnSpc>
              <a:buFont typeface="Wingdings" pitchFamily="2" charset="2"/>
              <a:buChar char="Ø"/>
            </a:pPr>
            <a:r>
              <a:rPr lang="el-GR" sz="2000"/>
              <a:t>Παρουσιάσεις για το πρόγραμμα και τα οφέλη του είτε σε επίπεδο Τμημάτων – Σχολών ή σε επίπεδο Ιδρύματος (π.χ. Ημερίδα για την πρακτική άσκηση </a:t>
            </a:r>
            <a:r>
              <a:rPr lang="en-US" sz="2000"/>
              <a:t>Erasmus</a:t>
            </a:r>
            <a:r>
              <a:rPr lang="el-GR" sz="2000"/>
              <a:t>) </a:t>
            </a:r>
          </a:p>
          <a:p>
            <a:pPr>
              <a:lnSpc>
                <a:spcPct val="90000"/>
              </a:lnSpc>
              <a:buFont typeface="Wingdings" pitchFamily="2" charset="2"/>
              <a:buChar char="Ø"/>
            </a:pPr>
            <a:r>
              <a:rPr lang="el-GR" sz="2000"/>
              <a:t>Χρήση μαρτυριών από φοιτητές που πραγματοποίησαν πρακτική άσκηση</a:t>
            </a:r>
          </a:p>
          <a:p>
            <a:pPr>
              <a:lnSpc>
                <a:spcPct val="90000"/>
              </a:lnSpc>
              <a:buFont typeface="Wingdings" pitchFamily="2" charset="2"/>
              <a:buChar char="Ø"/>
            </a:pPr>
            <a:r>
              <a:rPr lang="el-GR" sz="2000"/>
              <a:t>Δημιουργία διαφημιστικού-προωθητικού υλικού (με φωτογραφίες-μαρτυρίες φοιτητών που πραγματοποίησαν πρακτική άσκηση)</a:t>
            </a:r>
          </a:p>
          <a:p>
            <a:pPr>
              <a:lnSpc>
                <a:spcPct val="90000"/>
              </a:lnSpc>
              <a:buFont typeface="Wingdings" pitchFamily="2" charset="2"/>
              <a:buChar char="Ø"/>
            </a:pPr>
            <a:r>
              <a:rPr lang="en-US" sz="2000"/>
              <a:t>S.O.S.</a:t>
            </a:r>
            <a:r>
              <a:rPr lang="el-GR" sz="2000"/>
              <a:t> Δημιουργία </a:t>
            </a:r>
            <a:r>
              <a:rPr lang="en-US" sz="2000"/>
              <a:t>website </a:t>
            </a:r>
            <a:r>
              <a:rPr lang="el-GR" sz="2000"/>
              <a:t>υψηλής ποιότητας και εύκολης προσβασιμότητας</a:t>
            </a:r>
          </a:p>
          <a:p>
            <a:pPr>
              <a:lnSpc>
                <a:spcPct val="90000"/>
              </a:lnSpc>
              <a:buFont typeface="Wingdings" pitchFamily="2" charset="2"/>
              <a:buChar char="Ø"/>
            </a:pPr>
            <a:r>
              <a:rPr lang="el-GR" sz="2000"/>
              <a:t>Ενημέρωση διδακτικού προσωπικού για το ρόλο του στην πρακτική άσκηση </a:t>
            </a:r>
            <a:endParaRPr lang="en-GB" sz="2000"/>
          </a:p>
          <a:p>
            <a:pPr>
              <a:lnSpc>
                <a:spcPct val="90000"/>
              </a:lnSpc>
            </a:pPr>
            <a:endParaRPr lang="el-GR" sz="20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2F324D1C-C70C-4650-BE1A-F510CCA08AD1}" type="slidenum">
              <a:rPr lang="el-GR" altLang="en-US"/>
              <a:pPr/>
              <a:t>7</a:t>
            </a:fld>
            <a:endParaRPr lang="el-GR" altLang="en-US"/>
          </a:p>
        </p:txBody>
      </p:sp>
      <p:sp>
        <p:nvSpPr>
          <p:cNvPr id="83970" name="Rectangle 2"/>
          <p:cNvSpPr>
            <a:spLocks noGrp="1" noChangeArrowheads="1"/>
          </p:cNvSpPr>
          <p:nvPr>
            <p:ph type="title"/>
          </p:nvPr>
        </p:nvSpPr>
        <p:spPr/>
        <p:txBody>
          <a:bodyPr/>
          <a:lstStyle/>
          <a:p>
            <a:r>
              <a:rPr lang="en-US"/>
              <a:t>Erasmus work placement</a:t>
            </a:r>
            <a:endParaRPr lang="el-GR"/>
          </a:p>
        </p:txBody>
      </p:sp>
      <p:sp>
        <p:nvSpPr>
          <p:cNvPr id="83971" name="Rectangle 3"/>
          <p:cNvSpPr>
            <a:spLocks noGrp="1" noChangeArrowheads="1"/>
          </p:cNvSpPr>
          <p:nvPr>
            <p:ph type="body" idx="1"/>
          </p:nvPr>
        </p:nvSpPr>
        <p:spPr/>
        <p:txBody>
          <a:bodyPr/>
          <a:lstStyle/>
          <a:p>
            <a:pPr>
              <a:buFontTx/>
              <a:buNone/>
            </a:pPr>
            <a:r>
              <a:rPr lang="el-GR" sz="2100"/>
              <a:t>Καθορισμός ρόλου διδακτικού προσωπικού</a:t>
            </a:r>
          </a:p>
          <a:p>
            <a:r>
              <a:rPr lang="el-GR" sz="2100"/>
              <a:t>Στην εύρεση εταίρων (χρησιμοποιώντας τις επαφές τους)</a:t>
            </a:r>
          </a:p>
          <a:p>
            <a:r>
              <a:rPr lang="el-GR" sz="2100"/>
              <a:t>στη διαμόρφωση της Συμφωνίας Πρακτικής Άσκησης </a:t>
            </a:r>
          </a:p>
          <a:p>
            <a:pPr>
              <a:buFont typeface="Wingdings" pitchFamily="2" charset="2"/>
              <a:buChar char="Ø"/>
            </a:pPr>
            <a:r>
              <a:rPr lang="el-GR" sz="2100"/>
              <a:t>Καθορισμός γνώσεων, δεξιοτήτων και ικανοτήτων που θα αποκτηθούν-μαθησιακά αποτελέσματα</a:t>
            </a:r>
          </a:p>
          <a:p>
            <a:pPr>
              <a:buFont typeface="Wingdings" pitchFamily="2" charset="2"/>
              <a:buChar char="Ø"/>
            </a:pPr>
            <a:r>
              <a:rPr lang="el-GR" sz="2100"/>
              <a:t>Καθορισμός λεπτομερούς προγράμματος πρακτικής άσκησης</a:t>
            </a:r>
          </a:p>
          <a:p>
            <a:pPr>
              <a:buFont typeface="Wingdings" pitchFamily="2" charset="2"/>
              <a:buChar char="Ø"/>
            </a:pPr>
            <a:r>
              <a:rPr lang="el-GR" sz="2100"/>
              <a:t>Καθορισμός προγράμματος παρακολούθησης, επίβλεψης, αξιολόγησης της περιόδου</a:t>
            </a:r>
          </a:p>
          <a:p>
            <a:r>
              <a:rPr lang="el-GR" sz="2100"/>
              <a:t>στην επίβλεψη των φοιτητών (</a:t>
            </a:r>
            <a:r>
              <a:rPr lang="en-US" sz="2100"/>
              <a:t>monitoring) </a:t>
            </a:r>
            <a:r>
              <a:rPr lang="el-GR" sz="2100"/>
              <a:t>και </a:t>
            </a:r>
          </a:p>
          <a:p>
            <a:r>
              <a:rPr lang="el-GR" sz="2100"/>
              <a:t>στην αναγνώριση</a:t>
            </a:r>
            <a:endParaRPr lang="en-GB" sz="2100"/>
          </a:p>
          <a:p>
            <a:endParaRPr lang="el-GR" sz="21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3B355606-8F77-42EB-876C-38ADDDD166F9}" type="slidenum">
              <a:rPr lang="el-GR" altLang="en-US"/>
              <a:pPr/>
              <a:t>8</a:t>
            </a:fld>
            <a:endParaRPr lang="el-GR" altLang="en-US"/>
          </a:p>
        </p:txBody>
      </p:sp>
      <p:sp>
        <p:nvSpPr>
          <p:cNvPr id="84994" name="Rectangle 2"/>
          <p:cNvSpPr>
            <a:spLocks noGrp="1" noChangeArrowheads="1"/>
          </p:cNvSpPr>
          <p:nvPr>
            <p:ph type="title"/>
          </p:nvPr>
        </p:nvSpPr>
        <p:spPr/>
        <p:txBody>
          <a:bodyPr/>
          <a:lstStyle/>
          <a:p>
            <a:r>
              <a:rPr lang="en-US"/>
              <a:t>Erasmus work placement</a:t>
            </a:r>
            <a:endParaRPr lang="el-GR"/>
          </a:p>
        </p:txBody>
      </p:sp>
      <p:sp>
        <p:nvSpPr>
          <p:cNvPr id="84995" name="Rectangle 3"/>
          <p:cNvSpPr>
            <a:spLocks noGrp="1" noChangeArrowheads="1"/>
          </p:cNvSpPr>
          <p:nvPr>
            <p:ph type="body" idx="1"/>
          </p:nvPr>
        </p:nvSpPr>
        <p:spPr/>
        <p:txBody>
          <a:bodyPr/>
          <a:lstStyle/>
          <a:p>
            <a:pPr>
              <a:lnSpc>
                <a:spcPct val="80000"/>
              </a:lnSpc>
            </a:pPr>
            <a:r>
              <a:rPr lang="el-GR" sz="2100">
                <a:latin typeface="Calibri" pitchFamily="34" charset="0"/>
              </a:rPr>
              <a:t>Ποιοτική τοποθέτηση</a:t>
            </a:r>
          </a:p>
          <a:p>
            <a:pPr>
              <a:lnSpc>
                <a:spcPct val="80000"/>
              </a:lnSpc>
            </a:pPr>
            <a:r>
              <a:rPr lang="el-GR" sz="2100">
                <a:latin typeface="Calibri" pitchFamily="34" charset="0"/>
              </a:rPr>
              <a:t>Προτάσεις:</a:t>
            </a:r>
          </a:p>
          <a:p>
            <a:pPr>
              <a:lnSpc>
                <a:spcPct val="80000"/>
              </a:lnSpc>
            </a:pPr>
            <a:r>
              <a:rPr lang="el-GR" sz="2100">
                <a:latin typeface="Calibri" pitchFamily="34" charset="0"/>
              </a:rPr>
              <a:t>Επαφή μέσω </a:t>
            </a:r>
            <a:r>
              <a:rPr lang="en-US" sz="2100">
                <a:latin typeface="Calibri" pitchFamily="34" charset="0"/>
              </a:rPr>
              <a:t>e-mail, skype</a:t>
            </a:r>
            <a:r>
              <a:rPr lang="el-GR" sz="2100">
                <a:latin typeface="Calibri" pitchFamily="34" charset="0"/>
              </a:rPr>
              <a:t>, τηλεφώνου σε τακτά χρονικά διαστήματα</a:t>
            </a:r>
          </a:p>
          <a:p>
            <a:pPr>
              <a:lnSpc>
                <a:spcPct val="80000"/>
              </a:lnSpc>
            </a:pPr>
            <a:r>
              <a:rPr lang="el-GR" sz="2100">
                <a:latin typeface="Calibri" pitchFamily="34" charset="0"/>
              </a:rPr>
              <a:t>Επαφή με τον </a:t>
            </a:r>
            <a:r>
              <a:rPr lang="en-US" sz="2100">
                <a:latin typeface="Calibri" pitchFamily="34" charset="0"/>
              </a:rPr>
              <a:t>supervisor </a:t>
            </a:r>
            <a:r>
              <a:rPr lang="el-GR" sz="2100">
                <a:latin typeface="Calibri" pitchFamily="34" charset="0"/>
              </a:rPr>
              <a:t>της εταιρίας</a:t>
            </a:r>
          </a:p>
          <a:p>
            <a:pPr>
              <a:lnSpc>
                <a:spcPct val="80000"/>
              </a:lnSpc>
              <a:buFontTx/>
              <a:buNone/>
            </a:pPr>
            <a:endParaRPr lang="el-GR" sz="2100">
              <a:latin typeface="Calibri" pitchFamily="34" charset="0"/>
            </a:endParaRPr>
          </a:p>
          <a:p>
            <a:pPr algn="ctr">
              <a:lnSpc>
                <a:spcPct val="80000"/>
              </a:lnSpc>
              <a:buFontTx/>
              <a:buNone/>
            </a:pPr>
            <a:r>
              <a:rPr lang="el-GR" sz="2100" b="1">
                <a:solidFill>
                  <a:srgbClr val="C00000"/>
                </a:solidFill>
                <a:latin typeface="Calibri" pitchFamily="34" charset="0"/>
              </a:rPr>
              <a:t>ΑΝΑΓΝΩΡΙΣΗ</a:t>
            </a:r>
          </a:p>
          <a:p>
            <a:pPr>
              <a:lnSpc>
                <a:spcPct val="80000"/>
              </a:lnSpc>
            </a:pPr>
            <a:endParaRPr lang="el-GR" sz="2100">
              <a:latin typeface="Calibri" pitchFamily="34" charset="0"/>
            </a:endParaRPr>
          </a:p>
          <a:p>
            <a:pPr>
              <a:lnSpc>
                <a:spcPct val="80000"/>
              </a:lnSpc>
            </a:pPr>
            <a:r>
              <a:rPr lang="el-GR" sz="2100">
                <a:latin typeface="Calibri" pitchFamily="34" charset="0"/>
              </a:rPr>
              <a:t>Απαραίτητη η αναγνώριση κατά τη συνήθη διαδικασία </a:t>
            </a:r>
            <a:r>
              <a:rPr lang="en-US" sz="2100">
                <a:latin typeface="Calibri" pitchFamily="34" charset="0"/>
              </a:rPr>
              <a:t>(+ECTS)</a:t>
            </a:r>
            <a:r>
              <a:rPr lang="el-GR" sz="2100">
                <a:latin typeface="Calibri" pitchFamily="34" charset="0"/>
              </a:rPr>
              <a:t>,</a:t>
            </a:r>
            <a:r>
              <a:rPr lang="en-US" sz="2100">
                <a:latin typeface="Calibri" pitchFamily="34" charset="0"/>
              </a:rPr>
              <a:t> </a:t>
            </a:r>
            <a:r>
              <a:rPr lang="el-GR" sz="2100">
                <a:latin typeface="Calibri" pitchFamily="34" charset="0"/>
              </a:rPr>
              <a:t>εάν αποτελεί μέρος του προγράμματος σπουδών</a:t>
            </a:r>
          </a:p>
          <a:p>
            <a:pPr>
              <a:lnSpc>
                <a:spcPct val="80000"/>
              </a:lnSpc>
            </a:pPr>
            <a:r>
              <a:rPr lang="el-GR" sz="2100">
                <a:latin typeface="Calibri" pitchFamily="34" charset="0"/>
              </a:rPr>
              <a:t>ΠΡΟΣΟΧΗ: εάν δεν αποτελεί μέρος του προγράμματος σπουδών, αναγραφή στο Παράρτημα Διπλώματος ή έστω στην αναλυτική βαθμολογία, αλλιώς ΔΕΝ ΕΙΝΑΙ ΕΠΙΛΕΞΙΜΗ ΔΡΑΣΤΗΡΙΟΤΗΤΑ</a:t>
            </a:r>
          </a:p>
          <a:p>
            <a:pPr>
              <a:lnSpc>
                <a:spcPct val="80000"/>
              </a:lnSpc>
            </a:pPr>
            <a:r>
              <a:rPr lang="el-GR" sz="2100">
                <a:latin typeface="Calibri" pitchFamily="34" charset="0"/>
              </a:rPr>
              <a:t>Συνιστάται η χρήση των εγγράφων </a:t>
            </a:r>
            <a:r>
              <a:rPr lang="en-US" sz="2100">
                <a:latin typeface="Calibri" pitchFamily="34" charset="0"/>
              </a:rPr>
              <a:t>EUROPASS</a:t>
            </a:r>
            <a:endParaRPr lang="el-GR" sz="2100">
              <a:latin typeface="Calibri" pitchFamily="34" charset="0"/>
            </a:endParaRPr>
          </a:p>
          <a:p>
            <a:pPr>
              <a:lnSpc>
                <a:spcPct val="80000"/>
              </a:lnSpc>
            </a:pPr>
            <a:endParaRPr lang="el-GR" sz="2100">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υποσέλιδου"/>
          <p:cNvSpPr>
            <a:spLocks noGrp="1"/>
          </p:cNvSpPr>
          <p:nvPr>
            <p:ph type="ftr" sz="quarter" idx="11"/>
          </p:nvPr>
        </p:nvSpPr>
        <p:spPr/>
        <p:txBody>
          <a:bodyPr/>
          <a:lstStyle/>
          <a:p>
            <a:r>
              <a:rPr lang="el-GR" altLang="en-US"/>
              <a:t>Πανεπιστήμιο Πειραιώς - Τμήμα Διεθνών Σχέσεων</a:t>
            </a:r>
          </a:p>
        </p:txBody>
      </p:sp>
      <p:sp>
        <p:nvSpPr>
          <p:cNvPr id="6" name="5 - Θέση αριθμού διαφάνειας"/>
          <p:cNvSpPr>
            <a:spLocks noGrp="1"/>
          </p:cNvSpPr>
          <p:nvPr>
            <p:ph type="sldNum" sz="quarter" idx="12"/>
          </p:nvPr>
        </p:nvSpPr>
        <p:spPr/>
        <p:txBody>
          <a:bodyPr/>
          <a:lstStyle/>
          <a:p>
            <a:fld id="{B0F3D8ED-1B3E-48AD-A705-C85BEE992033}" type="slidenum">
              <a:rPr lang="el-GR" altLang="en-US"/>
              <a:pPr/>
              <a:t>9</a:t>
            </a:fld>
            <a:endParaRPr lang="el-GR" altLang="en-US"/>
          </a:p>
        </p:txBody>
      </p:sp>
      <p:sp>
        <p:nvSpPr>
          <p:cNvPr id="88066" name="Rectangle 2"/>
          <p:cNvSpPr>
            <a:spLocks noGrp="1" noChangeArrowheads="1"/>
          </p:cNvSpPr>
          <p:nvPr>
            <p:ph type="title"/>
          </p:nvPr>
        </p:nvSpPr>
        <p:spPr/>
        <p:txBody>
          <a:bodyPr/>
          <a:lstStyle/>
          <a:p>
            <a:r>
              <a:rPr lang="en-US"/>
              <a:t>Erasmus work placement</a:t>
            </a:r>
            <a:endParaRPr lang="el-GR"/>
          </a:p>
        </p:txBody>
      </p:sp>
      <p:sp>
        <p:nvSpPr>
          <p:cNvPr id="88067" name="Rectangle 3"/>
          <p:cNvSpPr>
            <a:spLocks noGrp="1" noChangeArrowheads="1"/>
          </p:cNvSpPr>
          <p:nvPr>
            <p:ph type="body" idx="1"/>
          </p:nvPr>
        </p:nvSpPr>
        <p:spPr/>
        <p:txBody>
          <a:bodyPr/>
          <a:lstStyle/>
          <a:p>
            <a:pPr>
              <a:lnSpc>
                <a:spcPct val="80000"/>
              </a:lnSpc>
            </a:pPr>
            <a:r>
              <a:rPr lang="el-GR" sz="2100">
                <a:latin typeface="Calibri" pitchFamily="34" charset="0"/>
              </a:rPr>
              <a:t>Επιλογή  φοιτητών </a:t>
            </a:r>
          </a:p>
          <a:p>
            <a:pPr>
              <a:lnSpc>
                <a:spcPct val="80000"/>
              </a:lnSpc>
            </a:pPr>
            <a:r>
              <a:rPr lang="el-GR" sz="2100">
                <a:latin typeface="Calibri" pitchFamily="34" charset="0"/>
              </a:rPr>
              <a:t>Για κάθε </a:t>
            </a:r>
            <a:r>
              <a:rPr lang="en-US" sz="2100">
                <a:latin typeface="Calibri" pitchFamily="34" charset="0"/>
              </a:rPr>
              <a:t>A</a:t>
            </a:r>
            <a:r>
              <a:rPr lang="el-GR" sz="2100">
                <a:latin typeface="Calibri" pitchFamily="34" charset="0"/>
              </a:rPr>
              <a:t>καδημαϊκό Τμήμα έχει ζητηθεί και έχει οριστεί </a:t>
            </a:r>
            <a:r>
              <a:rPr lang="el-GR" sz="2100">
                <a:solidFill>
                  <a:schemeClr val="folHlink"/>
                </a:solidFill>
                <a:latin typeface="Calibri" pitchFamily="34" charset="0"/>
              </a:rPr>
              <a:t>Επιτροπή Πρακτικής Άσκησης</a:t>
            </a:r>
            <a:r>
              <a:rPr lang="el-GR" sz="2100">
                <a:solidFill>
                  <a:srgbClr val="FF0000"/>
                </a:solidFill>
                <a:latin typeface="Calibri" pitchFamily="34" charset="0"/>
              </a:rPr>
              <a:t> </a:t>
            </a:r>
            <a:r>
              <a:rPr lang="el-GR" sz="2100">
                <a:solidFill>
                  <a:schemeClr val="folHlink"/>
                </a:solidFill>
                <a:latin typeface="Calibri" pitchFamily="34" charset="0"/>
              </a:rPr>
              <a:t>,</a:t>
            </a:r>
            <a:r>
              <a:rPr lang="el-GR" sz="2100">
                <a:solidFill>
                  <a:srgbClr val="FF0000"/>
                </a:solidFill>
                <a:latin typeface="Calibri" pitchFamily="34" charset="0"/>
              </a:rPr>
              <a:t> </a:t>
            </a:r>
            <a:r>
              <a:rPr lang="el-GR" sz="2100">
                <a:solidFill>
                  <a:schemeClr val="tx2"/>
                </a:solidFill>
                <a:latin typeface="Calibri" pitchFamily="34" charset="0"/>
              </a:rPr>
              <a:t>έργο της οποίας είναι η αξιολόγηση των αιτήσεων και η έγκριση τους ή όχι</a:t>
            </a:r>
            <a:endParaRPr lang="en-US" sz="2100">
              <a:solidFill>
                <a:schemeClr val="tx2"/>
              </a:solidFill>
              <a:latin typeface="Calibri" pitchFamily="34" charset="0"/>
            </a:endParaRPr>
          </a:p>
          <a:p>
            <a:pPr>
              <a:lnSpc>
                <a:spcPct val="80000"/>
              </a:lnSpc>
            </a:pPr>
            <a:r>
              <a:rPr lang="el-GR" sz="2100">
                <a:latin typeface="Calibri" pitchFamily="34" charset="0"/>
              </a:rPr>
              <a:t>Η Εισήγηση της Επιτροπής Πρακτικής Άσκησης επικυρώνεται από τη Γενική Συνέλευση του αντίστοιχου Ακαδημαϊκού Τμήματος</a:t>
            </a:r>
            <a:endParaRPr lang="el-GR" sz="2100">
              <a:solidFill>
                <a:schemeClr val="tx2"/>
              </a:solidFill>
              <a:latin typeface="Calibri" pitchFamily="34" charset="0"/>
            </a:endParaRPr>
          </a:p>
          <a:p>
            <a:pPr>
              <a:lnSpc>
                <a:spcPct val="80000"/>
              </a:lnSpc>
            </a:pPr>
            <a:r>
              <a:rPr lang="el-GR" sz="2100">
                <a:latin typeface="Calibri" pitchFamily="34" charset="0"/>
              </a:rPr>
              <a:t>Μετά της έγκριση από της Επιτροπής υπογράφεται τριμερής Συμφωνίας </a:t>
            </a:r>
            <a:r>
              <a:rPr lang="en-US" sz="2100" b="1" u="sng">
                <a:latin typeface="Calibri" pitchFamily="34" charset="0"/>
              </a:rPr>
              <a:t>Training agreement</a:t>
            </a:r>
            <a:r>
              <a:rPr lang="en-US" sz="2100" b="1" u="sng">
                <a:solidFill>
                  <a:schemeClr val="tx2"/>
                </a:solidFill>
                <a:latin typeface="Calibri" pitchFamily="34" charset="0"/>
              </a:rPr>
              <a:t> </a:t>
            </a:r>
            <a:endParaRPr lang="el-GR" sz="2100" b="1" u="sng">
              <a:solidFill>
                <a:schemeClr val="tx2"/>
              </a:solidFill>
              <a:latin typeface="Calibri" pitchFamily="34" charset="0"/>
            </a:endParaRPr>
          </a:p>
          <a:p>
            <a:pPr>
              <a:lnSpc>
                <a:spcPct val="80000"/>
              </a:lnSpc>
            </a:pPr>
            <a:r>
              <a:rPr lang="el-GR" sz="2100">
                <a:latin typeface="Calibri" pitchFamily="34" charset="0"/>
              </a:rPr>
              <a:t>Οι Συντονιστές είναι υπεύθυνοι για την </a:t>
            </a:r>
            <a:r>
              <a:rPr lang="el-GR" sz="2100" b="1" u="sng">
                <a:latin typeface="Calibri" pitchFamily="34" charset="0"/>
              </a:rPr>
              <a:t>υπογραφή</a:t>
            </a:r>
            <a:r>
              <a:rPr lang="el-GR" sz="2100">
                <a:latin typeface="Calibri" pitchFamily="34" charset="0"/>
              </a:rPr>
              <a:t> αυτής της συμφωνίας</a:t>
            </a:r>
            <a:r>
              <a:rPr lang="el-GR" sz="2100">
                <a:solidFill>
                  <a:schemeClr val="tx2"/>
                </a:solidFill>
                <a:latin typeface="Calibri" pitchFamily="34" charset="0"/>
              </a:rPr>
              <a:t> </a:t>
            </a:r>
          </a:p>
          <a:p>
            <a:pPr>
              <a:lnSpc>
                <a:spcPct val="80000"/>
              </a:lnSpc>
            </a:pPr>
            <a:endParaRPr lang="el-GR" sz="2100">
              <a:solidFill>
                <a:schemeClr val="tx2"/>
              </a:solidFill>
              <a:latin typeface="Calibri" pitchFamily="34" charset="0"/>
            </a:endParaRPr>
          </a:p>
          <a:p>
            <a:pPr>
              <a:lnSpc>
                <a:spcPct val="80000"/>
              </a:lnSpc>
            </a:pPr>
            <a:r>
              <a:rPr lang="el-GR" sz="2100">
                <a:solidFill>
                  <a:schemeClr val="tx2"/>
                </a:solidFill>
                <a:latin typeface="Calibri" pitchFamily="34" charset="0"/>
              </a:rPr>
              <a:t>Κεντρική  Επιτροπή  Πρακτικής  Άσκησης –Τελική  επιλογή με συγκεκριμένα κριτήρια </a:t>
            </a:r>
          </a:p>
          <a:p>
            <a:pPr>
              <a:lnSpc>
                <a:spcPct val="80000"/>
              </a:lnSpc>
            </a:pPr>
            <a:endParaRPr lang="el-GR" sz="210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fontScheme name="Edge">
      <a:majorFont>
        <a:latin typeface="Garamon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315</TotalTime>
  <Words>1096</Words>
  <Application>Microsoft Office PowerPoint</Application>
  <PresentationFormat>On-screen Show (4:3)</PresentationFormat>
  <Paragraphs>169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Edge</vt:lpstr>
      <vt:lpstr>Θεματική Εκδήλωση   Πρακτική Άσκηση Erasmus</vt:lpstr>
      <vt:lpstr>  ΟΡΓΑΝΩΣΗ  LLP- ERASMUS STUDENT PLACEMENTS     </vt:lpstr>
      <vt:lpstr>Στρατηγική και Πολιτική σχετικά με την πρακτική άσκηση  </vt:lpstr>
      <vt:lpstr>Erasmus work placement </vt:lpstr>
      <vt:lpstr>Erasmus work placement</vt:lpstr>
      <vt:lpstr>Erasmus work placement</vt:lpstr>
      <vt:lpstr>Erasmus work placement</vt:lpstr>
      <vt:lpstr>Erasmus work placement</vt:lpstr>
      <vt:lpstr>Erasmus work placement</vt:lpstr>
      <vt:lpstr>ΣΤΑΤΙΣΤΙΚΑ ΣΤΟΙΧΕΙΑ </vt:lpstr>
      <vt:lpstr>Χρηματοδότηση για συνεργασία με αναπτυσσόμενες χώρες  για πρακτική άσκηση  </vt:lpstr>
      <vt:lpstr>To Πανεπιστήμιο ως Eπιχείρηση Υποδοχής </vt:lpstr>
      <vt:lpstr>Σημαντική επιτυχία</vt:lpstr>
      <vt:lpstr>Vulcanus </vt:lpstr>
      <vt:lpstr>Κύρια προβλήματα </vt:lpstr>
      <vt:lpstr>Βρίσκοντας την κατάλληλη επιχείρηση</vt:lpstr>
      <vt:lpstr>Παρακολούθηση της ποιότητας της πρακτικής άσκησης</vt:lpstr>
      <vt:lpstr>Η παρακολούθηση της  διαδικασίας της πρακτικής</vt:lpstr>
      <vt:lpstr>Συμπεράσματα </vt:lpstr>
      <vt:lpstr>Σας ευχαριστώ για την προσοχή σας </vt:lpstr>
    </vt:vector>
  </TitlesOfParts>
  <Company>University of Piraeus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ΟΡΓΑΝΩΣΗ </dc:title>
  <dc:creator> Helpdesk</dc:creator>
  <cp:lastModifiedBy>inwebpro</cp:lastModifiedBy>
  <cp:revision>23</cp:revision>
  <dcterms:created xsi:type="dcterms:W3CDTF">2012-07-04T07:44:03Z</dcterms:created>
  <dcterms:modified xsi:type="dcterms:W3CDTF">2012-12-19T14:08:58Z</dcterms:modified>
</cp:coreProperties>
</file>